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83"/>
  </p:notesMasterIdLst>
  <p:handoutMasterIdLst>
    <p:handoutMasterId r:id="rId84"/>
  </p:handoutMasterIdLst>
  <p:sldIdLst>
    <p:sldId id="260" r:id="rId2"/>
    <p:sldId id="257" r:id="rId3"/>
    <p:sldId id="258" r:id="rId4"/>
    <p:sldId id="259"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0"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Lst>
  <p:sldSz cx="16398875" cy="71993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0F394C"/>
    <a:srgbClr val="FFFFFF"/>
    <a:srgbClr val="E6E6E6"/>
    <a:srgbClr val="A6A6A6"/>
    <a:srgbClr val="0F3B4F"/>
    <a:srgbClr val="0E3749"/>
    <a:srgbClr val="B4C7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2" d="100"/>
          <a:sy n="92" d="100"/>
        </p:scale>
        <p:origin x="120"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DA65C69-5930-7D60-A9A9-501213AE86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DC576FA4-E8FE-F1DE-9485-B9664874C3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07C04B-C5DA-449E-8677-F8A5862F071B}" type="datetimeFigureOut">
              <a:rPr lang="es-MX" smtClean="0"/>
              <a:t>16/11/2023</a:t>
            </a:fld>
            <a:endParaRPr lang="es-MX"/>
          </a:p>
        </p:txBody>
      </p:sp>
      <p:sp>
        <p:nvSpPr>
          <p:cNvPr id="4" name="Marcador de pie de página 3">
            <a:extLst>
              <a:ext uri="{FF2B5EF4-FFF2-40B4-BE49-F238E27FC236}">
                <a16:creationId xmlns:a16="http://schemas.microsoft.com/office/drawing/2014/main" id="{4615AF9A-BC49-C3AF-E6DF-5CBA64D95B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959E606D-E2E9-6001-63C0-9BE3418268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AE5BB0-F438-45D0-B60F-CA5787E14BB3}" type="slidenum">
              <a:rPr lang="es-MX" smtClean="0"/>
              <a:t>‹Nº›</a:t>
            </a:fld>
            <a:endParaRPr lang="es-MX"/>
          </a:p>
        </p:txBody>
      </p:sp>
    </p:spTree>
    <p:extLst>
      <p:ext uri="{BB962C8B-B14F-4D97-AF65-F5344CB8AC3E}">
        <p14:creationId xmlns:p14="http://schemas.microsoft.com/office/powerpoint/2010/main" val="227244774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320D2-0DAD-4E3A-A604-76867ABD8AA3}" type="datetimeFigureOut">
              <a:rPr lang="es-MX" smtClean="0"/>
              <a:t>16/11/2023</a:t>
            </a:fld>
            <a:endParaRPr lang="es-MX"/>
          </a:p>
        </p:txBody>
      </p:sp>
      <p:sp>
        <p:nvSpPr>
          <p:cNvPr id="4" name="Marcador de imagen de diapositiva 3"/>
          <p:cNvSpPr>
            <a:spLocks noGrp="1" noRot="1" noChangeAspect="1"/>
          </p:cNvSpPr>
          <p:nvPr>
            <p:ph type="sldImg" idx="2"/>
          </p:nvPr>
        </p:nvSpPr>
        <p:spPr>
          <a:xfrm>
            <a:off x="-85725" y="1143000"/>
            <a:ext cx="702945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FE72D-574C-49C3-B70B-FCFA4A230B7D}" type="slidenum">
              <a:rPr lang="es-MX" smtClean="0"/>
              <a:t>‹Nº›</a:t>
            </a:fld>
            <a:endParaRPr lang="es-MX"/>
          </a:p>
        </p:txBody>
      </p:sp>
    </p:spTree>
    <p:extLst>
      <p:ext uri="{BB962C8B-B14F-4D97-AF65-F5344CB8AC3E}">
        <p14:creationId xmlns:p14="http://schemas.microsoft.com/office/powerpoint/2010/main" val="407059821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972296" y="4686196"/>
            <a:ext cx="12299156" cy="1723185"/>
          </a:xfrm>
        </p:spPr>
        <p:txBody>
          <a:bodyPr wrap="none" anchor="t">
            <a:normAutofit/>
          </a:bodyPr>
          <a:lstStyle>
            <a:lvl1pPr algn="r">
              <a:defRPr sz="10078" b="0" spc="-315">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972295" y="3878239"/>
            <a:ext cx="12299156" cy="791552"/>
          </a:xfrm>
        </p:spPr>
        <p:txBody>
          <a:bodyPr anchor="b">
            <a:normAutofit/>
          </a:bodyPr>
          <a:lstStyle>
            <a:lvl1pPr marL="0" indent="0" algn="r">
              <a:buNone/>
              <a:defRPr sz="3359"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79969" indent="0" algn="ctr">
              <a:buNone/>
              <a:defRPr sz="2100"/>
            </a:lvl2pPr>
            <a:lvl3pPr marL="959937" indent="0" algn="ctr">
              <a:buNone/>
              <a:defRPr sz="1890"/>
            </a:lvl3pPr>
            <a:lvl4pPr marL="1439906" indent="0" algn="ctr">
              <a:buNone/>
              <a:defRPr sz="1680"/>
            </a:lvl4pPr>
            <a:lvl5pPr marL="1919874" indent="0" algn="ctr">
              <a:buNone/>
              <a:defRPr sz="1680"/>
            </a:lvl5pPr>
            <a:lvl6pPr marL="2399843" indent="0" algn="ctr">
              <a:buNone/>
              <a:defRPr sz="1680"/>
            </a:lvl6pPr>
            <a:lvl7pPr marL="2879811" indent="0" algn="ctr">
              <a:buNone/>
              <a:defRPr sz="1680"/>
            </a:lvl7pPr>
            <a:lvl8pPr marL="3359780" indent="0" algn="ctr">
              <a:buNone/>
              <a:defRPr sz="1680"/>
            </a:lvl8pPr>
            <a:lvl9pPr marL="3839748" indent="0" algn="ctr">
              <a:buNone/>
              <a:defRPr sz="168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F4B22C98-7845-4823-9D87-7E7327A7821C}" type="datetime1">
              <a:rPr lang="es-MX" smtClean="0"/>
              <a:t>16/11/2023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1886002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29558" y="4584508"/>
            <a:ext cx="14144030" cy="860133"/>
          </a:xfrm>
        </p:spPr>
        <p:txBody>
          <a:bodyPr anchor="b"/>
          <a:lstStyle>
            <a:lvl1pPr>
              <a:defRPr sz="3359"/>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29558" y="1036568"/>
            <a:ext cx="14144030" cy="3547940"/>
          </a:xfrm>
        </p:spPr>
        <p:txBody>
          <a:bodyPr anchor="t"/>
          <a:lstStyle>
            <a:lvl1pPr marL="0" indent="0">
              <a:buNone/>
              <a:defRPr sz="3359"/>
            </a:lvl1pPr>
            <a:lvl2pPr marL="479969" indent="0">
              <a:buNone/>
              <a:defRPr sz="2939"/>
            </a:lvl2pPr>
            <a:lvl3pPr marL="959937" indent="0">
              <a:buNone/>
              <a:defRPr sz="2520"/>
            </a:lvl3pPr>
            <a:lvl4pPr marL="1439906" indent="0">
              <a:buNone/>
              <a:defRPr sz="2100"/>
            </a:lvl4pPr>
            <a:lvl5pPr marL="1919874" indent="0">
              <a:buNone/>
              <a:defRPr sz="2100"/>
            </a:lvl5pPr>
            <a:lvl6pPr marL="2399843" indent="0">
              <a:buNone/>
              <a:defRPr sz="2100"/>
            </a:lvl6pPr>
            <a:lvl7pPr marL="2879811" indent="0">
              <a:buNone/>
              <a:defRPr sz="2100"/>
            </a:lvl7pPr>
            <a:lvl8pPr marL="3359780" indent="0">
              <a:buNone/>
              <a:defRPr sz="2100"/>
            </a:lvl8pPr>
            <a:lvl9pPr marL="3839748" indent="0">
              <a:buNone/>
              <a:defRPr sz="21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29558" y="5444641"/>
            <a:ext cx="14141894" cy="716438"/>
          </a:xfrm>
        </p:spPr>
        <p:txBody>
          <a:bodyPr/>
          <a:lstStyle>
            <a:lvl1pPr marL="0" indent="0">
              <a:buNone/>
              <a:defRPr sz="168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79969" indent="0">
              <a:buNone/>
              <a:defRPr sz="1470"/>
            </a:lvl2pPr>
            <a:lvl3pPr marL="959937" indent="0">
              <a:buNone/>
              <a:defRPr sz="1260"/>
            </a:lvl3pPr>
            <a:lvl4pPr marL="1439906" indent="0">
              <a:buNone/>
              <a:defRPr sz="1050"/>
            </a:lvl4pPr>
            <a:lvl5pPr marL="1919874" indent="0">
              <a:buNone/>
              <a:defRPr sz="1050"/>
            </a:lvl5pPr>
            <a:lvl6pPr marL="2399843" indent="0">
              <a:buNone/>
              <a:defRPr sz="1050"/>
            </a:lvl6pPr>
            <a:lvl7pPr marL="2879811" indent="0">
              <a:buNone/>
              <a:defRPr sz="1050"/>
            </a:lvl7pPr>
            <a:lvl8pPr marL="3359780" indent="0">
              <a:buNone/>
              <a:defRPr sz="1050"/>
            </a:lvl8pPr>
            <a:lvl9pPr marL="3839748" indent="0">
              <a:buNone/>
              <a:defRPr sz="10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C7440CF-2614-4165-9C4C-D1AD9C69E1D8}" type="datetime1">
              <a:rPr lang="es-MX" smtClean="0"/>
              <a:t>16/11/2023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2905286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29558" y="383297"/>
            <a:ext cx="14144030" cy="3710243"/>
          </a:xfrm>
        </p:spPr>
        <p:txBody>
          <a:bodyPr anchor="ctr"/>
          <a:lstStyle>
            <a:lvl1pPr>
              <a:defRPr sz="3359"/>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29558" y="4712830"/>
            <a:ext cx="14141894" cy="1576570"/>
          </a:xfrm>
        </p:spPr>
        <p:txBody>
          <a:bodyPr anchor="ctr"/>
          <a:lstStyle>
            <a:lvl1pPr marL="0" indent="0">
              <a:buNone/>
              <a:defRPr sz="1680"/>
            </a:lvl1pPr>
            <a:lvl2pPr marL="479969" indent="0">
              <a:buNone/>
              <a:defRPr sz="1470"/>
            </a:lvl2pPr>
            <a:lvl3pPr marL="959937" indent="0">
              <a:buNone/>
              <a:defRPr sz="1260"/>
            </a:lvl3pPr>
            <a:lvl4pPr marL="1439906" indent="0">
              <a:buNone/>
              <a:defRPr sz="1050"/>
            </a:lvl4pPr>
            <a:lvl5pPr marL="1919874" indent="0">
              <a:buNone/>
              <a:defRPr sz="1050"/>
            </a:lvl5pPr>
            <a:lvl6pPr marL="2399843" indent="0">
              <a:buNone/>
              <a:defRPr sz="1050"/>
            </a:lvl6pPr>
            <a:lvl7pPr marL="2879811" indent="0">
              <a:buNone/>
              <a:defRPr sz="1050"/>
            </a:lvl7pPr>
            <a:lvl8pPr marL="3359780" indent="0">
              <a:buNone/>
              <a:defRPr sz="1050"/>
            </a:lvl8pPr>
            <a:lvl9pPr marL="3839748" indent="0">
              <a:buNone/>
              <a:defRPr sz="10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A8A6CA-423B-43B2-82B6-3F422B77BBB2}" type="datetime1">
              <a:rPr lang="es-MX" smtClean="0"/>
              <a:t>16/11/2023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657448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945230" y="383297"/>
            <a:ext cx="12512686" cy="3141857"/>
          </a:xfrm>
        </p:spPr>
        <p:txBody>
          <a:bodyPr anchor="ctr"/>
          <a:lstStyle>
            <a:lvl1pPr>
              <a:defRPr sz="4619"/>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2314356" y="3533056"/>
            <a:ext cx="11772298" cy="576289"/>
          </a:xfrm>
        </p:spPr>
        <p:txBody>
          <a:bodyPr anchor="t">
            <a:normAutofit/>
          </a:bodyPr>
          <a:lstStyle>
            <a:lvl1pPr marL="0" indent="0">
              <a:buNone/>
              <a:defRPr sz="1470"/>
            </a:lvl1pPr>
            <a:lvl2pPr marL="479969" indent="0">
              <a:buNone/>
              <a:defRPr sz="1470"/>
            </a:lvl2pPr>
            <a:lvl3pPr marL="959937" indent="0">
              <a:buNone/>
              <a:defRPr sz="1260"/>
            </a:lvl3pPr>
            <a:lvl4pPr marL="1439906" indent="0">
              <a:buNone/>
              <a:defRPr sz="1050"/>
            </a:lvl4pPr>
            <a:lvl5pPr marL="1919874" indent="0">
              <a:buNone/>
              <a:defRPr sz="1050"/>
            </a:lvl5pPr>
            <a:lvl6pPr marL="2399843" indent="0">
              <a:buNone/>
              <a:defRPr sz="1050"/>
            </a:lvl6pPr>
            <a:lvl7pPr marL="2879811" indent="0">
              <a:buNone/>
              <a:defRPr sz="1050"/>
            </a:lvl7pPr>
            <a:lvl8pPr marL="3359780" indent="0">
              <a:buNone/>
              <a:defRPr sz="1050"/>
            </a:lvl8pPr>
            <a:lvl9pPr marL="3839748" indent="0">
              <a:buNone/>
              <a:defRPr sz="1050"/>
            </a:lvl9pPr>
          </a:lstStyle>
          <a:p>
            <a:pPr lvl="0"/>
            <a:r>
              <a:rPr lang="es-ES"/>
              <a:t>Haga clic para modificar los estilos de texto del patrón</a:t>
            </a:r>
          </a:p>
        </p:txBody>
      </p:sp>
      <p:sp>
        <p:nvSpPr>
          <p:cNvPr id="4" name="Text Placeholder 3"/>
          <p:cNvSpPr>
            <a:spLocks noGrp="1"/>
          </p:cNvSpPr>
          <p:nvPr>
            <p:ph type="body" sz="half" idx="2"/>
          </p:nvPr>
        </p:nvSpPr>
        <p:spPr>
          <a:xfrm>
            <a:off x="1127423" y="4725774"/>
            <a:ext cx="14139758" cy="1563626"/>
          </a:xfrm>
        </p:spPr>
        <p:txBody>
          <a:bodyPr anchor="ctr">
            <a:normAutofit/>
          </a:bodyPr>
          <a:lstStyle>
            <a:lvl1pPr marL="0" indent="0">
              <a:buNone/>
              <a:defRPr sz="1680"/>
            </a:lvl1pPr>
            <a:lvl2pPr marL="479969" indent="0">
              <a:buNone/>
              <a:defRPr sz="1470"/>
            </a:lvl2pPr>
            <a:lvl3pPr marL="959937" indent="0">
              <a:buNone/>
              <a:defRPr sz="1260"/>
            </a:lvl3pPr>
            <a:lvl4pPr marL="1439906" indent="0">
              <a:buNone/>
              <a:defRPr sz="1050"/>
            </a:lvl4pPr>
            <a:lvl5pPr marL="1919874" indent="0">
              <a:buNone/>
              <a:defRPr sz="1050"/>
            </a:lvl5pPr>
            <a:lvl6pPr marL="2399843" indent="0">
              <a:buNone/>
              <a:defRPr sz="1050"/>
            </a:lvl6pPr>
            <a:lvl7pPr marL="2879811" indent="0">
              <a:buNone/>
              <a:defRPr sz="1050"/>
            </a:lvl7pPr>
            <a:lvl8pPr marL="3359780" indent="0">
              <a:buNone/>
              <a:defRPr sz="1050"/>
            </a:lvl8pPr>
            <a:lvl9pPr marL="3839748" indent="0">
              <a:buNone/>
              <a:defRPr sz="10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88B55D2-556F-4171-B51A-7E5B338337B8}" type="datetime1">
              <a:rPr lang="es-MX" smtClean="0"/>
              <a:t>16/11/2023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E569E57-A1D0-47AE-A3E4-85DA6C503064}" type="slidenum">
              <a:rPr lang="es-MX" smtClean="0"/>
              <a:t>‹Nº›</a:t>
            </a:fld>
            <a:endParaRPr lang="es-MX"/>
          </a:p>
        </p:txBody>
      </p:sp>
      <p:sp>
        <p:nvSpPr>
          <p:cNvPr id="9" name="TextBox 8"/>
          <p:cNvSpPr txBox="1"/>
          <p:nvPr/>
        </p:nvSpPr>
        <p:spPr>
          <a:xfrm>
            <a:off x="1494412" y="825983"/>
            <a:ext cx="819944" cy="613879"/>
          </a:xfrm>
          <a:prstGeom prst="rect">
            <a:avLst/>
          </a:prstGeom>
        </p:spPr>
        <p:txBody>
          <a:bodyPr vert="horz" lIns="95991" tIns="47995" rIns="95991" bIns="47995"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398" dirty="0">
                <a:solidFill>
                  <a:schemeClr val="tx1"/>
                </a:solidFill>
                <a:effectLst/>
              </a:rPr>
              <a:t>“</a:t>
            </a:r>
          </a:p>
        </p:txBody>
      </p:sp>
      <p:sp>
        <p:nvSpPr>
          <p:cNvPr id="10" name="TextBox 9"/>
          <p:cNvSpPr txBox="1"/>
          <p:nvPr/>
        </p:nvSpPr>
        <p:spPr>
          <a:xfrm>
            <a:off x="14039401" y="2879725"/>
            <a:ext cx="819944" cy="613879"/>
          </a:xfrm>
          <a:prstGeom prst="rect">
            <a:avLst/>
          </a:prstGeom>
        </p:spPr>
        <p:txBody>
          <a:bodyPr vert="horz" lIns="95991" tIns="47995" rIns="95991" bIns="47995"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398" dirty="0">
                <a:solidFill>
                  <a:schemeClr val="tx1"/>
                </a:solidFill>
                <a:effectLst/>
              </a:rPr>
              <a:t>”</a:t>
            </a:r>
          </a:p>
        </p:txBody>
      </p:sp>
    </p:spTree>
    <p:extLst>
      <p:ext uri="{BB962C8B-B14F-4D97-AF65-F5344CB8AC3E}">
        <p14:creationId xmlns:p14="http://schemas.microsoft.com/office/powerpoint/2010/main" val="1531959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29558" y="2442778"/>
            <a:ext cx="14144030" cy="2636845"/>
          </a:xfrm>
        </p:spPr>
        <p:txBody>
          <a:bodyPr anchor="b">
            <a:normAutofit/>
          </a:bodyPr>
          <a:lstStyle>
            <a:lvl1pPr>
              <a:defRPr sz="5669"/>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29558" y="5091988"/>
            <a:ext cx="14141894" cy="1197412"/>
          </a:xfrm>
        </p:spPr>
        <p:txBody>
          <a:bodyPr anchor="t"/>
          <a:lstStyle>
            <a:lvl1pPr marL="0" indent="0">
              <a:buNone/>
              <a:defRPr sz="1680"/>
            </a:lvl1pPr>
            <a:lvl2pPr marL="479969" indent="0">
              <a:buNone/>
              <a:defRPr sz="1470"/>
            </a:lvl2pPr>
            <a:lvl3pPr marL="959937" indent="0">
              <a:buNone/>
              <a:defRPr sz="1260"/>
            </a:lvl3pPr>
            <a:lvl4pPr marL="1439906" indent="0">
              <a:buNone/>
              <a:defRPr sz="1050"/>
            </a:lvl4pPr>
            <a:lvl5pPr marL="1919874" indent="0">
              <a:buNone/>
              <a:defRPr sz="1050"/>
            </a:lvl5pPr>
            <a:lvl6pPr marL="2399843" indent="0">
              <a:buNone/>
              <a:defRPr sz="1050"/>
            </a:lvl6pPr>
            <a:lvl7pPr marL="2879811" indent="0">
              <a:buNone/>
              <a:defRPr sz="1050"/>
            </a:lvl7pPr>
            <a:lvl8pPr marL="3359780" indent="0">
              <a:buNone/>
              <a:defRPr sz="1050"/>
            </a:lvl8pPr>
            <a:lvl9pPr marL="3839748" indent="0">
              <a:buNone/>
              <a:defRPr sz="10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B449607-ECB9-4F34-9E2C-635904DD299F}" type="datetime1">
              <a:rPr lang="es-MX" smtClean="0"/>
              <a:t>16/11/2023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3478984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27423" y="383297"/>
            <a:ext cx="14144030" cy="139153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798714" y="1979811"/>
            <a:ext cx="3963688" cy="604942"/>
          </a:xfrm>
        </p:spPr>
        <p:txBody>
          <a:bodyPr anchor="b">
            <a:noAutofit/>
          </a:bodyPr>
          <a:lstStyle>
            <a:lvl1pPr marL="0" indent="0">
              <a:buNone/>
              <a:defRPr sz="252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8" name="Text Placeholder 3"/>
          <p:cNvSpPr>
            <a:spLocks noGrp="1"/>
          </p:cNvSpPr>
          <p:nvPr>
            <p:ph type="body" sz="half" idx="15"/>
          </p:nvPr>
        </p:nvSpPr>
        <p:spPr>
          <a:xfrm>
            <a:off x="1824964" y="2699743"/>
            <a:ext cx="3937438" cy="3767974"/>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9" name="Text Placeholder 4"/>
          <p:cNvSpPr>
            <a:spLocks noGrp="1"/>
          </p:cNvSpPr>
          <p:nvPr>
            <p:ph type="body" sz="quarter" idx="3"/>
          </p:nvPr>
        </p:nvSpPr>
        <p:spPr>
          <a:xfrm>
            <a:off x="6171092" y="1979811"/>
            <a:ext cx="3949397" cy="604942"/>
          </a:xfrm>
        </p:spPr>
        <p:txBody>
          <a:bodyPr vert="horz" lIns="91440" tIns="45720" rIns="91440" bIns="45720" rtlCol="0" anchor="b">
            <a:noAutofit/>
          </a:bodyPr>
          <a:lstStyle>
            <a:lvl1pPr>
              <a:buNone/>
              <a:defRPr lang="en-US" sz="252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los estilos de texto del patrón</a:t>
            </a:r>
          </a:p>
        </p:txBody>
      </p:sp>
      <p:sp>
        <p:nvSpPr>
          <p:cNvPr id="10" name="Text Placeholder 3"/>
          <p:cNvSpPr>
            <a:spLocks noGrp="1"/>
          </p:cNvSpPr>
          <p:nvPr>
            <p:ph type="body" sz="half" idx="16"/>
          </p:nvPr>
        </p:nvSpPr>
        <p:spPr>
          <a:xfrm>
            <a:off x="6156897" y="2699743"/>
            <a:ext cx="3963591" cy="3767974"/>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11" name="Text Placeholder 4"/>
          <p:cNvSpPr>
            <a:spLocks noGrp="1"/>
          </p:cNvSpPr>
          <p:nvPr>
            <p:ph type="body" sz="quarter" idx="13"/>
          </p:nvPr>
        </p:nvSpPr>
        <p:spPr>
          <a:xfrm>
            <a:off x="10530460" y="1979811"/>
            <a:ext cx="3943845" cy="604942"/>
          </a:xfrm>
        </p:spPr>
        <p:txBody>
          <a:bodyPr vert="horz" lIns="91440" tIns="45720" rIns="91440" bIns="45720" rtlCol="0" anchor="b">
            <a:noAutofit/>
          </a:bodyPr>
          <a:lstStyle>
            <a:lvl1pPr>
              <a:buNone/>
              <a:defRPr lang="en-US" sz="252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los estilos de texto del patrón</a:t>
            </a:r>
          </a:p>
        </p:txBody>
      </p:sp>
      <p:sp>
        <p:nvSpPr>
          <p:cNvPr id="12" name="Text Placeholder 3"/>
          <p:cNvSpPr>
            <a:spLocks noGrp="1"/>
          </p:cNvSpPr>
          <p:nvPr>
            <p:ph type="body" sz="half" idx="17"/>
          </p:nvPr>
        </p:nvSpPr>
        <p:spPr>
          <a:xfrm>
            <a:off x="10530460" y="2699743"/>
            <a:ext cx="3943845" cy="3767974"/>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D6CF6CD1-CA9D-48D7-9CD6-3697390ACD67}" type="datetime1">
              <a:rPr lang="es-MX" smtClean="0"/>
              <a:t>16/11/2023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3699655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27423" y="383297"/>
            <a:ext cx="14144030" cy="1391534"/>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791724" y="4511384"/>
            <a:ext cx="3954520" cy="604942"/>
          </a:xfrm>
        </p:spPr>
        <p:txBody>
          <a:bodyPr anchor="b">
            <a:noAutofit/>
          </a:bodyPr>
          <a:lstStyle>
            <a:lvl1pPr marL="0" indent="0">
              <a:buNone/>
              <a:defRPr sz="252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791724" y="2368650"/>
            <a:ext cx="3954520" cy="159984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80"/>
            </a:lvl1pPr>
            <a:lvl2pPr marL="479969" indent="0">
              <a:buNone/>
              <a:defRPr sz="1680"/>
            </a:lvl2pPr>
            <a:lvl3pPr marL="959937" indent="0">
              <a:buNone/>
              <a:defRPr sz="1680"/>
            </a:lvl3pPr>
            <a:lvl4pPr marL="1439906" indent="0">
              <a:buNone/>
              <a:defRPr sz="1680"/>
            </a:lvl4pPr>
            <a:lvl5pPr marL="1919874" indent="0">
              <a:buNone/>
              <a:defRPr sz="1680"/>
            </a:lvl5pPr>
            <a:lvl6pPr marL="2399843" indent="0">
              <a:buNone/>
              <a:defRPr sz="1680"/>
            </a:lvl6pPr>
            <a:lvl7pPr marL="2879811" indent="0">
              <a:buNone/>
              <a:defRPr sz="1680"/>
            </a:lvl7pPr>
            <a:lvl8pPr marL="3359780" indent="0">
              <a:buNone/>
              <a:defRPr sz="1680"/>
            </a:lvl8pPr>
            <a:lvl9pPr marL="3839748" indent="0">
              <a:buNone/>
              <a:defRPr sz="168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1791724" y="5116326"/>
            <a:ext cx="3954520" cy="691996"/>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22" name="Text Placeholder 4"/>
          <p:cNvSpPr>
            <a:spLocks noGrp="1"/>
          </p:cNvSpPr>
          <p:nvPr>
            <p:ph type="body" sz="quarter" idx="3"/>
          </p:nvPr>
        </p:nvSpPr>
        <p:spPr>
          <a:xfrm>
            <a:off x="6145539" y="4511384"/>
            <a:ext cx="3941709" cy="604942"/>
          </a:xfrm>
        </p:spPr>
        <p:txBody>
          <a:bodyPr anchor="b">
            <a:noAutofit/>
          </a:bodyPr>
          <a:lstStyle>
            <a:lvl1pPr marL="0" indent="0">
              <a:buNone/>
              <a:defRPr sz="252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6145538" y="2368650"/>
            <a:ext cx="3941709" cy="159984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80"/>
            </a:lvl1pPr>
            <a:lvl2pPr marL="479969" indent="0">
              <a:buNone/>
              <a:defRPr sz="1680"/>
            </a:lvl2pPr>
            <a:lvl3pPr marL="959937" indent="0">
              <a:buNone/>
              <a:defRPr sz="1680"/>
            </a:lvl3pPr>
            <a:lvl4pPr marL="1439906" indent="0">
              <a:buNone/>
              <a:defRPr sz="1680"/>
            </a:lvl4pPr>
            <a:lvl5pPr marL="1919874" indent="0">
              <a:buNone/>
              <a:defRPr sz="1680"/>
            </a:lvl5pPr>
            <a:lvl6pPr marL="2399843" indent="0">
              <a:buNone/>
              <a:defRPr sz="1680"/>
            </a:lvl6pPr>
            <a:lvl7pPr marL="2879811" indent="0">
              <a:buNone/>
              <a:defRPr sz="1680"/>
            </a:lvl7pPr>
            <a:lvl8pPr marL="3359780" indent="0">
              <a:buNone/>
              <a:defRPr sz="1680"/>
            </a:lvl8pPr>
            <a:lvl9pPr marL="3839748" indent="0">
              <a:buNone/>
              <a:defRPr sz="168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6143719" y="5116325"/>
            <a:ext cx="3946929" cy="691996"/>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25" name="Text Placeholder 4"/>
          <p:cNvSpPr>
            <a:spLocks noGrp="1"/>
          </p:cNvSpPr>
          <p:nvPr>
            <p:ph type="body" sz="quarter" idx="13"/>
          </p:nvPr>
        </p:nvSpPr>
        <p:spPr>
          <a:xfrm>
            <a:off x="10497220" y="4511384"/>
            <a:ext cx="3943845" cy="604942"/>
          </a:xfrm>
        </p:spPr>
        <p:txBody>
          <a:bodyPr anchor="b">
            <a:noAutofit/>
          </a:bodyPr>
          <a:lstStyle>
            <a:lvl1pPr marL="0" indent="0">
              <a:buNone/>
              <a:defRPr sz="252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10497219" y="2368650"/>
            <a:ext cx="3943845" cy="159984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80"/>
            </a:lvl1pPr>
            <a:lvl2pPr marL="479969" indent="0">
              <a:buNone/>
              <a:defRPr sz="1680"/>
            </a:lvl2pPr>
            <a:lvl3pPr marL="959937" indent="0">
              <a:buNone/>
              <a:defRPr sz="1680"/>
            </a:lvl3pPr>
            <a:lvl4pPr marL="1439906" indent="0">
              <a:buNone/>
              <a:defRPr sz="1680"/>
            </a:lvl4pPr>
            <a:lvl5pPr marL="1919874" indent="0">
              <a:buNone/>
              <a:defRPr sz="1680"/>
            </a:lvl5pPr>
            <a:lvl6pPr marL="2399843" indent="0">
              <a:buNone/>
              <a:defRPr sz="1680"/>
            </a:lvl6pPr>
            <a:lvl7pPr marL="2879811" indent="0">
              <a:buNone/>
              <a:defRPr sz="1680"/>
            </a:lvl7pPr>
            <a:lvl8pPr marL="3359780" indent="0">
              <a:buNone/>
              <a:defRPr sz="1680"/>
            </a:lvl8pPr>
            <a:lvl9pPr marL="3839748" indent="0">
              <a:buNone/>
              <a:defRPr sz="168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10497052" y="5116323"/>
            <a:ext cx="3949069" cy="691996"/>
          </a:xfrm>
        </p:spPr>
        <p:txBody>
          <a:bodyPr anchor="t">
            <a:normAutofit/>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A6AEA93-CDB0-4405-B328-F2306E0D34CA}" type="datetime1">
              <a:rPr lang="es-MX" smtClean="0"/>
              <a:t>16/11/2023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1782615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6FB692A-8628-4902-B7B6-599AF04C845D}" type="datetime1">
              <a:rPr lang="es-MX" smtClean="0"/>
              <a:t>16/11/2023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87693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35445" y="383297"/>
            <a:ext cx="3536007" cy="610108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27423" y="383297"/>
            <a:ext cx="10403036" cy="610108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CB2BB11-5FBB-43C1-9F52-16377FF66CD4}" type="datetime1">
              <a:rPr lang="es-MX" smtClean="0"/>
              <a:t>16/11/2023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177282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DF8A6F-A648-4BD7-A609-14CA288C4B88}" type="datetime1">
              <a:rPr lang="es-MX" smtClean="0"/>
              <a:t>16/11/2023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35413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Title 1"/>
          <p:cNvSpPr>
            <a:spLocks noGrp="1"/>
          </p:cNvSpPr>
          <p:nvPr>
            <p:ph type="ctrTitle"/>
          </p:nvPr>
        </p:nvSpPr>
        <p:spPr>
          <a:xfrm>
            <a:off x="1149390" y="4686196"/>
            <a:ext cx="12299156" cy="1723185"/>
          </a:xfrm>
        </p:spPr>
        <p:txBody>
          <a:bodyPr wrap="none" anchor="t">
            <a:normAutofit/>
          </a:bodyPr>
          <a:lstStyle>
            <a:lvl1pPr algn="l">
              <a:defRPr sz="10078" b="0" spc="-31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a:t>Haga clic para modificar el estilo de título del patrón</a:t>
            </a:r>
            <a:endParaRPr lang="en-US" dirty="0"/>
          </a:p>
        </p:txBody>
      </p:sp>
      <p:sp>
        <p:nvSpPr>
          <p:cNvPr id="8" name="Subtitle 2"/>
          <p:cNvSpPr>
            <a:spLocks noGrp="1"/>
          </p:cNvSpPr>
          <p:nvPr>
            <p:ph type="subTitle" idx="1"/>
          </p:nvPr>
        </p:nvSpPr>
        <p:spPr>
          <a:xfrm>
            <a:off x="1149390" y="3877503"/>
            <a:ext cx="12299156" cy="791552"/>
          </a:xfrm>
        </p:spPr>
        <p:txBody>
          <a:bodyPr anchor="b">
            <a:normAutofit/>
          </a:bodyPr>
          <a:lstStyle>
            <a:lvl1pPr marL="0" indent="0" algn="l">
              <a:buNone/>
              <a:defRPr sz="3359"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79969" indent="0" algn="ctr">
              <a:buNone/>
              <a:defRPr sz="2100"/>
            </a:lvl2pPr>
            <a:lvl3pPr marL="959937" indent="0" algn="ctr">
              <a:buNone/>
              <a:defRPr sz="1890"/>
            </a:lvl3pPr>
            <a:lvl4pPr marL="1439906" indent="0" algn="ctr">
              <a:buNone/>
              <a:defRPr sz="1680"/>
            </a:lvl4pPr>
            <a:lvl5pPr marL="1919874" indent="0" algn="ctr">
              <a:buNone/>
              <a:defRPr sz="1680"/>
            </a:lvl5pPr>
            <a:lvl6pPr marL="2399843" indent="0" algn="ctr">
              <a:buNone/>
              <a:defRPr sz="1680"/>
            </a:lvl6pPr>
            <a:lvl7pPr marL="2879811" indent="0" algn="ctr">
              <a:buNone/>
              <a:defRPr sz="1680"/>
            </a:lvl7pPr>
            <a:lvl8pPr marL="3359780" indent="0" algn="ctr">
              <a:buNone/>
              <a:defRPr sz="1680"/>
            </a:lvl8pPr>
            <a:lvl9pPr marL="3839748" indent="0" algn="ctr">
              <a:buNone/>
              <a:defRPr sz="168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819A69F-2EC4-4839-A156-4B1B52880F43}" type="datetime1">
              <a:rPr lang="es-MX" smtClean="0"/>
              <a:t>16/11/2023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96798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06458" y="1916484"/>
            <a:ext cx="6759177" cy="45678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8500514" y="1916484"/>
            <a:ext cx="6770938" cy="45678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452671E-9B8F-41CE-AAC5-CC5EC7525C09}" type="datetime1">
              <a:rPr lang="es-MX" smtClean="0"/>
              <a:t>16/11/2023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246381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29558" y="383297"/>
            <a:ext cx="14144030" cy="1391534"/>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506458" y="1764832"/>
            <a:ext cx="6759177" cy="864917"/>
          </a:xfrm>
        </p:spPr>
        <p:txBody>
          <a:bodyPr anchor="b"/>
          <a:lstStyle>
            <a:lvl1pPr marL="0" indent="0">
              <a:buNone/>
              <a:defRPr sz="252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es-ES"/>
              <a:t>Haga clic para modificar los estilos de texto del patrón</a:t>
            </a:r>
          </a:p>
        </p:txBody>
      </p:sp>
      <p:sp>
        <p:nvSpPr>
          <p:cNvPr id="4" name="Content Placeholder 3"/>
          <p:cNvSpPr>
            <a:spLocks noGrp="1"/>
          </p:cNvSpPr>
          <p:nvPr>
            <p:ph sz="half" idx="2"/>
          </p:nvPr>
        </p:nvSpPr>
        <p:spPr>
          <a:xfrm>
            <a:off x="1506458" y="2629749"/>
            <a:ext cx="6759177" cy="386796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8500514" y="1764832"/>
            <a:ext cx="6773074" cy="864917"/>
          </a:xfrm>
        </p:spPr>
        <p:txBody>
          <a:bodyPr vert="horz" lIns="91440" tIns="45720" rIns="91440" bIns="45720" rtlCol="0" anchor="b">
            <a:normAutofit/>
          </a:bodyPr>
          <a:lstStyle>
            <a:lvl1pPr>
              <a:buNone/>
              <a:defRPr lang="en-US" sz="252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los estilos de texto del patrón</a:t>
            </a:r>
          </a:p>
        </p:txBody>
      </p:sp>
      <p:sp>
        <p:nvSpPr>
          <p:cNvPr id="6" name="Content Placeholder 5"/>
          <p:cNvSpPr>
            <a:spLocks noGrp="1"/>
          </p:cNvSpPr>
          <p:nvPr>
            <p:ph sz="quarter" idx="4"/>
          </p:nvPr>
        </p:nvSpPr>
        <p:spPr>
          <a:xfrm>
            <a:off x="8500514" y="2629749"/>
            <a:ext cx="6773074" cy="386796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55EF67-DA34-4E5F-9BED-D459D9B71127}" type="datetime1">
              <a:rPr lang="es-MX" smtClean="0"/>
              <a:t>16/11/2023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7807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9CBD242-34E2-4437-85F1-4105D3093524}" type="datetime1">
              <a:rPr lang="es-MX" smtClean="0"/>
              <a:t>16/11/2023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1419049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241979-F49B-4210-95C4-594327ADB3B7}" type="datetime1">
              <a:rPr lang="es-MX" smtClean="0"/>
              <a:t>16/11/2023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797138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29559" y="479954"/>
            <a:ext cx="5289064" cy="1679840"/>
          </a:xfrm>
        </p:spPr>
        <p:txBody>
          <a:bodyPr anchor="b"/>
          <a:lstStyle>
            <a:lvl1pPr>
              <a:defRPr sz="3359"/>
            </a:lvl1pPr>
          </a:lstStyle>
          <a:p>
            <a:r>
              <a:rPr lang="es-ES"/>
              <a:t>Haga clic para modificar el estilo de título del patrón</a:t>
            </a:r>
            <a:endParaRPr lang="en-US" dirty="0"/>
          </a:p>
        </p:txBody>
      </p:sp>
      <p:sp>
        <p:nvSpPr>
          <p:cNvPr id="3" name="Content Placeholder 2"/>
          <p:cNvSpPr>
            <a:spLocks noGrp="1"/>
          </p:cNvSpPr>
          <p:nvPr>
            <p:ph idx="1"/>
          </p:nvPr>
        </p:nvSpPr>
        <p:spPr>
          <a:xfrm>
            <a:off x="6971658" y="1036569"/>
            <a:ext cx="8301930" cy="511617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506459" y="2159794"/>
            <a:ext cx="4912164" cy="4001285"/>
          </a:xfrm>
        </p:spPr>
        <p:txBody>
          <a:bodyPr/>
          <a:lstStyle>
            <a:lvl1pPr marL="0" indent="0">
              <a:buNone/>
              <a:defRPr sz="168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79969" indent="0">
              <a:buNone/>
              <a:defRPr sz="1470"/>
            </a:lvl2pPr>
            <a:lvl3pPr marL="959937" indent="0">
              <a:buNone/>
              <a:defRPr sz="1260"/>
            </a:lvl3pPr>
            <a:lvl4pPr marL="1439906" indent="0">
              <a:buNone/>
              <a:defRPr sz="1050"/>
            </a:lvl4pPr>
            <a:lvl5pPr marL="1919874" indent="0">
              <a:buNone/>
              <a:defRPr sz="1050"/>
            </a:lvl5pPr>
            <a:lvl6pPr marL="2399843" indent="0">
              <a:buNone/>
              <a:defRPr sz="1050"/>
            </a:lvl6pPr>
            <a:lvl7pPr marL="2879811" indent="0">
              <a:buNone/>
              <a:defRPr sz="1050"/>
            </a:lvl7pPr>
            <a:lvl8pPr marL="3359780" indent="0">
              <a:buNone/>
              <a:defRPr sz="1050"/>
            </a:lvl8pPr>
            <a:lvl9pPr marL="3839748" indent="0">
              <a:buNone/>
              <a:defRPr sz="10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874C067-744C-4AF7-9A9C-8F09F11420F7}" type="datetime1">
              <a:rPr lang="es-MX" smtClean="0"/>
              <a:t>16/11/2023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416937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29559" y="479954"/>
            <a:ext cx="5289064" cy="1679840"/>
          </a:xfrm>
        </p:spPr>
        <p:txBody>
          <a:bodyPr anchor="b"/>
          <a:lstStyle>
            <a:lvl1pPr>
              <a:defRPr sz="3359"/>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71658" y="1036569"/>
            <a:ext cx="8301930" cy="5116178"/>
          </a:xfrm>
        </p:spPr>
        <p:txBody>
          <a:bodyPr anchor="t"/>
          <a:lstStyle>
            <a:lvl1pPr marL="0" indent="0">
              <a:buNone/>
              <a:defRPr sz="3359"/>
            </a:lvl1pPr>
            <a:lvl2pPr marL="479969" indent="0">
              <a:buNone/>
              <a:defRPr sz="2939"/>
            </a:lvl2pPr>
            <a:lvl3pPr marL="959937" indent="0">
              <a:buNone/>
              <a:defRPr sz="2520"/>
            </a:lvl3pPr>
            <a:lvl4pPr marL="1439906" indent="0">
              <a:buNone/>
              <a:defRPr sz="2100"/>
            </a:lvl4pPr>
            <a:lvl5pPr marL="1919874" indent="0">
              <a:buNone/>
              <a:defRPr sz="2100"/>
            </a:lvl5pPr>
            <a:lvl6pPr marL="2399843" indent="0">
              <a:buNone/>
              <a:defRPr sz="2100"/>
            </a:lvl6pPr>
            <a:lvl7pPr marL="2879811" indent="0">
              <a:buNone/>
              <a:defRPr sz="2100"/>
            </a:lvl7pPr>
            <a:lvl8pPr marL="3359780" indent="0">
              <a:buNone/>
              <a:defRPr sz="2100"/>
            </a:lvl8pPr>
            <a:lvl9pPr marL="3839748" indent="0">
              <a:buNone/>
              <a:defRPr sz="21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506459" y="2159794"/>
            <a:ext cx="4912164" cy="4001285"/>
          </a:xfrm>
        </p:spPr>
        <p:txBody>
          <a:bodyPr/>
          <a:lstStyle>
            <a:lvl1pPr marL="0" indent="0">
              <a:buNone/>
              <a:defRPr sz="168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79969" indent="0">
              <a:buNone/>
              <a:defRPr sz="1470"/>
            </a:lvl2pPr>
            <a:lvl3pPr marL="959937" indent="0">
              <a:buNone/>
              <a:defRPr sz="1260"/>
            </a:lvl3pPr>
            <a:lvl4pPr marL="1439906" indent="0">
              <a:buNone/>
              <a:defRPr sz="1050"/>
            </a:lvl4pPr>
            <a:lvl5pPr marL="1919874" indent="0">
              <a:buNone/>
              <a:defRPr sz="1050"/>
            </a:lvl5pPr>
            <a:lvl6pPr marL="2399843" indent="0">
              <a:buNone/>
              <a:defRPr sz="1050"/>
            </a:lvl6pPr>
            <a:lvl7pPr marL="2879811" indent="0">
              <a:buNone/>
              <a:defRPr sz="1050"/>
            </a:lvl7pPr>
            <a:lvl8pPr marL="3359780" indent="0">
              <a:buNone/>
              <a:defRPr sz="1050"/>
            </a:lvl8pPr>
            <a:lvl9pPr marL="3839748" indent="0">
              <a:buNone/>
              <a:defRPr sz="10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3A477B7-A186-4673-8CAF-D554A22CA708}" type="datetime1">
              <a:rPr lang="es-MX" smtClean="0"/>
              <a:t>16/11/2023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E569E57-A1D0-47AE-A3E4-85DA6C503064}" type="slidenum">
              <a:rPr lang="es-MX" smtClean="0"/>
              <a:t>‹Nº›</a:t>
            </a:fld>
            <a:endParaRPr lang="es-MX"/>
          </a:p>
        </p:txBody>
      </p:sp>
    </p:spTree>
    <p:extLst>
      <p:ext uri="{BB962C8B-B14F-4D97-AF65-F5344CB8AC3E}">
        <p14:creationId xmlns:p14="http://schemas.microsoft.com/office/powerpoint/2010/main" val="37532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27423" y="383297"/>
            <a:ext cx="14144030" cy="139153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506458" y="1916484"/>
            <a:ext cx="13764994" cy="456789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27423" y="6672697"/>
            <a:ext cx="3689747" cy="383297"/>
          </a:xfrm>
          <a:prstGeom prst="rect">
            <a:avLst/>
          </a:prstGeom>
        </p:spPr>
        <p:txBody>
          <a:bodyPr vert="horz" lIns="91440" tIns="45720" rIns="91440" bIns="45720" rtlCol="0" anchor="ctr"/>
          <a:lstStyle>
            <a:lvl1pPr algn="l">
              <a:defRPr sz="126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D45460E-56AA-4A36-B582-34711A992FDA}" type="datetime1">
              <a:rPr lang="es-MX" smtClean="0"/>
              <a:t>16/11/2023</a:t>
            </a:fld>
            <a:endParaRPr lang="es-MX"/>
          </a:p>
        </p:txBody>
      </p:sp>
      <p:sp>
        <p:nvSpPr>
          <p:cNvPr id="5" name="Footer Placeholder 4"/>
          <p:cNvSpPr>
            <a:spLocks noGrp="1"/>
          </p:cNvSpPr>
          <p:nvPr>
            <p:ph type="ftr" sz="quarter" idx="3"/>
          </p:nvPr>
        </p:nvSpPr>
        <p:spPr>
          <a:xfrm>
            <a:off x="5432128" y="6672697"/>
            <a:ext cx="5534620" cy="383297"/>
          </a:xfrm>
          <a:prstGeom prst="rect">
            <a:avLst/>
          </a:prstGeom>
        </p:spPr>
        <p:txBody>
          <a:bodyPr vert="horz" lIns="91440" tIns="45720" rIns="91440" bIns="45720" rtlCol="0" anchor="ctr"/>
          <a:lstStyle>
            <a:lvl1pPr algn="ctr">
              <a:defRPr sz="126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s-MX"/>
          </a:p>
        </p:txBody>
      </p:sp>
      <p:sp>
        <p:nvSpPr>
          <p:cNvPr id="6" name="Slide Number Placeholder 5"/>
          <p:cNvSpPr>
            <a:spLocks noGrp="1"/>
          </p:cNvSpPr>
          <p:nvPr>
            <p:ph type="sldNum" sz="quarter" idx="4"/>
          </p:nvPr>
        </p:nvSpPr>
        <p:spPr>
          <a:xfrm>
            <a:off x="11581705" y="6672697"/>
            <a:ext cx="3689747" cy="383297"/>
          </a:xfrm>
          <a:prstGeom prst="rect">
            <a:avLst/>
          </a:prstGeom>
        </p:spPr>
        <p:txBody>
          <a:bodyPr vert="horz" lIns="91440" tIns="45720" rIns="91440" bIns="45720" rtlCol="0" anchor="ctr"/>
          <a:lstStyle>
            <a:lvl1pPr algn="r">
              <a:defRPr sz="126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E569E57-A1D0-47AE-A3E4-85DA6C503064}" type="slidenum">
              <a:rPr lang="es-MX" smtClean="0"/>
              <a:t>‹Nº›</a:t>
            </a:fld>
            <a:endParaRPr lang="es-MX"/>
          </a:p>
        </p:txBody>
      </p:sp>
    </p:spTree>
    <p:extLst>
      <p:ext uri="{BB962C8B-B14F-4D97-AF65-F5344CB8AC3E}">
        <p14:creationId xmlns:p14="http://schemas.microsoft.com/office/powerpoint/2010/main" val="3717768835"/>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Lst>
  <p:hf sldNum="0" hdr="0" ftr="0" dt="0"/>
  <p:txStyles>
    <p:titleStyle>
      <a:lvl1pPr algn="l" defTabSz="959937" rtl="0" eaLnBrk="1" latinLnBrk="0" hangingPunct="1">
        <a:lnSpc>
          <a:spcPct val="90000"/>
        </a:lnSpc>
        <a:spcBef>
          <a:spcPct val="0"/>
        </a:spcBef>
        <a:buNone/>
        <a:defRPr sz="5669"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39984" indent="-239984" algn="l" defTabSz="959937" rtl="0" eaLnBrk="1" latinLnBrk="0" hangingPunct="1">
        <a:lnSpc>
          <a:spcPct val="90000"/>
        </a:lnSpc>
        <a:spcBef>
          <a:spcPts val="1050"/>
        </a:spcBef>
        <a:buFont typeface="Arial" panose="020B0604020202020204" pitchFamily="34" charset="0"/>
        <a:buChar char="•"/>
        <a:defRPr sz="2939"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719953" indent="-239984" algn="l" defTabSz="959937" rtl="0" eaLnBrk="1" latinLnBrk="0" hangingPunct="1">
        <a:lnSpc>
          <a:spcPct val="90000"/>
        </a:lnSpc>
        <a:spcBef>
          <a:spcPts val="525"/>
        </a:spcBef>
        <a:buFont typeface="Arial" panose="020B0604020202020204" pitchFamily="34" charset="0"/>
        <a:buChar char="•"/>
        <a:defRPr sz="252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99921" indent="-239984" algn="l" defTabSz="959937" rtl="0" eaLnBrk="1" latinLnBrk="0" hangingPunct="1">
        <a:lnSpc>
          <a:spcPct val="90000"/>
        </a:lnSpc>
        <a:spcBef>
          <a:spcPts val="525"/>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79890" indent="-239984" algn="l" defTabSz="959937" rtl="0" eaLnBrk="1" latinLnBrk="0" hangingPunct="1">
        <a:lnSpc>
          <a:spcPct val="90000"/>
        </a:lnSpc>
        <a:spcBef>
          <a:spcPts val="525"/>
        </a:spcBef>
        <a:buFont typeface="Arial" panose="020B0604020202020204" pitchFamily="34" charset="0"/>
        <a:buChar char="•"/>
        <a:defRPr sz="189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159859" indent="-239984" algn="l" defTabSz="959937" rtl="0" eaLnBrk="1" latinLnBrk="0" hangingPunct="1">
        <a:lnSpc>
          <a:spcPct val="90000"/>
        </a:lnSpc>
        <a:spcBef>
          <a:spcPts val="525"/>
        </a:spcBef>
        <a:buFont typeface="Arial" panose="020B0604020202020204" pitchFamily="34" charset="0"/>
        <a:buChar char="•"/>
        <a:defRPr sz="189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639827" indent="-239984" algn="l" defTabSz="959937"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19796" indent="-239984" algn="l" defTabSz="959937"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599764" indent="-239984" algn="l" defTabSz="959937"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79733" indent="-239984" algn="l" defTabSz="959937"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59937" rtl="0" eaLnBrk="1" latinLnBrk="0" hangingPunct="1">
        <a:defRPr sz="1890" kern="1200">
          <a:solidFill>
            <a:schemeClr val="tx1"/>
          </a:solidFill>
          <a:latin typeface="+mn-lt"/>
          <a:ea typeface="+mn-ea"/>
          <a:cs typeface="+mn-cs"/>
        </a:defRPr>
      </a:lvl1pPr>
      <a:lvl2pPr marL="479969" algn="l" defTabSz="959937" rtl="0" eaLnBrk="1" latinLnBrk="0" hangingPunct="1">
        <a:defRPr sz="1890" kern="1200">
          <a:solidFill>
            <a:schemeClr val="tx1"/>
          </a:solidFill>
          <a:latin typeface="+mn-lt"/>
          <a:ea typeface="+mn-ea"/>
          <a:cs typeface="+mn-cs"/>
        </a:defRPr>
      </a:lvl2pPr>
      <a:lvl3pPr marL="959937" algn="l" defTabSz="959937" rtl="0" eaLnBrk="1" latinLnBrk="0" hangingPunct="1">
        <a:defRPr sz="1890" kern="1200">
          <a:solidFill>
            <a:schemeClr val="tx1"/>
          </a:solidFill>
          <a:latin typeface="+mn-lt"/>
          <a:ea typeface="+mn-ea"/>
          <a:cs typeface="+mn-cs"/>
        </a:defRPr>
      </a:lvl3pPr>
      <a:lvl4pPr marL="1439906" algn="l" defTabSz="959937" rtl="0" eaLnBrk="1" latinLnBrk="0" hangingPunct="1">
        <a:defRPr sz="1890" kern="1200">
          <a:solidFill>
            <a:schemeClr val="tx1"/>
          </a:solidFill>
          <a:latin typeface="+mn-lt"/>
          <a:ea typeface="+mn-ea"/>
          <a:cs typeface="+mn-cs"/>
        </a:defRPr>
      </a:lvl4pPr>
      <a:lvl5pPr marL="1919874" algn="l" defTabSz="959937" rtl="0" eaLnBrk="1" latinLnBrk="0" hangingPunct="1">
        <a:defRPr sz="1890" kern="1200">
          <a:solidFill>
            <a:schemeClr val="tx1"/>
          </a:solidFill>
          <a:latin typeface="+mn-lt"/>
          <a:ea typeface="+mn-ea"/>
          <a:cs typeface="+mn-cs"/>
        </a:defRPr>
      </a:lvl5pPr>
      <a:lvl6pPr marL="2399843" algn="l" defTabSz="959937" rtl="0" eaLnBrk="1" latinLnBrk="0" hangingPunct="1">
        <a:defRPr sz="1890" kern="1200">
          <a:solidFill>
            <a:schemeClr val="tx1"/>
          </a:solidFill>
          <a:latin typeface="+mn-lt"/>
          <a:ea typeface="+mn-ea"/>
          <a:cs typeface="+mn-cs"/>
        </a:defRPr>
      </a:lvl6pPr>
      <a:lvl7pPr marL="2879811" algn="l" defTabSz="959937" rtl="0" eaLnBrk="1" latinLnBrk="0" hangingPunct="1">
        <a:defRPr sz="1890" kern="1200">
          <a:solidFill>
            <a:schemeClr val="tx1"/>
          </a:solidFill>
          <a:latin typeface="+mn-lt"/>
          <a:ea typeface="+mn-ea"/>
          <a:cs typeface="+mn-cs"/>
        </a:defRPr>
      </a:lvl7pPr>
      <a:lvl8pPr marL="3359780" algn="l" defTabSz="959937" rtl="0" eaLnBrk="1" latinLnBrk="0" hangingPunct="1">
        <a:defRPr sz="1890" kern="1200">
          <a:solidFill>
            <a:schemeClr val="tx1"/>
          </a:solidFill>
          <a:latin typeface="+mn-lt"/>
          <a:ea typeface="+mn-ea"/>
          <a:cs typeface="+mn-cs"/>
        </a:defRPr>
      </a:lvl8pPr>
      <a:lvl9pPr marL="3839748" algn="l" defTabSz="959937"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144.png"/></Relationships>
</file>

<file path=ppt/slides/_rels/slide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1.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1.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5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5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91.png"/><Relationship Id="rId1" Type="http://schemas.openxmlformats.org/officeDocument/2006/relationships/slideLayout" Target="../slideLayouts/slideLayout1.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5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5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xml"/><Relationship Id="rId4" Type="http://schemas.openxmlformats.org/officeDocument/2006/relationships/image" Target="../media/image2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1.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6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1.xml"/><Relationship Id="rId4" Type="http://schemas.openxmlformats.org/officeDocument/2006/relationships/image" Target="../media/image215.png"/></Relationships>
</file>

<file path=ppt/slides/_rels/slide6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xml"/><Relationship Id="rId5" Type="http://schemas.openxmlformats.org/officeDocument/2006/relationships/image" Target="../media/image220.png"/><Relationship Id="rId4" Type="http://schemas.openxmlformats.org/officeDocument/2006/relationships/image" Target="../media/image219.png"/></Relationships>
</file>

<file path=ppt/slides/_rels/slide65.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3" Type="http://schemas.openxmlformats.org/officeDocument/2006/relationships/image" Target="../media/image222.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36.png"/><Relationship Id="rId2" Type="http://schemas.openxmlformats.org/officeDocument/2006/relationships/image" Target="../media/image221.png"/><Relationship Id="rId16" Type="http://schemas.openxmlformats.org/officeDocument/2006/relationships/image" Target="../media/image235.png"/><Relationship Id="rId1" Type="http://schemas.openxmlformats.org/officeDocument/2006/relationships/slideLayout" Target="../slideLayouts/slideLayout1.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4.pn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3.png"/></Relationships>
</file>

<file path=ppt/slides/_rels/slide6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1.xml"/><Relationship Id="rId5" Type="http://schemas.openxmlformats.org/officeDocument/2006/relationships/image" Target="../media/image240.png"/><Relationship Id="rId4" Type="http://schemas.openxmlformats.org/officeDocument/2006/relationships/image" Target="../media/image239.png"/></Relationships>
</file>

<file path=ppt/slides/_rels/slide6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6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1.xml"/><Relationship Id="rId5" Type="http://schemas.openxmlformats.org/officeDocument/2006/relationships/image" Target="../media/image251.png"/><Relationship Id="rId4" Type="http://schemas.openxmlformats.org/officeDocument/2006/relationships/image" Target="../media/image2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xml"/><Relationship Id="rId5" Type="http://schemas.openxmlformats.org/officeDocument/2006/relationships/image" Target="../media/image255.png"/><Relationship Id="rId4" Type="http://schemas.openxmlformats.org/officeDocument/2006/relationships/image" Target="../media/image254.png"/></Relationships>
</file>

<file path=ppt/slides/_rels/slide7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xml"/><Relationship Id="rId4" Type="http://schemas.openxmlformats.org/officeDocument/2006/relationships/image" Target="../media/image258.png"/></Relationships>
</file>

<file path=ppt/slides/_rels/slide7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1.xml"/><Relationship Id="rId5" Type="http://schemas.openxmlformats.org/officeDocument/2006/relationships/image" Target="../media/image262.png"/><Relationship Id="rId4" Type="http://schemas.openxmlformats.org/officeDocument/2006/relationships/image" Target="../media/image261.png"/></Relationships>
</file>

<file path=ppt/slides/_rels/slide7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1.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75.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273.png"/><Relationship Id="rId2" Type="http://schemas.openxmlformats.org/officeDocument/2006/relationships/image" Target="../media/image268.png"/><Relationship Id="rId1" Type="http://schemas.openxmlformats.org/officeDocument/2006/relationships/slideLayout" Target="../slideLayouts/slideLayout1.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7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xml"/><Relationship Id="rId5" Type="http://schemas.openxmlformats.org/officeDocument/2006/relationships/image" Target="../media/image281.png"/><Relationship Id="rId4" Type="http://schemas.openxmlformats.org/officeDocument/2006/relationships/image" Target="../media/image280.png"/></Relationships>
</file>

<file path=ppt/slides/_rels/slide79.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1.xml"/><Relationship Id="rId5" Type="http://schemas.openxmlformats.org/officeDocument/2006/relationships/image" Target="../media/image286.png"/><Relationship Id="rId4" Type="http://schemas.openxmlformats.org/officeDocument/2006/relationships/image" Target="../media/image2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1</a:t>
            </a:fld>
            <a:endParaRPr lang="es-MX" sz="2800" dirty="0"/>
          </a:p>
        </p:txBody>
      </p:sp>
      <p:sp>
        <p:nvSpPr>
          <p:cNvPr id="26" name="Título 1">
            <a:extLst>
              <a:ext uri="{FF2B5EF4-FFF2-40B4-BE49-F238E27FC236}">
                <a16:creationId xmlns:a16="http://schemas.microsoft.com/office/drawing/2014/main" id="{E0F40067-7AEF-CC91-5DB8-CAF5224133F9}"/>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Introducción</a:t>
            </a:r>
          </a:p>
        </p:txBody>
      </p:sp>
      <p:sp>
        <p:nvSpPr>
          <p:cNvPr id="4" name="Rectángulo 3">
            <a:extLst>
              <a:ext uri="{FF2B5EF4-FFF2-40B4-BE49-F238E27FC236}">
                <a16:creationId xmlns:a16="http://schemas.microsoft.com/office/drawing/2014/main" id="{FF89383B-7D8A-40CC-A6C1-BFCDDBD36E00}"/>
              </a:ext>
            </a:extLst>
          </p:cNvPr>
          <p:cNvSpPr/>
          <p:nvPr/>
        </p:nvSpPr>
        <p:spPr>
          <a:xfrm>
            <a:off x="1098106" y="201747"/>
            <a:ext cx="15006493" cy="2369880"/>
          </a:xfrm>
          <a:prstGeom prst="rect">
            <a:avLst/>
          </a:prstGeom>
        </p:spPr>
        <p:txBody>
          <a:bodyPr wrap="square">
            <a:spAutoFit/>
          </a:bodyPr>
          <a:lstStyle/>
          <a:p>
            <a:r>
              <a:rPr lang="es-ES" dirty="0"/>
              <a:t>¿Qué es Java?</a:t>
            </a:r>
          </a:p>
          <a:p>
            <a:endParaRPr lang="es-ES" dirty="0"/>
          </a:p>
          <a:p>
            <a:r>
              <a:rPr lang="es-ES" sz="1400" dirty="0">
                <a:latin typeface="Calibri" panose="020F0502020204030204" pitchFamily="34" charset="0"/>
                <a:cs typeface="Calibri" panose="020F0502020204030204" pitchFamily="34" charset="0"/>
              </a:rPr>
              <a:t>Los lenguajes de programación permiten a los humanos escribir instrucciones que una computadora puede realizar. Con instrucciones precisas, las computadoras coordinan aplicaciones y sistemas que ejecutan el mundo moderno. </a:t>
            </a:r>
          </a:p>
          <a:p>
            <a:r>
              <a:rPr lang="es-ES" sz="1400" dirty="0">
                <a:latin typeface="Calibri" panose="020F0502020204030204" pitchFamily="34" charset="0"/>
                <a:cs typeface="Calibri" panose="020F0502020204030204" pitchFamily="34" charset="0"/>
              </a:rPr>
              <a:t>Una plataforma es cualquier entorno de hardware o software en el que se ejecuta un programa.</a:t>
            </a:r>
          </a:p>
          <a:p>
            <a:r>
              <a:rPr lang="es-ES" sz="1400" dirty="0">
                <a:latin typeface="Calibri" panose="020F0502020204030204" pitchFamily="34" charset="0"/>
                <a:cs typeface="Calibri" panose="020F0502020204030204" pitchFamily="34" charset="0"/>
              </a:rPr>
              <a:t>Java es un lenguaje de programación y una plataforma. Java es un lenguaje de programación de alto nivel, robusto, orientado a objetos y seguro. Como plataforma es una colección de programas que ayudan a los programadores a desarrollar y ejecutar aplicaciones de programación Java de manera eficiente. Incluye un motor de ejecución, un compilador y un conjunto de bibliotecas.</a:t>
            </a:r>
          </a:p>
          <a:p>
            <a:r>
              <a:rPr lang="es-ES" sz="1400" dirty="0" err="1">
                <a:latin typeface="Calibri" panose="020F0502020204030204" pitchFamily="34" charset="0"/>
                <a:cs typeface="Calibri" panose="020F0502020204030204" pitchFamily="34" charset="0"/>
              </a:rPr>
              <a:t>Sun</a:t>
            </a:r>
            <a:r>
              <a:rPr lang="es-ES" sz="1400" dirty="0">
                <a:latin typeface="Calibri" panose="020F0502020204030204" pitchFamily="34" charset="0"/>
                <a:cs typeface="Calibri" panose="020F0502020204030204" pitchFamily="34" charset="0"/>
              </a:rPr>
              <a:t> Microsystems lanzó el lenguaje de programación Java en 1995. Aunque se lanzó hace más de veinte años, Java sigue siendo uno de los lenguajes de programación más populares en la actualidad.</a:t>
            </a:r>
          </a:p>
          <a:p>
            <a:r>
              <a:rPr lang="es-ES" sz="1400" dirty="0">
                <a:latin typeface="Calibri" panose="020F0502020204030204" pitchFamily="34" charset="0"/>
                <a:cs typeface="Calibri" panose="020F0502020204030204" pitchFamily="34" charset="0"/>
              </a:rPr>
              <a:t>Una de las razones por las que a la gente le encanta Java es por la máquina virtual Java, que garantiza que el mismo código Java se pueda ejecutar en diferentes sistemas operativos y plataformas. El eslogan de </a:t>
            </a:r>
            <a:r>
              <a:rPr lang="es-ES" sz="1400" dirty="0" err="1">
                <a:latin typeface="Calibri" panose="020F0502020204030204" pitchFamily="34" charset="0"/>
                <a:cs typeface="Calibri" panose="020F0502020204030204" pitchFamily="34" charset="0"/>
              </a:rPr>
              <a:t>Sun</a:t>
            </a:r>
            <a:r>
              <a:rPr lang="es-ES" sz="1400" dirty="0">
                <a:latin typeface="Calibri" panose="020F0502020204030204" pitchFamily="34" charset="0"/>
                <a:cs typeface="Calibri" panose="020F0502020204030204" pitchFamily="34" charset="0"/>
              </a:rPr>
              <a:t> Microsystems para Java fue "escribe una vez, ejecuta en todas partes".</a:t>
            </a:r>
            <a:endParaRPr lang="es-MX" sz="1400"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D2A6B6A9-8ED7-49E0-81A9-DBA535E49976}"/>
              </a:ext>
            </a:extLst>
          </p:cNvPr>
          <p:cNvPicPr>
            <a:picLocks noChangeAspect="1"/>
          </p:cNvPicPr>
          <p:nvPr/>
        </p:nvPicPr>
        <p:blipFill>
          <a:blip r:embed="rId2"/>
          <a:stretch>
            <a:fillRect/>
          </a:stretch>
        </p:blipFill>
        <p:spPr>
          <a:xfrm>
            <a:off x="1267690" y="2694712"/>
            <a:ext cx="3533919" cy="3268875"/>
          </a:xfrm>
          <a:prstGeom prst="rect">
            <a:avLst/>
          </a:prstGeom>
        </p:spPr>
      </p:pic>
      <p:sp>
        <p:nvSpPr>
          <p:cNvPr id="6" name="Rectángulo 5">
            <a:extLst>
              <a:ext uri="{FF2B5EF4-FFF2-40B4-BE49-F238E27FC236}">
                <a16:creationId xmlns:a16="http://schemas.microsoft.com/office/drawing/2014/main" id="{37FEFE9A-57D7-46B6-ADB8-DBE1453AC223}"/>
              </a:ext>
            </a:extLst>
          </p:cNvPr>
          <p:cNvSpPr/>
          <p:nvPr/>
        </p:nvSpPr>
        <p:spPr>
          <a:xfrm>
            <a:off x="4921393" y="2676326"/>
            <a:ext cx="11183205" cy="523220"/>
          </a:xfrm>
          <a:prstGeom prst="rect">
            <a:avLst/>
          </a:prstGeom>
        </p:spPr>
        <p:txBody>
          <a:bodyPr wrap="square">
            <a:spAutoFit/>
          </a:bodyPr>
          <a:lstStyle/>
          <a:p>
            <a:r>
              <a:rPr lang="es-ES" sz="1400" dirty="0"/>
              <a:t>Los lenguajes de programación se componen de sintaxis, las instrucciones específicas que entiende Java. Escribimos sintaxis en archivos para crear programas, que son ejecutados por la computadora para realizar la tarea deseada.</a:t>
            </a:r>
            <a:endParaRPr lang="es-MX" sz="1400" dirty="0"/>
          </a:p>
        </p:txBody>
      </p:sp>
      <p:sp>
        <p:nvSpPr>
          <p:cNvPr id="8" name="Rectángulo 7">
            <a:extLst>
              <a:ext uri="{FF2B5EF4-FFF2-40B4-BE49-F238E27FC236}">
                <a16:creationId xmlns:a16="http://schemas.microsoft.com/office/drawing/2014/main" id="{33F8D4A1-FA72-4201-AC7B-899D216C12A3}"/>
              </a:ext>
            </a:extLst>
          </p:cNvPr>
          <p:cNvSpPr/>
          <p:nvPr/>
        </p:nvSpPr>
        <p:spPr>
          <a:xfrm>
            <a:off x="4921393" y="3304245"/>
            <a:ext cx="8197850" cy="2585323"/>
          </a:xfrm>
          <a:prstGeom prst="rect">
            <a:avLst/>
          </a:prstGeom>
        </p:spPr>
        <p:txBody>
          <a:bodyPr>
            <a:spAutoFit/>
          </a:bodyPr>
          <a:lstStyle/>
          <a:p>
            <a:r>
              <a:rPr lang="es-ES" dirty="0"/>
              <a:t>¿Para qué se usa Java? </a:t>
            </a:r>
          </a:p>
          <a:p>
            <a:endParaRPr lang="es-ES" dirty="0"/>
          </a:p>
          <a:p>
            <a:r>
              <a:rPr lang="es-ES" sz="1400" dirty="0"/>
              <a:t>Aquí hay algunas aplicaciones importantes de Java: </a:t>
            </a:r>
          </a:p>
          <a:p>
            <a:endParaRPr lang="es-ES" sz="1400" dirty="0"/>
          </a:p>
          <a:p>
            <a:r>
              <a:rPr lang="es-ES" sz="1400" dirty="0"/>
              <a:t>● Utilizado para desarrollar aplicaciones de Android </a:t>
            </a:r>
          </a:p>
          <a:p>
            <a:r>
              <a:rPr lang="es-ES" sz="1400" dirty="0"/>
              <a:t>● Ayuda a crear software empresarial </a:t>
            </a:r>
          </a:p>
          <a:p>
            <a:r>
              <a:rPr lang="es-ES" sz="1400" dirty="0"/>
              <a:t>● Amplia gama de aplicaciones java móviles </a:t>
            </a:r>
          </a:p>
          <a:p>
            <a:r>
              <a:rPr lang="es-ES" sz="1400" dirty="0"/>
              <a:t>● Aplicaciones de Computación Científica </a:t>
            </a:r>
          </a:p>
          <a:p>
            <a:r>
              <a:rPr lang="es-ES" sz="1400" dirty="0"/>
              <a:t>● Uso para análisis de Big Data </a:t>
            </a:r>
          </a:p>
          <a:p>
            <a:r>
              <a:rPr lang="es-ES" sz="1400" dirty="0"/>
              <a:t>● Programación en Java de dispositivos de Hardware </a:t>
            </a:r>
          </a:p>
          <a:p>
            <a:r>
              <a:rPr lang="es-ES" sz="1400" dirty="0"/>
              <a:t>● Se utiliza para tecnologías del lado del servidor como Apache, </a:t>
            </a:r>
            <a:r>
              <a:rPr lang="es-ES" sz="1400" dirty="0" err="1"/>
              <a:t>JBoss</a:t>
            </a:r>
            <a:r>
              <a:rPr lang="es-ES" sz="1400" dirty="0"/>
              <a:t>, </a:t>
            </a:r>
            <a:r>
              <a:rPr lang="es-ES" sz="1400" dirty="0" err="1"/>
              <a:t>GlassFish</a:t>
            </a:r>
            <a:r>
              <a:rPr lang="es-ES" sz="1400" dirty="0"/>
              <a:t>, etc.</a:t>
            </a:r>
            <a:endParaRPr lang="es-MX" dirty="0"/>
          </a:p>
        </p:txBody>
      </p:sp>
    </p:spTree>
    <p:extLst>
      <p:ext uri="{BB962C8B-B14F-4D97-AF65-F5344CB8AC3E}">
        <p14:creationId xmlns:p14="http://schemas.microsoft.com/office/powerpoint/2010/main" val="1413107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10</a:t>
            </a:fld>
            <a:endParaRPr lang="es-MX" sz="2800" dirty="0"/>
          </a:p>
        </p:txBody>
      </p:sp>
      <p:sp>
        <p:nvSpPr>
          <p:cNvPr id="4" name="Título 1">
            <a:extLst>
              <a:ext uri="{FF2B5EF4-FFF2-40B4-BE49-F238E27FC236}">
                <a16:creationId xmlns:a16="http://schemas.microsoft.com/office/drawing/2014/main" id="{2C6E5A8B-993D-4477-8C02-E04CFA291ABA}"/>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Variables</a:t>
            </a:r>
          </a:p>
        </p:txBody>
      </p:sp>
      <p:sp>
        <p:nvSpPr>
          <p:cNvPr id="2" name="Rectángulo 1">
            <a:extLst>
              <a:ext uri="{FF2B5EF4-FFF2-40B4-BE49-F238E27FC236}">
                <a16:creationId xmlns:a16="http://schemas.microsoft.com/office/drawing/2014/main" id="{7F25DA05-F584-479B-ABDE-46AA74E36484}"/>
              </a:ext>
            </a:extLst>
          </p:cNvPr>
          <p:cNvSpPr/>
          <p:nvPr/>
        </p:nvSpPr>
        <p:spPr>
          <a:xfrm>
            <a:off x="661122" y="125796"/>
            <a:ext cx="2204450" cy="369332"/>
          </a:xfrm>
          <a:prstGeom prst="rect">
            <a:avLst/>
          </a:prstGeom>
        </p:spPr>
        <p:txBody>
          <a:bodyPr wrap="none">
            <a:spAutoFit/>
          </a:bodyPr>
          <a:lstStyle/>
          <a:p>
            <a:r>
              <a:rPr lang="es-MX" dirty="0"/>
              <a:t>Tipo de dato </a:t>
            </a:r>
            <a:r>
              <a:rPr lang="es-MX" dirty="0" err="1"/>
              <a:t>boolean</a:t>
            </a:r>
            <a:endParaRPr lang="es-MX" dirty="0"/>
          </a:p>
        </p:txBody>
      </p:sp>
      <p:sp>
        <p:nvSpPr>
          <p:cNvPr id="3" name="Rectángulo 2">
            <a:extLst>
              <a:ext uri="{FF2B5EF4-FFF2-40B4-BE49-F238E27FC236}">
                <a16:creationId xmlns:a16="http://schemas.microsoft.com/office/drawing/2014/main" id="{97609E1A-17BA-4D3C-8F4B-D04334BCB294}"/>
              </a:ext>
            </a:extLst>
          </p:cNvPr>
          <p:cNvSpPr/>
          <p:nvPr/>
        </p:nvSpPr>
        <p:spPr>
          <a:xfrm>
            <a:off x="661122" y="603417"/>
            <a:ext cx="8197850" cy="954107"/>
          </a:xfrm>
          <a:prstGeom prst="rect">
            <a:avLst/>
          </a:prstGeom>
        </p:spPr>
        <p:txBody>
          <a:bodyPr>
            <a:spAutoFit/>
          </a:bodyPr>
          <a:lstStyle/>
          <a:p>
            <a:r>
              <a:rPr lang="es-ES" sz="1400" dirty="0"/>
              <a:t>A menudo, nuestros programas enfrentan preguntas que solo pueden responderse con un sí o un no. ¿Está encendido el horno? ¿La luz es verde? ¿Comí el desayuno? Estas preguntas se responden con un </a:t>
            </a:r>
            <a:r>
              <a:rPr lang="es-ES" sz="1400" dirty="0" err="1"/>
              <a:t>boolean</a:t>
            </a:r>
            <a:r>
              <a:rPr lang="es-ES" sz="1400" dirty="0"/>
              <a:t>, un tipo de dato que hace referencia a uno de los siguientes dos valores: verdadero (true) o falso (false). Declaramos variables booleanas usando la palabra clave </a:t>
            </a:r>
            <a:r>
              <a:rPr lang="es-ES" sz="1400" dirty="0" err="1"/>
              <a:t>boolean</a:t>
            </a:r>
            <a:r>
              <a:rPr lang="es-ES" sz="1400" dirty="0"/>
              <a:t> antes del nombre de la variable. </a:t>
            </a:r>
            <a:endParaRPr lang="es-MX" sz="1400" dirty="0"/>
          </a:p>
        </p:txBody>
      </p:sp>
      <p:sp>
        <p:nvSpPr>
          <p:cNvPr id="5" name="Rectángulo 4">
            <a:extLst>
              <a:ext uri="{FF2B5EF4-FFF2-40B4-BE49-F238E27FC236}">
                <a16:creationId xmlns:a16="http://schemas.microsoft.com/office/drawing/2014/main" id="{4D0FA4B0-B8B5-479E-B95D-0C2005A1C942}"/>
              </a:ext>
            </a:extLst>
          </p:cNvPr>
          <p:cNvSpPr/>
          <p:nvPr/>
        </p:nvSpPr>
        <p:spPr>
          <a:xfrm>
            <a:off x="661122" y="1665813"/>
            <a:ext cx="4528804" cy="646331"/>
          </a:xfrm>
          <a:prstGeom prst="rect">
            <a:avLst/>
          </a:prstGeom>
          <a:solidFill>
            <a:srgbClr val="A6A6A6"/>
          </a:solidFill>
        </p:spPr>
        <p:txBody>
          <a:bodyPr wrap="none">
            <a:spAutoFit/>
          </a:bodyPr>
          <a:lstStyle/>
          <a:p>
            <a:r>
              <a:rPr lang="es-MX" dirty="0" err="1"/>
              <a:t>boolean</a:t>
            </a:r>
            <a:r>
              <a:rPr lang="es-MX" dirty="0"/>
              <a:t> </a:t>
            </a:r>
            <a:r>
              <a:rPr lang="es-MX" dirty="0" err="1"/>
              <a:t>javaEsUnLenguajeCompilado</a:t>
            </a:r>
            <a:r>
              <a:rPr lang="es-MX" dirty="0"/>
              <a:t> = true; </a:t>
            </a:r>
          </a:p>
          <a:p>
            <a:r>
              <a:rPr lang="es-MX" dirty="0" err="1"/>
              <a:t>boolean</a:t>
            </a:r>
            <a:r>
              <a:rPr lang="es-MX" dirty="0"/>
              <a:t> </a:t>
            </a:r>
            <a:r>
              <a:rPr lang="es-MX" dirty="0" err="1"/>
              <a:t>javaEsUnaTazaDeCafe</a:t>
            </a:r>
            <a:r>
              <a:rPr lang="es-MX" dirty="0"/>
              <a:t> = false; </a:t>
            </a:r>
          </a:p>
        </p:txBody>
      </p:sp>
      <p:sp>
        <p:nvSpPr>
          <p:cNvPr id="6" name="Rectángulo 5">
            <a:extLst>
              <a:ext uri="{FF2B5EF4-FFF2-40B4-BE49-F238E27FC236}">
                <a16:creationId xmlns:a16="http://schemas.microsoft.com/office/drawing/2014/main" id="{6206E542-57CF-4A59-B9EC-66BC1F05045D}"/>
              </a:ext>
            </a:extLst>
          </p:cNvPr>
          <p:cNvSpPr/>
          <p:nvPr/>
        </p:nvSpPr>
        <p:spPr>
          <a:xfrm>
            <a:off x="661122" y="2450863"/>
            <a:ext cx="8197850" cy="523220"/>
          </a:xfrm>
          <a:prstGeom prst="rect">
            <a:avLst/>
          </a:prstGeom>
        </p:spPr>
        <p:txBody>
          <a:bodyPr>
            <a:spAutoFit/>
          </a:bodyPr>
          <a:lstStyle/>
          <a:p>
            <a:r>
              <a:rPr lang="es-ES" sz="1400" dirty="0"/>
              <a:t>El valor por default de </a:t>
            </a:r>
            <a:r>
              <a:rPr lang="es-ES" sz="1400" dirty="0" err="1"/>
              <a:t>boolean</a:t>
            </a:r>
            <a:r>
              <a:rPr lang="es-ES" sz="1400" dirty="0"/>
              <a:t> es false. El tipo de datos booleano especifica un bit de información, pero su "tamaño" no se puede definir con precisión.</a:t>
            </a:r>
            <a:endParaRPr lang="es-MX" sz="1400" dirty="0"/>
          </a:p>
        </p:txBody>
      </p:sp>
      <p:sp>
        <p:nvSpPr>
          <p:cNvPr id="7" name="Rectángulo 6">
            <a:extLst>
              <a:ext uri="{FF2B5EF4-FFF2-40B4-BE49-F238E27FC236}">
                <a16:creationId xmlns:a16="http://schemas.microsoft.com/office/drawing/2014/main" id="{D1177816-AF74-476B-9F52-B32E2AD38407}"/>
              </a:ext>
            </a:extLst>
          </p:cNvPr>
          <p:cNvSpPr/>
          <p:nvPr/>
        </p:nvSpPr>
        <p:spPr>
          <a:xfrm>
            <a:off x="661122" y="3044673"/>
            <a:ext cx="1891865" cy="369332"/>
          </a:xfrm>
          <a:prstGeom prst="rect">
            <a:avLst/>
          </a:prstGeom>
        </p:spPr>
        <p:txBody>
          <a:bodyPr wrap="none">
            <a:spAutoFit/>
          </a:bodyPr>
          <a:lstStyle/>
          <a:p>
            <a:r>
              <a:rPr lang="es-MX" dirty="0"/>
              <a:t>Tipo de dato </a:t>
            </a:r>
            <a:r>
              <a:rPr lang="es-MX" dirty="0" err="1"/>
              <a:t>char</a:t>
            </a:r>
            <a:r>
              <a:rPr lang="es-MX" dirty="0"/>
              <a:t> </a:t>
            </a:r>
          </a:p>
        </p:txBody>
      </p:sp>
      <p:sp>
        <p:nvSpPr>
          <p:cNvPr id="8" name="Rectángulo 7">
            <a:extLst>
              <a:ext uri="{FF2B5EF4-FFF2-40B4-BE49-F238E27FC236}">
                <a16:creationId xmlns:a16="http://schemas.microsoft.com/office/drawing/2014/main" id="{BDDD5032-9A4D-47EE-968F-796DA6F8E626}"/>
              </a:ext>
            </a:extLst>
          </p:cNvPr>
          <p:cNvSpPr/>
          <p:nvPr/>
        </p:nvSpPr>
        <p:spPr>
          <a:xfrm>
            <a:off x="661122" y="3414005"/>
            <a:ext cx="8197850" cy="738664"/>
          </a:xfrm>
          <a:prstGeom prst="rect">
            <a:avLst/>
          </a:prstGeom>
        </p:spPr>
        <p:txBody>
          <a:bodyPr>
            <a:spAutoFit/>
          </a:bodyPr>
          <a:lstStyle/>
          <a:p>
            <a:r>
              <a:rPr lang="es-ES" sz="1400" dirty="0"/>
              <a:t>¿Cómo respondemos preguntas como: ¿Cuál es la respuesta correcta, a, b, c, o d? ¿Con qué letra empieza tu nombre? El tipo de datos </a:t>
            </a:r>
            <a:r>
              <a:rPr lang="es-ES" sz="1400" b="1" dirty="0" err="1"/>
              <a:t>char</a:t>
            </a:r>
            <a:r>
              <a:rPr lang="es-ES" sz="1400" dirty="0"/>
              <a:t> puede contener cualquier carácter, como una letra, un espacio o un signo de puntuación. </a:t>
            </a:r>
            <a:endParaRPr lang="es-MX" sz="1400" dirty="0"/>
          </a:p>
        </p:txBody>
      </p:sp>
      <p:sp>
        <p:nvSpPr>
          <p:cNvPr id="9" name="Rectángulo 8">
            <a:extLst>
              <a:ext uri="{FF2B5EF4-FFF2-40B4-BE49-F238E27FC236}">
                <a16:creationId xmlns:a16="http://schemas.microsoft.com/office/drawing/2014/main" id="{AB293EC8-1E74-4D54-838C-B42DD2896E08}"/>
              </a:ext>
            </a:extLst>
          </p:cNvPr>
          <p:cNvSpPr/>
          <p:nvPr/>
        </p:nvSpPr>
        <p:spPr>
          <a:xfrm>
            <a:off x="661122" y="4152669"/>
            <a:ext cx="8197850" cy="954107"/>
          </a:xfrm>
          <a:prstGeom prst="rect">
            <a:avLst/>
          </a:prstGeom>
        </p:spPr>
        <p:txBody>
          <a:bodyPr>
            <a:spAutoFit/>
          </a:bodyPr>
          <a:lstStyle/>
          <a:p>
            <a:pPr marL="285750" indent="-285750">
              <a:buFont typeface="Arial" panose="020B0604020202020204" pitchFamily="34" charset="0"/>
              <a:buChar char="•"/>
            </a:pPr>
            <a:r>
              <a:rPr lang="es-ES" sz="1400" dirty="0"/>
              <a:t>Debe estar entre comillas simples, ‘’</a:t>
            </a:r>
          </a:p>
          <a:p>
            <a:pPr marL="285750" indent="-285750">
              <a:buFont typeface="Arial" panose="020B0604020202020204" pitchFamily="34" charset="0"/>
              <a:buChar char="•"/>
            </a:pPr>
            <a:r>
              <a:rPr lang="es-ES" sz="1400" dirty="0"/>
              <a:t>Es un carácter Unicode de 16 bits. </a:t>
            </a:r>
          </a:p>
          <a:p>
            <a:pPr marL="285750" indent="-285750">
              <a:buFont typeface="Arial" panose="020B0604020202020204" pitchFamily="34" charset="0"/>
              <a:buChar char="•"/>
            </a:pPr>
            <a:r>
              <a:rPr lang="es-ES" sz="1400" dirty="0"/>
              <a:t>Su valor por default es ‘\u0000’ (Java usa el sistema Unicode, no el sistema de código ASCII. El \u0000 es el rango más bajo del sistema Unicode.). </a:t>
            </a:r>
            <a:endParaRPr lang="es-MX" sz="1400" dirty="0"/>
          </a:p>
        </p:txBody>
      </p:sp>
      <p:sp>
        <p:nvSpPr>
          <p:cNvPr id="10" name="Rectángulo 9">
            <a:extLst>
              <a:ext uri="{FF2B5EF4-FFF2-40B4-BE49-F238E27FC236}">
                <a16:creationId xmlns:a16="http://schemas.microsoft.com/office/drawing/2014/main" id="{29FC9EE2-DC4C-4C20-9347-BE637849C3D8}"/>
              </a:ext>
            </a:extLst>
          </p:cNvPr>
          <p:cNvSpPr/>
          <p:nvPr/>
        </p:nvSpPr>
        <p:spPr>
          <a:xfrm>
            <a:off x="661122" y="5215065"/>
            <a:ext cx="1389611" cy="369332"/>
          </a:xfrm>
          <a:prstGeom prst="rect">
            <a:avLst/>
          </a:prstGeom>
        </p:spPr>
        <p:txBody>
          <a:bodyPr wrap="none">
            <a:spAutoFit/>
          </a:bodyPr>
          <a:lstStyle/>
          <a:p>
            <a:r>
              <a:rPr lang="es-MX" dirty="0"/>
              <a:t>Por ejemplo:</a:t>
            </a:r>
          </a:p>
        </p:txBody>
      </p:sp>
      <p:sp>
        <p:nvSpPr>
          <p:cNvPr id="11" name="Rectángulo 10">
            <a:extLst>
              <a:ext uri="{FF2B5EF4-FFF2-40B4-BE49-F238E27FC236}">
                <a16:creationId xmlns:a16="http://schemas.microsoft.com/office/drawing/2014/main" id="{28DD73CD-1F71-48FC-9514-8BDC1E48F7BF}"/>
              </a:ext>
            </a:extLst>
          </p:cNvPr>
          <p:cNvSpPr/>
          <p:nvPr/>
        </p:nvSpPr>
        <p:spPr>
          <a:xfrm>
            <a:off x="740384" y="5656093"/>
            <a:ext cx="2432076" cy="923330"/>
          </a:xfrm>
          <a:prstGeom prst="rect">
            <a:avLst/>
          </a:prstGeom>
          <a:solidFill>
            <a:srgbClr val="A6A6A6"/>
          </a:solidFill>
        </p:spPr>
        <p:txBody>
          <a:bodyPr wrap="none">
            <a:spAutoFit/>
          </a:bodyPr>
          <a:lstStyle/>
          <a:p>
            <a:r>
              <a:rPr lang="es-ES" dirty="0" err="1"/>
              <a:t>char</a:t>
            </a:r>
            <a:r>
              <a:rPr lang="es-ES" dirty="0"/>
              <a:t> respuesta = 'a’; </a:t>
            </a:r>
          </a:p>
          <a:p>
            <a:r>
              <a:rPr lang="es-ES" dirty="0" err="1"/>
              <a:t>char</a:t>
            </a:r>
            <a:r>
              <a:rPr lang="es-ES" dirty="0"/>
              <a:t> </a:t>
            </a:r>
            <a:r>
              <a:rPr lang="es-ES" dirty="0" err="1"/>
              <a:t>primeraLetra</a:t>
            </a:r>
            <a:r>
              <a:rPr lang="es-ES" dirty="0"/>
              <a:t> = 'p’; </a:t>
            </a:r>
          </a:p>
          <a:p>
            <a:r>
              <a:rPr lang="es-ES" dirty="0" err="1"/>
              <a:t>char</a:t>
            </a:r>
            <a:r>
              <a:rPr lang="es-ES" dirty="0"/>
              <a:t> signo = '!'; </a:t>
            </a:r>
            <a:endParaRPr lang="es-MX" dirty="0"/>
          </a:p>
        </p:txBody>
      </p:sp>
      <p:cxnSp>
        <p:nvCxnSpPr>
          <p:cNvPr id="13" name="Conector recto 12">
            <a:extLst>
              <a:ext uri="{FF2B5EF4-FFF2-40B4-BE49-F238E27FC236}">
                <a16:creationId xmlns:a16="http://schemas.microsoft.com/office/drawing/2014/main" id="{758EEB8C-ADAE-4849-A23B-1A138F76736F}"/>
              </a:ext>
            </a:extLst>
          </p:cNvPr>
          <p:cNvCxnSpPr>
            <a:cxnSpLocks/>
          </p:cNvCxnSpPr>
          <p:nvPr/>
        </p:nvCxnSpPr>
        <p:spPr>
          <a:xfrm>
            <a:off x="8946572" y="459783"/>
            <a:ext cx="0" cy="6279745"/>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0C162A25-78E6-400B-8E8A-5DBF84E7A7AD}"/>
              </a:ext>
            </a:extLst>
          </p:cNvPr>
          <p:cNvSpPr/>
          <p:nvPr/>
        </p:nvSpPr>
        <p:spPr>
          <a:xfrm>
            <a:off x="9183628" y="90451"/>
            <a:ext cx="2004844" cy="369332"/>
          </a:xfrm>
          <a:prstGeom prst="rect">
            <a:avLst/>
          </a:prstGeom>
        </p:spPr>
        <p:txBody>
          <a:bodyPr wrap="none">
            <a:spAutoFit/>
          </a:bodyPr>
          <a:lstStyle/>
          <a:p>
            <a:r>
              <a:rPr lang="es-MX" dirty="0"/>
              <a:t>Tipo de dato </a:t>
            </a:r>
            <a:r>
              <a:rPr lang="es-MX" dirty="0" err="1"/>
              <a:t>String</a:t>
            </a:r>
            <a:endParaRPr lang="es-MX" dirty="0"/>
          </a:p>
        </p:txBody>
      </p:sp>
      <p:sp>
        <p:nvSpPr>
          <p:cNvPr id="18" name="Rectángulo 17">
            <a:extLst>
              <a:ext uri="{FF2B5EF4-FFF2-40B4-BE49-F238E27FC236}">
                <a16:creationId xmlns:a16="http://schemas.microsoft.com/office/drawing/2014/main" id="{0E176250-8EAE-46C9-9CB2-BD210780F75C}"/>
              </a:ext>
            </a:extLst>
          </p:cNvPr>
          <p:cNvSpPr/>
          <p:nvPr/>
        </p:nvSpPr>
        <p:spPr>
          <a:xfrm>
            <a:off x="9207562" y="535579"/>
            <a:ext cx="6887953" cy="954107"/>
          </a:xfrm>
          <a:prstGeom prst="rect">
            <a:avLst/>
          </a:prstGeom>
        </p:spPr>
        <p:txBody>
          <a:bodyPr wrap="square">
            <a:spAutoFit/>
          </a:bodyPr>
          <a:lstStyle/>
          <a:p>
            <a:r>
              <a:rPr lang="es-ES" sz="1400" dirty="0"/>
              <a:t>El tipo de datos </a:t>
            </a:r>
            <a:r>
              <a:rPr lang="es-ES" sz="1400" dirty="0" err="1"/>
              <a:t>String</a:t>
            </a:r>
            <a:r>
              <a:rPr lang="es-ES" sz="1400" dirty="0"/>
              <a:t> se utiliza para almacenar una secuencia de caracteres (texto). Los valores de </a:t>
            </a:r>
            <a:r>
              <a:rPr lang="es-ES" sz="1400" dirty="0" err="1"/>
              <a:t>String</a:t>
            </a:r>
            <a:r>
              <a:rPr lang="es-ES" sz="1400" dirty="0"/>
              <a:t> (cadena) deben estar entre comillas dobles. Las cadenas (</a:t>
            </a:r>
            <a:r>
              <a:rPr lang="es-ES" sz="1400" dirty="0" err="1"/>
              <a:t>String</a:t>
            </a:r>
            <a:r>
              <a:rPr lang="es-ES" sz="1400" dirty="0"/>
              <a:t>) en Java no son tipos primitivos, sino objetos. Ya hemos visto ejemplos de </a:t>
            </a:r>
            <a:r>
              <a:rPr lang="es-ES" sz="1400" dirty="0" err="1"/>
              <a:t>String</a:t>
            </a:r>
            <a:r>
              <a:rPr lang="es-ES" sz="1400" dirty="0"/>
              <a:t>, por ejemplo, cuando imprimimos "¡Hola Mundo!". </a:t>
            </a:r>
            <a:endParaRPr lang="es-MX" sz="1400" dirty="0"/>
          </a:p>
        </p:txBody>
      </p:sp>
      <p:sp>
        <p:nvSpPr>
          <p:cNvPr id="19" name="Rectángulo 18">
            <a:extLst>
              <a:ext uri="{FF2B5EF4-FFF2-40B4-BE49-F238E27FC236}">
                <a16:creationId xmlns:a16="http://schemas.microsoft.com/office/drawing/2014/main" id="{AE44A7B8-57D0-487A-B57E-EEDE08FEB56E}"/>
              </a:ext>
            </a:extLst>
          </p:cNvPr>
          <p:cNvSpPr/>
          <p:nvPr/>
        </p:nvSpPr>
        <p:spPr>
          <a:xfrm>
            <a:off x="9207562" y="1612948"/>
            <a:ext cx="3214341" cy="646331"/>
          </a:xfrm>
          <a:prstGeom prst="rect">
            <a:avLst/>
          </a:prstGeom>
          <a:solidFill>
            <a:srgbClr val="A6A6A6"/>
          </a:solidFill>
        </p:spPr>
        <p:txBody>
          <a:bodyPr wrap="none">
            <a:spAutoFit/>
          </a:bodyPr>
          <a:lstStyle/>
          <a:p>
            <a:r>
              <a:rPr lang="es-MX" dirty="0" err="1"/>
              <a:t>String</a:t>
            </a:r>
            <a:r>
              <a:rPr lang="es-MX" dirty="0"/>
              <a:t> saludo = "¡Hola Mundo!"; </a:t>
            </a:r>
          </a:p>
          <a:p>
            <a:r>
              <a:rPr lang="es-MX" dirty="0"/>
              <a:t>System.out.println(saludo);</a:t>
            </a:r>
          </a:p>
        </p:txBody>
      </p:sp>
    </p:spTree>
    <p:extLst>
      <p:ext uri="{BB962C8B-B14F-4D97-AF65-F5344CB8AC3E}">
        <p14:creationId xmlns:p14="http://schemas.microsoft.com/office/powerpoint/2010/main" val="1406780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11</a:t>
            </a:fld>
            <a:endParaRPr lang="es-MX" sz="2800" dirty="0"/>
          </a:p>
        </p:txBody>
      </p:sp>
      <p:sp>
        <p:nvSpPr>
          <p:cNvPr id="4" name="Título 1">
            <a:extLst>
              <a:ext uri="{FF2B5EF4-FFF2-40B4-BE49-F238E27FC236}">
                <a16:creationId xmlns:a16="http://schemas.microsoft.com/office/drawing/2014/main" id="{2C6E5A8B-993D-4477-8C02-E04CFA291ABA}"/>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Operadores en Java</a:t>
            </a:r>
          </a:p>
        </p:txBody>
      </p:sp>
      <p:sp>
        <p:nvSpPr>
          <p:cNvPr id="2" name="Rectángulo 1">
            <a:extLst>
              <a:ext uri="{FF2B5EF4-FFF2-40B4-BE49-F238E27FC236}">
                <a16:creationId xmlns:a16="http://schemas.microsoft.com/office/drawing/2014/main" id="{7A4F61A3-4F8A-4EAC-9D26-115A2243CEBE}"/>
              </a:ext>
            </a:extLst>
          </p:cNvPr>
          <p:cNvSpPr/>
          <p:nvPr/>
        </p:nvSpPr>
        <p:spPr>
          <a:xfrm>
            <a:off x="723155" y="471971"/>
            <a:ext cx="8197850" cy="523220"/>
          </a:xfrm>
          <a:prstGeom prst="rect">
            <a:avLst/>
          </a:prstGeom>
        </p:spPr>
        <p:txBody>
          <a:bodyPr>
            <a:spAutoFit/>
          </a:bodyPr>
          <a:lstStyle/>
          <a:p>
            <a:r>
              <a:rPr lang="es-ES" sz="1400" dirty="0"/>
              <a:t>Los operadores son símbolos que realizan operaciones sobre variables y valores. Por ejemplo, + es un operador que se usa para sumar, mientras que * también es un operador que se usa para multiplicar. </a:t>
            </a:r>
            <a:endParaRPr lang="es-MX" sz="1400" dirty="0"/>
          </a:p>
        </p:txBody>
      </p:sp>
      <p:sp>
        <p:nvSpPr>
          <p:cNvPr id="3" name="Rectángulo 2">
            <a:extLst>
              <a:ext uri="{FF2B5EF4-FFF2-40B4-BE49-F238E27FC236}">
                <a16:creationId xmlns:a16="http://schemas.microsoft.com/office/drawing/2014/main" id="{C8CB87FE-0C6F-4D48-83F5-1201CFA03E77}"/>
              </a:ext>
            </a:extLst>
          </p:cNvPr>
          <p:cNvSpPr/>
          <p:nvPr/>
        </p:nvSpPr>
        <p:spPr>
          <a:xfrm>
            <a:off x="723155" y="1103480"/>
            <a:ext cx="4206280" cy="307777"/>
          </a:xfrm>
          <a:prstGeom prst="rect">
            <a:avLst/>
          </a:prstGeom>
        </p:spPr>
        <p:txBody>
          <a:bodyPr wrap="none">
            <a:spAutoFit/>
          </a:bodyPr>
          <a:lstStyle/>
          <a:p>
            <a:r>
              <a:rPr lang="es-ES" sz="1400" dirty="0"/>
              <a:t>Los operadores en Java se pueden clasificar en 5 tipos: </a:t>
            </a:r>
            <a:endParaRPr lang="es-MX" sz="1400" dirty="0"/>
          </a:p>
        </p:txBody>
      </p:sp>
      <p:sp>
        <p:nvSpPr>
          <p:cNvPr id="5" name="Rectángulo 4">
            <a:extLst>
              <a:ext uri="{FF2B5EF4-FFF2-40B4-BE49-F238E27FC236}">
                <a16:creationId xmlns:a16="http://schemas.microsoft.com/office/drawing/2014/main" id="{2BE4D9CE-1535-47E1-BB5D-7E5149790769}"/>
              </a:ext>
            </a:extLst>
          </p:cNvPr>
          <p:cNvSpPr/>
          <p:nvPr/>
        </p:nvSpPr>
        <p:spPr>
          <a:xfrm>
            <a:off x="723155" y="102639"/>
            <a:ext cx="2266774" cy="400110"/>
          </a:xfrm>
          <a:prstGeom prst="rect">
            <a:avLst/>
          </a:prstGeom>
        </p:spPr>
        <p:txBody>
          <a:bodyPr wrap="none">
            <a:spAutoFit/>
          </a:bodyPr>
          <a:lstStyle/>
          <a:p>
            <a:r>
              <a:rPr lang="es-MX" sz="2000" dirty="0"/>
              <a:t>Operadores en Java</a:t>
            </a:r>
          </a:p>
        </p:txBody>
      </p:sp>
      <p:sp>
        <p:nvSpPr>
          <p:cNvPr id="6" name="Rectángulo 5">
            <a:extLst>
              <a:ext uri="{FF2B5EF4-FFF2-40B4-BE49-F238E27FC236}">
                <a16:creationId xmlns:a16="http://schemas.microsoft.com/office/drawing/2014/main" id="{37E2D70B-E164-43A1-9437-94E4F35BAA14}"/>
              </a:ext>
            </a:extLst>
          </p:cNvPr>
          <p:cNvSpPr/>
          <p:nvPr/>
        </p:nvSpPr>
        <p:spPr>
          <a:xfrm>
            <a:off x="833259" y="1613152"/>
            <a:ext cx="4310241" cy="954107"/>
          </a:xfrm>
          <a:prstGeom prst="rect">
            <a:avLst/>
          </a:prstGeom>
        </p:spPr>
        <p:txBody>
          <a:bodyPr wrap="square">
            <a:spAutoFit/>
          </a:bodyPr>
          <a:lstStyle/>
          <a:p>
            <a:pPr marL="342900" indent="-342900">
              <a:buAutoNum type="arabicPeriod"/>
            </a:pPr>
            <a:r>
              <a:rPr lang="es-MX" sz="1400" dirty="0"/>
              <a:t>Operadores aritméticos </a:t>
            </a:r>
          </a:p>
          <a:p>
            <a:pPr marL="342900" indent="-342900">
              <a:buAutoNum type="arabicPeriod"/>
            </a:pPr>
            <a:r>
              <a:rPr lang="es-MX" sz="1400" dirty="0"/>
              <a:t>Operadores de Asignación</a:t>
            </a:r>
          </a:p>
          <a:p>
            <a:pPr marL="342900" indent="-342900">
              <a:buAutoNum type="arabicPeriod"/>
            </a:pPr>
            <a:r>
              <a:rPr lang="es-MX" sz="1400" dirty="0"/>
              <a:t>Operadores relacionales </a:t>
            </a:r>
          </a:p>
          <a:p>
            <a:pPr marL="342900" indent="-342900">
              <a:buAutoNum type="arabicPeriod"/>
            </a:pPr>
            <a:r>
              <a:rPr lang="es-MX" sz="1400" dirty="0"/>
              <a:t>Operadores lógicos 5. Operadores unarios</a:t>
            </a:r>
          </a:p>
        </p:txBody>
      </p:sp>
      <p:sp>
        <p:nvSpPr>
          <p:cNvPr id="7" name="Rectángulo 6">
            <a:extLst>
              <a:ext uri="{FF2B5EF4-FFF2-40B4-BE49-F238E27FC236}">
                <a16:creationId xmlns:a16="http://schemas.microsoft.com/office/drawing/2014/main" id="{DEF4B213-81D6-45CB-9D2B-2081F93D48F1}"/>
              </a:ext>
            </a:extLst>
          </p:cNvPr>
          <p:cNvSpPr/>
          <p:nvPr/>
        </p:nvSpPr>
        <p:spPr>
          <a:xfrm>
            <a:off x="760329" y="2675548"/>
            <a:ext cx="2440092" cy="369332"/>
          </a:xfrm>
          <a:prstGeom prst="rect">
            <a:avLst/>
          </a:prstGeom>
        </p:spPr>
        <p:txBody>
          <a:bodyPr wrap="none">
            <a:spAutoFit/>
          </a:bodyPr>
          <a:lstStyle/>
          <a:p>
            <a:r>
              <a:rPr lang="es-MX" dirty="0"/>
              <a:t>Operadores aritméticos</a:t>
            </a:r>
          </a:p>
        </p:txBody>
      </p:sp>
      <p:sp>
        <p:nvSpPr>
          <p:cNvPr id="8" name="Rectángulo 7">
            <a:extLst>
              <a:ext uri="{FF2B5EF4-FFF2-40B4-BE49-F238E27FC236}">
                <a16:creationId xmlns:a16="http://schemas.microsoft.com/office/drawing/2014/main" id="{E999372C-BE1D-4D37-8FA5-9F7E1CFC7705}"/>
              </a:ext>
            </a:extLst>
          </p:cNvPr>
          <p:cNvSpPr/>
          <p:nvPr/>
        </p:nvSpPr>
        <p:spPr>
          <a:xfrm>
            <a:off x="760329" y="3153169"/>
            <a:ext cx="8197850" cy="307777"/>
          </a:xfrm>
          <a:prstGeom prst="rect">
            <a:avLst/>
          </a:prstGeom>
        </p:spPr>
        <p:txBody>
          <a:bodyPr>
            <a:spAutoFit/>
          </a:bodyPr>
          <a:lstStyle/>
          <a:p>
            <a:r>
              <a:rPr lang="es-ES" sz="1400" dirty="0"/>
              <a:t>Los operadores aritméticos se utilizan para realizar operaciones aritméticas en variables y datos. Por ejemplo,</a:t>
            </a:r>
            <a:endParaRPr lang="es-MX" sz="1400" dirty="0"/>
          </a:p>
        </p:txBody>
      </p:sp>
      <p:sp>
        <p:nvSpPr>
          <p:cNvPr id="9" name="Rectángulo 8">
            <a:extLst>
              <a:ext uri="{FF2B5EF4-FFF2-40B4-BE49-F238E27FC236}">
                <a16:creationId xmlns:a16="http://schemas.microsoft.com/office/drawing/2014/main" id="{E5DF7E3E-C3B3-475E-8588-85FBB511B56A}"/>
              </a:ext>
            </a:extLst>
          </p:cNvPr>
          <p:cNvSpPr/>
          <p:nvPr/>
        </p:nvSpPr>
        <p:spPr>
          <a:xfrm>
            <a:off x="898346" y="3476443"/>
            <a:ext cx="647934" cy="369332"/>
          </a:xfrm>
          <a:prstGeom prst="rect">
            <a:avLst/>
          </a:prstGeom>
          <a:solidFill>
            <a:srgbClr val="A6A6A6"/>
          </a:solidFill>
        </p:spPr>
        <p:txBody>
          <a:bodyPr wrap="none">
            <a:spAutoFit/>
          </a:bodyPr>
          <a:lstStyle/>
          <a:p>
            <a:r>
              <a:rPr lang="es-MX" dirty="0" err="1"/>
              <a:t>a+b</a:t>
            </a:r>
            <a:r>
              <a:rPr lang="es-MX" dirty="0"/>
              <a:t>; </a:t>
            </a:r>
          </a:p>
        </p:txBody>
      </p:sp>
      <p:sp>
        <p:nvSpPr>
          <p:cNvPr id="10" name="Rectángulo 9">
            <a:extLst>
              <a:ext uri="{FF2B5EF4-FFF2-40B4-BE49-F238E27FC236}">
                <a16:creationId xmlns:a16="http://schemas.microsoft.com/office/drawing/2014/main" id="{7A6E0E23-0243-4E69-95A1-1E24164E9CCF}"/>
              </a:ext>
            </a:extLst>
          </p:cNvPr>
          <p:cNvSpPr/>
          <p:nvPr/>
        </p:nvSpPr>
        <p:spPr>
          <a:xfrm>
            <a:off x="723155" y="3923107"/>
            <a:ext cx="8197850" cy="523220"/>
          </a:xfrm>
          <a:prstGeom prst="rect">
            <a:avLst/>
          </a:prstGeom>
        </p:spPr>
        <p:txBody>
          <a:bodyPr>
            <a:spAutoFit/>
          </a:bodyPr>
          <a:lstStyle/>
          <a:p>
            <a:r>
              <a:rPr lang="es-ES" sz="1400" dirty="0"/>
              <a:t>Aquí, el operador + se usa para sumar dos variables a y b. De manera similar, hay varios otros operadores aritméticos en Java. </a:t>
            </a:r>
            <a:endParaRPr lang="es-MX" sz="1400" dirty="0"/>
          </a:p>
        </p:txBody>
      </p:sp>
      <p:pic>
        <p:nvPicPr>
          <p:cNvPr id="11" name="Imagen 10">
            <a:extLst>
              <a:ext uri="{FF2B5EF4-FFF2-40B4-BE49-F238E27FC236}">
                <a16:creationId xmlns:a16="http://schemas.microsoft.com/office/drawing/2014/main" id="{2634B571-F217-48FC-B0E2-E77A576C70A6}"/>
              </a:ext>
            </a:extLst>
          </p:cNvPr>
          <p:cNvPicPr>
            <a:picLocks noChangeAspect="1"/>
          </p:cNvPicPr>
          <p:nvPr/>
        </p:nvPicPr>
        <p:blipFill>
          <a:blip r:embed="rId2"/>
          <a:stretch>
            <a:fillRect/>
          </a:stretch>
        </p:blipFill>
        <p:spPr>
          <a:xfrm>
            <a:off x="833259" y="4568695"/>
            <a:ext cx="6429375" cy="2305050"/>
          </a:xfrm>
          <a:prstGeom prst="rect">
            <a:avLst/>
          </a:prstGeom>
        </p:spPr>
      </p:pic>
      <p:cxnSp>
        <p:nvCxnSpPr>
          <p:cNvPr id="13" name="Conector recto 12">
            <a:extLst>
              <a:ext uri="{FF2B5EF4-FFF2-40B4-BE49-F238E27FC236}">
                <a16:creationId xmlns:a16="http://schemas.microsoft.com/office/drawing/2014/main" id="{5418C34B-16E9-9A0E-85C2-7E2BC4320BFF}"/>
              </a:ext>
            </a:extLst>
          </p:cNvPr>
          <p:cNvCxnSpPr/>
          <p:nvPr/>
        </p:nvCxnSpPr>
        <p:spPr>
          <a:xfrm>
            <a:off x="9102437" y="759220"/>
            <a:ext cx="0" cy="5434446"/>
          </a:xfrm>
          <a:prstGeom prst="line">
            <a:avLst/>
          </a:prstGeom>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11BA5437-3268-748A-CB20-063A0252D5C0}"/>
              </a:ext>
            </a:extLst>
          </p:cNvPr>
          <p:cNvSpPr txBox="1"/>
          <p:nvPr/>
        </p:nvSpPr>
        <p:spPr>
          <a:xfrm>
            <a:off x="9283870" y="502749"/>
            <a:ext cx="6499510" cy="1169551"/>
          </a:xfrm>
          <a:prstGeom prst="rect">
            <a:avLst/>
          </a:prstGeom>
          <a:noFill/>
        </p:spPr>
        <p:txBody>
          <a:bodyPr wrap="square">
            <a:spAutoFit/>
          </a:bodyPr>
          <a:lstStyle/>
          <a:p>
            <a:r>
              <a:rPr lang="es-MX" sz="1400" dirty="0"/>
              <a:t>Suma y Sustracción </a:t>
            </a:r>
          </a:p>
          <a:p>
            <a:r>
              <a:rPr lang="es-MX" sz="1400" dirty="0"/>
              <a:t>Digamos que estamos escribiendo un programa que representa la cuenta bancaria de un usuario. ¡Con variables, sabemos cómo almacenar un saldo! Usaríamos un doble, el tipo de dato primitivo que puede almacenar grandes números decimales. Pero, ¿cómo depositaríamos y retiraríamos de la cuenta?</a:t>
            </a:r>
          </a:p>
        </p:txBody>
      </p:sp>
      <p:pic>
        <p:nvPicPr>
          <p:cNvPr id="18" name="Imagen 17">
            <a:extLst>
              <a:ext uri="{FF2B5EF4-FFF2-40B4-BE49-F238E27FC236}">
                <a16:creationId xmlns:a16="http://schemas.microsoft.com/office/drawing/2014/main" id="{73CE7B58-DDAB-7D4D-696C-91A97079A6A2}"/>
              </a:ext>
            </a:extLst>
          </p:cNvPr>
          <p:cNvPicPr>
            <a:picLocks noChangeAspect="1"/>
          </p:cNvPicPr>
          <p:nvPr/>
        </p:nvPicPr>
        <p:blipFill>
          <a:blip r:embed="rId3"/>
          <a:stretch>
            <a:fillRect/>
          </a:stretch>
        </p:blipFill>
        <p:spPr>
          <a:xfrm>
            <a:off x="9419070" y="1748109"/>
            <a:ext cx="2714625" cy="819150"/>
          </a:xfrm>
          <a:prstGeom prst="rect">
            <a:avLst/>
          </a:prstGeom>
        </p:spPr>
      </p:pic>
      <p:sp>
        <p:nvSpPr>
          <p:cNvPr id="20" name="CuadroTexto 19">
            <a:extLst>
              <a:ext uri="{FF2B5EF4-FFF2-40B4-BE49-F238E27FC236}">
                <a16:creationId xmlns:a16="http://schemas.microsoft.com/office/drawing/2014/main" id="{BC523970-8472-B5C8-23B9-8884CA244129}"/>
              </a:ext>
            </a:extLst>
          </p:cNvPr>
          <p:cNvSpPr txBox="1"/>
          <p:nvPr/>
        </p:nvSpPr>
        <p:spPr>
          <a:xfrm>
            <a:off x="9419070" y="2783270"/>
            <a:ext cx="6540055" cy="523220"/>
          </a:xfrm>
          <a:prstGeom prst="rect">
            <a:avLst/>
          </a:prstGeom>
          <a:noFill/>
        </p:spPr>
        <p:txBody>
          <a:bodyPr wrap="square">
            <a:spAutoFit/>
          </a:bodyPr>
          <a:lstStyle/>
          <a:p>
            <a:r>
              <a:rPr lang="es-MX" sz="1400" dirty="0"/>
              <a:t>Usamos el operador + para sumar los valores saldo y cantidad</a:t>
            </a:r>
          </a:p>
          <a:p>
            <a:r>
              <a:rPr lang="es-MX" sz="1400" dirty="0"/>
              <a:t>Depositada. Si quisiéramos retirar del saldo, usaríamos el operador - :</a:t>
            </a:r>
          </a:p>
        </p:txBody>
      </p:sp>
      <p:pic>
        <p:nvPicPr>
          <p:cNvPr id="22" name="Imagen 21">
            <a:extLst>
              <a:ext uri="{FF2B5EF4-FFF2-40B4-BE49-F238E27FC236}">
                <a16:creationId xmlns:a16="http://schemas.microsoft.com/office/drawing/2014/main" id="{B4794E24-5D1F-7192-45D2-E4E8323DF963}"/>
              </a:ext>
            </a:extLst>
          </p:cNvPr>
          <p:cNvPicPr>
            <a:picLocks noChangeAspect="1"/>
          </p:cNvPicPr>
          <p:nvPr/>
        </p:nvPicPr>
        <p:blipFill>
          <a:blip r:embed="rId4"/>
          <a:stretch>
            <a:fillRect/>
          </a:stretch>
        </p:blipFill>
        <p:spPr>
          <a:xfrm>
            <a:off x="9446803" y="3522501"/>
            <a:ext cx="3067050" cy="609600"/>
          </a:xfrm>
          <a:prstGeom prst="rect">
            <a:avLst/>
          </a:prstGeom>
        </p:spPr>
      </p:pic>
    </p:spTree>
    <p:extLst>
      <p:ext uri="{BB962C8B-B14F-4D97-AF65-F5344CB8AC3E}">
        <p14:creationId xmlns:p14="http://schemas.microsoft.com/office/powerpoint/2010/main" val="4091832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12</a:t>
            </a:fld>
            <a:endParaRPr lang="es-MX" sz="2800" dirty="0"/>
          </a:p>
        </p:txBody>
      </p:sp>
      <p:sp>
        <p:nvSpPr>
          <p:cNvPr id="4" name="Título 1">
            <a:extLst>
              <a:ext uri="{FF2B5EF4-FFF2-40B4-BE49-F238E27FC236}">
                <a16:creationId xmlns:a16="http://schemas.microsoft.com/office/drawing/2014/main" id="{2C6E5A8B-993D-4477-8C02-E04CFA291ABA}"/>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Operadores en Java</a:t>
            </a:r>
          </a:p>
        </p:txBody>
      </p:sp>
      <p:sp>
        <p:nvSpPr>
          <p:cNvPr id="3" name="CuadroTexto 2">
            <a:extLst>
              <a:ext uri="{FF2B5EF4-FFF2-40B4-BE49-F238E27FC236}">
                <a16:creationId xmlns:a16="http://schemas.microsoft.com/office/drawing/2014/main" id="{9C5A1F92-4BC1-D2A0-0A18-BD07E81ECC27}"/>
              </a:ext>
            </a:extLst>
          </p:cNvPr>
          <p:cNvSpPr txBox="1"/>
          <p:nvPr/>
        </p:nvSpPr>
        <p:spPr>
          <a:xfrm>
            <a:off x="846859" y="251593"/>
            <a:ext cx="8198426" cy="369332"/>
          </a:xfrm>
          <a:prstGeom prst="rect">
            <a:avLst/>
          </a:prstGeom>
          <a:noFill/>
        </p:spPr>
        <p:txBody>
          <a:bodyPr wrap="square">
            <a:spAutoFit/>
          </a:bodyPr>
          <a:lstStyle/>
          <a:p>
            <a:r>
              <a:rPr lang="es-MX"/>
              <a:t>Multiplicación y División</a:t>
            </a:r>
            <a:endParaRPr lang="es-MX" dirty="0"/>
          </a:p>
        </p:txBody>
      </p:sp>
      <p:sp>
        <p:nvSpPr>
          <p:cNvPr id="6" name="CuadroTexto 5">
            <a:extLst>
              <a:ext uri="{FF2B5EF4-FFF2-40B4-BE49-F238E27FC236}">
                <a16:creationId xmlns:a16="http://schemas.microsoft.com/office/drawing/2014/main" id="{F973FA47-077E-02B8-DE04-50F1D8232F8D}"/>
              </a:ext>
            </a:extLst>
          </p:cNvPr>
          <p:cNvSpPr txBox="1"/>
          <p:nvPr/>
        </p:nvSpPr>
        <p:spPr>
          <a:xfrm>
            <a:off x="846859" y="764229"/>
            <a:ext cx="5533159" cy="954107"/>
          </a:xfrm>
          <a:prstGeom prst="rect">
            <a:avLst/>
          </a:prstGeom>
          <a:noFill/>
        </p:spPr>
        <p:txBody>
          <a:bodyPr wrap="square">
            <a:spAutoFit/>
          </a:bodyPr>
          <a:lstStyle/>
          <a:p>
            <a:r>
              <a:rPr lang="es-MX" sz="1400" dirty="0"/>
              <a:t>Digamos que nuestro empleador calcula nuestro cheque de pago y lo deposita en nuestra cuenta bancaria. Si trabajamos 6 días la semana pasada, a razón de $380 el día. Java puede calcular esto con el operador de multiplicación * : </a:t>
            </a:r>
          </a:p>
        </p:txBody>
      </p:sp>
      <p:pic>
        <p:nvPicPr>
          <p:cNvPr id="8" name="Imagen 7">
            <a:extLst>
              <a:ext uri="{FF2B5EF4-FFF2-40B4-BE49-F238E27FC236}">
                <a16:creationId xmlns:a16="http://schemas.microsoft.com/office/drawing/2014/main" id="{4845D384-DC3A-13D7-271F-C4D616F4DEA9}"/>
              </a:ext>
            </a:extLst>
          </p:cNvPr>
          <p:cNvPicPr>
            <a:picLocks noChangeAspect="1"/>
          </p:cNvPicPr>
          <p:nvPr/>
        </p:nvPicPr>
        <p:blipFill>
          <a:blip r:embed="rId2"/>
          <a:stretch>
            <a:fillRect/>
          </a:stretch>
        </p:blipFill>
        <p:spPr>
          <a:xfrm>
            <a:off x="943362" y="1798218"/>
            <a:ext cx="3038475" cy="438150"/>
          </a:xfrm>
          <a:prstGeom prst="rect">
            <a:avLst/>
          </a:prstGeom>
        </p:spPr>
      </p:pic>
      <p:cxnSp>
        <p:nvCxnSpPr>
          <p:cNvPr id="10" name="Conector recto 9">
            <a:extLst>
              <a:ext uri="{FF2B5EF4-FFF2-40B4-BE49-F238E27FC236}">
                <a16:creationId xmlns:a16="http://schemas.microsoft.com/office/drawing/2014/main" id="{8503EE0A-1E5B-8AD3-AB2B-7A11BE5E93F4}"/>
              </a:ext>
            </a:extLst>
          </p:cNvPr>
          <p:cNvCxnSpPr/>
          <p:nvPr/>
        </p:nvCxnSpPr>
        <p:spPr>
          <a:xfrm>
            <a:off x="7252855" y="394855"/>
            <a:ext cx="0" cy="6369627"/>
          </a:xfrm>
          <a:prstGeom prst="line">
            <a:avLst/>
          </a:prstGeom>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66E9C14E-5B27-930C-D000-66F0EE039DE2}"/>
              </a:ext>
            </a:extLst>
          </p:cNvPr>
          <p:cNvSpPr txBox="1"/>
          <p:nvPr/>
        </p:nvSpPr>
        <p:spPr>
          <a:xfrm>
            <a:off x="846859" y="2434607"/>
            <a:ext cx="5387685" cy="523220"/>
          </a:xfrm>
          <a:prstGeom prst="rect">
            <a:avLst/>
          </a:prstGeom>
          <a:noFill/>
        </p:spPr>
        <p:txBody>
          <a:bodyPr wrap="square">
            <a:spAutoFit/>
          </a:bodyPr>
          <a:lstStyle/>
          <a:p>
            <a:r>
              <a:rPr lang="es-MX" sz="1400" dirty="0"/>
              <a:t>Si queremos ver cuántas días representa nuestro saldo total, usamos el operador de división / :</a:t>
            </a:r>
          </a:p>
        </p:txBody>
      </p:sp>
      <p:pic>
        <p:nvPicPr>
          <p:cNvPr id="14" name="Imagen 13">
            <a:extLst>
              <a:ext uri="{FF2B5EF4-FFF2-40B4-BE49-F238E27FC236}">
                <a16:creationId xmlns:a16="http://schemas.microsoft.com/office/drawing/2014/main" id="{341CDF6D-9EF1-8425-FA62-51D99002CC5E}"/>
              </a:ext>
            </a:extLst>
          </p:cNvPr>
          <p:cNvPicPr>
            <a:picLocks noChangeAspect="1"/>
          </p:cNvPicPr>
          <p:nvPr/>
        </p:nvPicPr>
        <p:blipFill>
          <a:blip r:embed="rId3"/>
          <a:stretch>
            <a:fillRect/>
          </a:stretch>
        </p:blipFill>
        <p:spPr>
          <a:xfrm>
            <a:off x="943362" y="3066116"/>
            <a:ext cx="3486150" cy="771525"/>
          </a:xfrm>
          <a:prstGeom prst="rect">
            <a:avLst/>
          </a:prstGeom>
        </p:spPr>
      </p:pic>
      <p:sp>
        <p:nvSpPr>
          <p:cNvPr id="16" name="CuadroTexto 15">
            <a:extLst>
              <a:ext uri="{FF2B5EF4-FFF2-40B4-BE49-F238E27FC236}">
                <a16:creationId xmlns:a16="http://schemas.microsoft.com/office/drawing/2014/main" id="{CE98408F-B903-6D6A-8A22-74E4F6E04A0F}"/>
              </a:ext>
            </a:extLst>
          </p:cNvPr>
          <p:cNvSpPr txBox="1"/>
          <p:nvPr/>
        </p:nvSpPr>
        <p:spPr>
          <a:xfrm>
            <a:off x="846859" y="4009460"/>
            <a:ext cx="5689021" cy="523220"/>
          </a:xfrm>
          <a:prstGeom prst="rect">
            <a:avLst/>
          </a:prstGeom>
          <a:noFill/>
        </p:spPr>
        <p:txBody>
          <a:bodyPr wrap="square">
            <a:spAutoFit/>
          </a:bodyPr>
          <a:lstStyle/>
          <a:p>
            <a:r>
              <a:rPr lang="es-MX" sz="1400" dirty="0"/>
              <a:t>La división tiene resultados diferentes con números enteros. El operador / realiza divisiones enteras, lo que significa que se pierde cualquier resto. </a:t>
            </a:r>
          </a:p>
        </p:txBody>
      </p:sp>
      <p:pic>
        <p:nvPicPr>
          <p:cNvPr id="19" name="Imagen 18">
            <a:extLst>
              <a:ext uri="{FF2B5EF4-FFF2-40B4-BE49-F238E27FC236}">
                <a16:creationId xmlns:a16="http://schemas.microsoft.com/office/drawing/2014/main" id="{E9D63C95-3BD9-509C-3FFB-08611EA6532D}"/>
              </a:ext>
            </a:extLst>
          </p:cNvPr>
          <p:cNvPicPr>
            <a:picLocks noChangeAspect="1"/>
          </p:cNvPicPr>
          <p:nvPr/>
        </p:nvPicPr>
        <p:blipFill>
          <a:blip r:embed="rId4"/>
          <a:stretch>
            <a:fillRect/>
          </a:stretch>
        </p:blipFill>
        <p:spPr>
          <a:xfrm>
            <a:off x="943362" y="4730796"/>
            <a:ext cx="4819650" cy="790575"/>
          </a:xfrm>
          <a:prstGeom prst="rect">
            <a:avLst/>
          </a:prstGeom>
        </p:spPr>
      </p:pic>
      <p:sp>
        <p:nvSpPr>
          <p:cNvPr id="21" name="CuadroTexto 20">
            <a:extLst>
              <a:ext uri="{FF2B5EF4-FFF2-40B4-BE49-F238E27FC236}">
                <a16:creationId xmlns:a16="http://schemas.microsoft.com/office/drawing/2014/main" id="{43832CBD-71C6-0D10-3ED5-E867EBBA4FC8}"/>
              </a:ext>
            </a:extLst>
          </p:cNvPr>
          <p:cNvSpPr txBox="1"/>
          <p:nvPr/>
        </p:nvSpPr>
        <p:spPr>
          <a:xfrm>
            <a:off x="846859" y="5521371"/>
            <a:ext cx="5813712" cy="1384995"/>
          </a:xfrm>
          <a:prstGeom prst="rect">
            <a:avLst/>
          </a:prstGeom>
          <a:noFill/>
        </p:spPr>
        <p:txBody>
          <a:bodyPr wrap="square">
            <a:spAutoFit/>
          </a:bodyPr>
          <a:lstStyle/>
          <a:p>
            <a:r>
              <a:rPr lang="es-MX" sz="1400" b="1" dirty="0" err="1"/>
              <a:t>divisionEntera</a:t>
            </a:r>
            <a:r>
              <a:rPr lang="es-MX" sz="1400" dirty="0"/>
              <a:t> almacena lo que esperas, pero </a:t>
            </a:r>
            <a:r>
              <a:rPr lang="es-MX" sz="1400" b="1" dirty="0" err="1"/>
              <a:t>divisionNoEntera</a:t>
            </a:r>
            <a:r>
              <a:rPr lang="es-MX" sz="1400" dirty="0"/>
              <a:t> contiene 2 porque </a:t>
            </a:r>
            <a:r>
              <a:rPr lang="es-MX" sz="1400" b="1" dirty="0" err="1"/>
              <a:t>int’s</a:t>
            </a:r>
            <a:r>
              <a:rPr lang="es-MX" sz="1400" dirty="0"/>
              <a:t> no pueden almacenar decimales. Es importante tener en cuenta que el </a:t>
            </a:r>
            <a:r>
              <a:rPr lang="es-MX" sz="1400" b="1" dirty="0" err="1"/>
              <a:t>int</a:t>
            </a:r>
            <a:r>
              <a:rPr lang="es-MX" sz="1400" dirty="0"/>
              <a:t> no redondea el decimal, sino que lo “aplasta”. ¡Java elimina el 0.5 para ajustar el resultado a un tipo </a:t>
            </a:r>
            <a:r>
              <a:rPr lang="es-MX" sz="1400" b="1" dirty="0" err="1"/>
              <a:t>int</a:t>
            </a:r>
            <a:r>
              <a:rPr lang="es-MX" sz="1400" dirty="0"/>
              <a:t>! Es importante tener en cuenta que si intentamos dividir cualquier número por 0, obtendremos como resultado un error </a:t>
            </a:r>
            <a:r>
              <a:rPr lang="es-MX" sz="1400" b="1" dirty="0" err="1"/>
              <a:t>ArithmeticException</a:t>
            </a:r>
            <a:r>
              <a:rPr lang="es-MX" sz="1400" dirty="0"/>
              <a:t>.</a:t>
            </a:r>
          </a:p>
        </p:txBody>
      </p:sp>
      <p:sp>
        <p:nvSpPr>
          <p:cNvPr id="23" name="CuadroTexto 22">
            <a:extLst>
              <a:ext uri="{FF2B5EF4-FFF2-40B4-BE49-F238E27FC236}">
                <a16:creationId xmlns:a16="http://schemas.microsoft.com/office/drawing/2014/main" id="{8949B506-2D0E-3E1F-E2C9-463F1D415B3F}"/>
              </a:ext>
            </a:extLst>
          </p:cNvPr>
          <p:cNvSpPr txBox="1"/>
          <p:nvPr/>
        </p:nvSpPr>
        <p:spPr>
          <a:xfrm>
            <a:off x="7503593" y="210189"/>
            <a:ext cx="1820140" cy="369332"/>
          </a:xfrm>
          <a:prstGeom prst="rect">
            <a:avLst/>
          </a:prstGeom>
          <a:noFill/>
        </p:spPr>
        <p:txBody>
          <a:bodyPr wrap="square">
            <a:spAutoFit/>
          </a:bodyPr>
          <a:lstStyle/>
          <a:p>
            <a:r>
              <a:rPr lang="es-MX"/>
              <a:t>Módulo</a:t>
            </a:r>
            <a:endParaRPr lang="es-MX" dirty="0"/>
          </a:p>
        </p:txBody>
      </p:sp>
      <p:sp>
        <p:nvSpPr>
          <p:cNvPr id="25" name="CuadroTexto 24">
            <a:extLst>
              <a:ext uri="{FF2B5EF4-FFF2-40B4-BE49-F238E27FC236}">
                <a16:creationId xmlns:a16="http://schemas.microsoft.com/office/drawing/2014/main" id="{24655520-B99E-D756-6B0A-AC182C14A673}"/>
              </a:ext>
            </a:extLst>
          </p:cNvPr>
          <p:cNvSpPr txBox="1"/>
          <p:nvPr/>
        </p:nvSpPr>
        <p:spPr>
          <a:xfrm>
            <a:off x="7503593" y="593676"/>
            <a:ext cx="8198426" cy="738664"/>
          </a:xfrm>
          <a:prstGeom prst="rect">
            <a:avLst/>
          </a:prstGeom>
          <a:noFill/>
        </p:spPr>
        <p:txBody>
          <a:bodyPr wrap="square">
            <a:spAutoFit/>
          </a:bodyPr>
          <a:lstStyle/>
          <a:p>
            <a:r>
              <a:rPr lang="es-MX" sz="1400" dirty="0"/>
              <a:t>Si horneamos 10 galletas y las repartimos en tandas de 3, ¿cuántas nos sobrarán después de repartir todas las tandas completas que pudimos? </a:t>
            </a:r>
          </a:p>
          <a:p>
            <a:r>
              <a:rPr lang="es-MX" sz="1400" dirty="0"/>
              <a:t>El operador módulo % nos da el resto después de dividir dos números.</a:t>
            </a:r>
          </a:p>
        </p:txBody>
      </p:sp>
      <p:pic>
        <p:nvPicPr>
          <p:cNvPr id="27" name="Imagen 26">
            <a:extLst>
              <a:ext uri="{FF2B5EF4-FFF2-40B4-BE49-F238E27FC236}">
                <a16:creationId xmlns:a16="http://schemas.microsoft.com/office/drawing/2014/main" id="{06041F0D-8B7F-EF64-BBD6-AF08B709065E}"/>
              </a:ext>
            </a:extLst>
          </p:cNvPr>
          <p:cNvPicPr>
            <a:picLocks noChangeAspect="1"/>
          </p:cNvPicPr>
          <p:nvPr/>
        </p:nvPicPr>
        <p:blipFill>
          <a:blip r:embed="rId5"/>
          <a:stretch>
            <a:fillRect/>
          </a:stretch>
        </p:blipFill>
        <p:spPr>
          <a:xfrm>
            <a:off x="7621297" y="1351690"/>
            <a:ext cx="2847975" cy="628650"/>
          </a:xfrm>
          <a:prstGeom prst="rect">
            <a:avLst/>
          </a:prstGeom>
        </p:spPr>
      </p:pic>
      <p:sp>
        <p:nvSpPr>
          <p:cNvPr id="29" name="CuadroTexto 28">
            <a:extLst>
              <a:ext uri="{FF2B5EF4-FFF2-40B4-BE49-F238E27FC236}">
                <a16:creationId xmlns:a16="http://schemas.microsoft.com/office/drawing/2014/main" id="{B0F274F0-0C4F-DB46-E062-C61463C81010}"/>
              </a:ext>
            </a:extLst>
          </p:cNvPr>
          <p:cNvSpPr txBox="1"/>
          <p:nvPr/>
        </p:nvSpPr>
        <p:spPr>
          <a:xfrm>
            <a:off x="7503593" y="2063725"/>
            <a:ext cx="8198426" cy="523220"/>
          </a:xfrm>
          <a:prstGeom prst="rect">
            <a:avLst/>
          </a:prstGeom>
          <a:noFill/>
        </p:spPr>
        <p:txBody>
          <a:bodyPr wrap="square">
            <a:spAutoFit/>
          </a:bodyPr>
          <a:lstStyle/>
          <a:p>
            <a:r>
              <a:rPr lang="es-MX" sz="1400" dirty="0"/>
              <a:t>¡Te queda 1 galleta después de repartir todos las tandas de 3 que pudiste! Cuando a = 7 se divide por b = 4, el resto es 3. Ten en cuenta que el operador % se usa principalmente con números enteros.</a:t>
            </a:r>
          </a:p>
        </p:txBody>
      </p:sp>
      <p:sp>
        <p:nvSpPr>
          <p:cNvPr id="31" name="CuadroTexto 30">
            <a:extLst>
              <a:ext uri="{FF2B5EF4-FFF2-40B4-BE49-F238E27FC236}">
                <a16:creationId xmlns:a16="http://schemas.microsoft.com/office/drawing/2014/main" id="{A4AA27C1-C126-1D4C-D5ED-F0459ED10310}"/>
              </a:ext>
            </a:extLst>
          </p:cNvPr>
          <p:cNvSpPr txBox="1"/>
          <p:nvPr/>
        </p:nvSpPr>
        <p:spPr>
          <a:xfrm>
            <a:off x="7503593" y="2601844"/>
            <a:ext cx="8198426" cy="369332"/>
          </a:xfrm>
          <a:prstGeom prst="rect">
            <a:avLst/>
          </a:prstGeom>
          <a:noFill/>
        </p:spPr>
        <p:txBody>
          <a:bodyPr wrap="square">
            <a:spAutoFit/>
          </a:bodyPr>
          <a:lstStyle/>
          <a:p>
            <a:r>
              <a:rPr lang="es-MX" dirty="0"/>
              <a:t>Operadores de Asignación</a:t>
            </a:r>
          </a:p>
        </p:txBody>
      </p:sp>
      <p:sp>
        <p:nvSpPr>
          <p:cNvPr id="33" name="CuadroTexto 32">
            <a:extLst>
              <a:ext uri="{FF2B5EF4-FFF2-40B4-BE49-F238E27FC236}">
                <a16:creationId xmlns:a16="http://schemas.microsoft.com/office/drawing/2014/main" id="{682C65E0-CAE4-9836-BE9B-137CC40B1318}"/>
              </a:ext>
            </a:extLst>
          </p:cNvPr>
          <p:cNvSpPr txBox="1"/>
          <p:nvPr/>
        </p:nvSpPr>
        <p:spPr>
          <a:xfrm>
            <a:off x="7503593" y="2974384"/>
            <a:ext cx="8198426" cy="307777"/>
          </a:xfrm>
          <a:prstGeom prst="rect">
            <a:avLst/>
          </a:prstGeom>
          <a:noFill/>
        </p:spPr>
        <p:txBody>
          <a:bodyPr wrap="square">
            <a:spAutoFit/>
          </a:bodyPr>
          <a:lstStyle/>
          <a:p>
            <a:r>
              <a:rPr lang="es-MX" sz="1400" dirty="0"/>
              <a:t>Los operadores de asignación se utilizan en Java para asignar valores a las variables. Por ejemplo,</a:t>
            </a:r>
          </a:p>
        </p:txBody>
      </p:sp>
      <p:pic>
        <p:nvPicPr>
          <p:cNvPr id="35" name="Imagen 34">
            <a:extLst>
              <a:ext uri="{FF2B5EF4-FFF2-40B4-BE49-F238E27FC236}">
                <a16:creationId xmlns:a16="http://schemas.microsoft.com/office/drawing/2014/main" id="{4F7EF436-50EF-1F18-4641-A59E0CB10C14}"/>
              </a:ext>
            </a:extLst>
          </p:cNvPr>
          <p:cNvPicPr>
            <a:picLocks noChangeAspect="1"/>
          </p:cNvPicPr>
          <p:nvPr/>
        </p:nvPicPr>
        <p:blipFill>
          <a:blip r:embed="rId6"/>
          <a:stretch>
            <a:fillRect/>
          </a:stretch>
        </p:blipFill>
        <p:spPr>
          <a:xfrm>
            <a:off x="7585367" y="3398980"/>
            <a:ext cx="962025" cy="428625"/>
          </a:xfrm>
          <a:prstGeom prst="rect">
            <a:avLst/>
          </a:prstGeom>
        </p:spPr>
      </p:pic>
      <p:sp>
        <p:nvSpPr>
          <p:cNvPr id="37" name="CuadroTexto 36">
            <a:extLst>
              <a:ext uri="{FF2B5EF4-FFF2-40B4-BE49-F238E27FC236}">
                <a16:creationId xmlns:a16="http://schemas.microsoft.com/office/drawing/2014/main" id="{7B2A9F41-1A9B-6FBA-4742-0AF7A5002B10}"/>
              </a:ext>
            </a:extLst>
          </p:cNvPr>
          <p:cNvSpPr txBox="1"/>
          <p:nvPr/>
        </p:nvSpPr>
        <p:spPr>
          <a:xfrm>
            <a:off x="8666018" y="3309176"/>
            <a:ext cx="7036001" cy="738664"/>
          </a:xfrm>
          <a:prstGeom prst="rect">
            <a:avLst/>
          </a:prstGeom>
          <a:noFill/>
        </p:spPr>
        <p:txBody>
          <a:bodyPr wrap="square">
            <a:spAutoFit/>
          </a:bodyPr>
          <a:lstStyle/>
          <a:p>
            <a:r>
              <a:rPr lang="es-MX" sz="1400" dirty="0"/>
              <a:t>Aquí, = es el operador de asignación. Asigna el valor de su derecha a la variable de su izquierda. Es decir, se le asigna 5 a la variable edad. Veamos algunos operadores de asignación (compuesta) más usados en Java.</a:t>
            </a:r>
          </a:p>
        </p:txBody>
      </p:sp>
      <p:pic>
        <p:nvPicPr>
          <p:cNvPr id="39" name="Imagen 38">
            <a:extLst>
              <a:ext uri="{FF2B5EF4-FFF2-40B4-BE49-F238E27FC236}">
                <a16:creationId xmlns:a16="http://schemas.microsoft.com/office/drawing/2014/main" id="{7A567CD7-203C-3EE9-0BC0-8F2146AA68CA}"/>
              </a:ext>
            </a:extLst>
          </p:cNvPr>
          <p:cNvPicPr>
            <a:picLocks noChangeAspect="1"/>
          </p:cNvPicPr>
          <p:nvPr/>
        </p:nvPicPr>
        <p:blipFill>
          <a:blip r:embed="rId7"/>
          <a:stretch>
            <a:fillRect/>
          </a:stretch>
        </p:blipFill>
        <p:spPr>
          <a:xfrm>
            <a:off x="7621297" y="4243925"/>
            <a:ext cx="6467475" cy="2447925"/>
          </a:xfrm>
          <a:prstGeom prst="rect">
            <a:avLst/>
          </a:prstGeom>
        </p:spPr>
      </p:pic>
    </p:spTree>
    <p:extLst>
      <p:ext uri="{BB962C8B-B14F-4D97-AF65-F5344CB8AC3E}">
        <p14:creationId xmlns:p14="http://schemas.microsoft.com/office/powerpoint/2010/main" val="161287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13</a:t>
            </a:fld>
            <a:endParaRPr lang="es-MX" sz="2800" dirty="0"/>
          </a:p>
        </p:txBody>
      </p:sp>
      <p:sp>
        <p:nvSpPr>
          <p:cNvPr id="4" name="Título 1">
            <a:extLst>
              <a:ext uri="{FF2B5EF4-FFF2-40B4-BE49-F238E27FC236}">
                <a16:creationId xmlns:a16="http://schemas.microsoft.com/office/drawing/2014/main" id="{2C6E5A8B-993D-4477-8C02-E04CFA291ABA}"/>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Operadores en Java</a:t>
            </a:r>
          </a:p>
        </p:txBody>
      </p:sp>
      <p:sp>
        <p:nvSpPr>
          <p:cNvPr id="3" name="CuadroTexto 2">
            <a:extLst>
              <a:ext uri="{FF2B5EF4-FFF2-40B4-BE49-F238E27FC236}">
                <a16:creationId xmlns:a16="http://schemas.microsoft.com/office/drawing/2014/main" id="{4A70DF24-FD2B-8A4D-183D-17FD2B0EFAE1}"/>
              </a:ext>
            </a:extLst>
          </p:cNvPr>
          <p:cNvSpPr txBox="1"/>
          <p:nvPr/>
        </p:nvSpPr>
        <p:spPr>
          <a:xfrm>
            <a:off x="846860" y="159260"/>
            <a:ext cx="5262995" cy="738664"/>
          </a:xfrm>
          <a:prstGeom prst="rect">
            <a:avLst/>
          </a:prstGeom>
          <a:noFill/>
        </p:spPr>
        <p:txBody>
          <a:bodyPr wrap="square">
            <a:spAutoFit/>
          </a:bodyPr>
          <a:lstStyle/>
          <a:p>
            <a:r>
              <a:rPr lang="es-MX" sz="1400" dirty="0"/>
              <a:t>Imagina que estamos trabajando para vender pasteles y queremos hacer un seguimiento de cuántos pasteles tenemos creando una variable llamada </a:t>
            </a:r>
            <a:r>
              <a:rPr lang="es-MX" sz="1400" dirty="0" err="1"/>
              <a:t>numPasteles</a:t>
            </a:r>
            <a:r>
              <a:rPr lang="es-MX" sz="1400" dirty="0"/>
              <a:t>: </a:t>
            </a:r>
          </a:p>
        </p:txBody>
      </p:sp>
      <p:pic>
        <p:nvPicPr>
          <p:cNvPr id="6" name="Imagen 5">
            <a:extLst>
              <a:ext uri="{FF2B5EF4-FFF2-40B4-BE49-F238E27FC236}">
                <a16:creationId xmlns:a16="http://schemas.microsoft.com/office/drawing/2014/main" id="{C3CBA505-968F-32AE-51C4-52277DF26FAB}"/>
              </a:ext>
            </a:extLst>
          </p:cNvPr>
          <p:cNvPicPr>
            <a:picLocks noChangeAspect="1"/>
          </p:cNvPicPr>
          <p:nvPr/>
        </p:nvPicPr>
        <p:blipFill>
          <a:blip r:embed="rId2"/>
          <a:stretch>
            <a:fillRect/>
          </a:stretch>
        </p:blipFill>
        <p:spPr>
          <a:xfrm>
            <a:off x="943362" y="905070"/>
            <a:ext cx="1800225" cy="266700"/>
          </a:xfrm>
          <a:prstGeom prst="rect">
            <a:avLst/>
          </a:prstGeom>
        </p:spPr>
      </p:pic>
      <p:sp>
        <p:nvSpPr>
          <p:cNvPr id="8" name="CuadroTexto 7">
            <a:extLst>
              <a:ext uri="{FF2B5EF4-FFF2-40B4-BE49-F238E27FC236}">
                <a16:creationId xmlns:a16="http://schemas.microsoft.com/office/drawing/2014/main" id="{ABB9268D-26F1-C5E7-90E0-0A5D7F6392EA}"/>
              </a:ext>
            </a:extLst>
          </p:cNvPr>
          <p:cNvSpPr txBox="1"/>
          <p:nvPr/>
        </p:nvSpPr>
        <p:spPr>
          <a:xfrm>
            <a:off x="827764" y="1191386"/>
            <a:ext cx="4992831" cy="523220"/>
          </a:xfrm>
          <a:prstGeom prst="rect">
            <a:avLst/>
          </a:prstGeom>
          <a:noFill/>
        </p:spPr>
        <p:txBody>
          <a:bodyPr wrap="square">
            <a:spAutoFit/>
          </a:bodyPr>
          <a:lstStyle/>
          <a:p>
            <a:r>
              <a:rPr lang="es-MX" sz="1400" dirty="0"/>
              <a:t>Si horneamos 8 pasteles más, sabemos que podríamos actualizar nuestra variable usando el operador + : </a:t>
            </a:r>
          </a:p>
        </p:txBody>
      </p:sp>
      <p:pic>
        <p:nvPicPr>
          <p:cNvPr id="10" name="Imagen 9">
            <a:extLst>
              <a:ext uri="{FF2B5EF4-FFF2-40B4-BE49-F238E27FC236}">
                <a16:creationId xmlns:a16="http://schemas.microsoft.com/office/drawing/2014/main" id="{76AC14C3-5B32-16BF-5877-321826C557F5}"/>
              </a:ext>
            </a:extLst>
          </p:cNvPr>
          <p:cNvPicPr>
            <a:picLocks noChangeAspect="1"/>
          </p:cNvPicPr>
          <p:nvPr/>
        </p:nvPicPr>
        <p:blipFill>
          <a:blip r:embed="rId3"/>
          <a:stretch>
            <a:fillRect/>
          </a:stretch>
        </p:blipFill>
        <p:spPr>
          <a:xfrm>
            <a:off x="943362" y="1815996"/>
            <a:ext cx="2905125" cy="409575"/>
          </a:xfrm>
          <a:prstGeom prst="rect">
            <a:avLst/>
          </a:prstGeom>
        </p:spPr>
      </p:pic>
      <p:sp>
        <p:nvSpPr>
          <p:cNvPr id="12" name="CuadroTexto 11">
            <a:extLst>
              <a:ext uri="{FF2B5EF4-FFF2-40B4-BE49-F238E27FC236}">
                <a16:creationId xmlns:a16="http://schemas.microsoft.com/office/drawing/2014/main" id="{34CE6F52-02BC-E174-4D76-D11680D1D9C0}"/>
              </a:ext>
            </a:extLst>
          </p:cNvPr>
          <p:cNvSpPr txBox="1"/>
          <p:nvPr/>
        </p:nvSpPr>
        <p:spPr>
          <a:xfrm>
            <a:off x="847247" y="2416310"/>
            <a:ext cx="4857749" cy="1600438"/>
          </a:xfrm>
          <a:prstGeom prst="rect">
            <a:avLst/>
          </a:prstGeom>
          <a:noFill/>
        </p:spPr>
        <p:txBody>
          <a:bodyPr wrap="square">
            <a:spAutoFit/>
          </a:bodyPr>
          <a:lstStyle/>
          <a:p>
            <a:r>
              <a:rPr lang="es-MX" sz="1400" dirty="0"/>
              <a:t>Si bien este método funciona bien, tuvimos que escribir nuestra variable </a:t>
            </a:r>
            <a:r>
              <a:rPr lang="es-MX" sz="1400" dirty="0" err="1"/>
              <a:t>numPasteles</a:t>
            </a:r>
            <a:r>
              <a:rPr lang="es-MX" sz="1400" dirty="0"/>
              <a:t> dos veces. Podemos acortar esta sintaxis usando un operador de asignación compuesta. Los operadores de asignación compuesta realizan una operación aritmética en una variable y luego reasignan su valor. Usando el operador de asignación compuesto += , podemos reescribir nuestro código anterior así:</a:t>
            </a:r>
          </a:p>
        </p:txBody>
      </p:sp>
      <p:pic>
        <p:nvPicPr>
          <p:cNvPr id="14" name="Imagen 13">
            <a:extLst>
              <a:ext uri="{FF2B5EF4-FFF2-40B4-BE49-F238E27FC236}">
                <a16:creationId xmlns:a16="http://schemas.microsoft.com/office/drawing/2014/main" id="{096BE38F-32F8-48BB-DCE6-C64581EF1BE1}"/>
              </a:ext>
            </a:extLst>
          </p:cNvPr>
          <p:cNvPicPr>
            <a:picLocks noChangeAspect="1"/>
          </p:cNvPicPr>
          <p:nvPr/>
        </p:nvPicPr>
        <p:blipFill>
          <a:blip r:embed="rId4"/>
          <a:stretch>
            <a:fillRect/>
          </a:stretch>
        </p:blipFill>
        <p:spPr>
          <a:xfrm>
            <a:off x="954140" y="4171534"/>
            <a:ext cx="2876550" cy="400050"/>
          </a:xfrm>
          <a:prstGeom prst="rect">
            <a:avLst/>
          </a:prstGeom>
        </p:spPr>
      </p:pic>
      <p:sp>
        <p:nvSpPr>
          <p:cNvPr id="16" name="CuadroTexto 15">
            <a:extLst>
              <a:ext uri="{FF2B5EF4-FFF2-40B4-BE49-F238E27FC236}">
                <a16:creationId xmlns:a16="http://schemas.microsoft.com/office/drawing/2014/main" id="{C92472D2-2149-982E-9E7F-5FBBA9BC5211}"/>
              </a:ext>
            </a:extLst>
          </p:cNvPr>
          <p:cNvSpPr txBox="1"/>
          <p:nvPr/>
        </p:nvSpPr>
        <p:spPr>
          <a:xfrm>
            <a:off x="895111" y="4807802"/>
            <a:ext cx="8198426" cy="307777"/>
          </a:xfrm>
          <a:prstGeom prst="rect">
            <a:avLst/>
          </a:prstGeom>
          <a:noFill/>
        </p:spPr>
        <p:txBody>
          <a:bodyPr wrap="square">
            <a:spAutoFit/>
          </a:bodyPr>
          <a:lstStyle/>
          <a:p>
            <a:r>
              <a:rPr lang="es-MX" sz="1400" dirty="0"/>
              <a:t>Esta vez solo tuvimos que hacer referencia a </a:t>
            </a:r>
            <a:r>
              <a:rPr lang="es-MX" sz="1400" dirty="0" err="1"/>
              <a:t>numPasteles</a:t>
            </a:r>
            <a:r>
              <a:rPr lang="es-MX" sz="1400" dirty="0"/>
              <a:t> una sola vez.</a:t>
            </a:r>
          </a:p>
        </p:txBody>
      </p:sp>
      <p:cxnSp>
        <p:nvCxnSpPr>
          <p:cNvPr id="19" name="Conector recto 18">
            <a:extLst>
              <a:ext uri="{FF2B5EF4-FFF2-40B4-BE49-F238E27FC236}">
                <a16:creationId xmlns:a16="http://schemas.microsoft.com/office/drawing/2014/main" id="{5DB35ED8-594F-E086-7690-481C55283015}"/>
              </a:ext>
            </a:extLst>
          </p:cNvPr>
          <p:cNvCxnSpPr/>
          <p:nvPr/>
        </p:nvCxnSpPr>
        <p:spPr>
          <a:xfrm>
            <a:off x="7481455" y="310462"/>
            <a:ext cx="0" cy="6199601"/>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8BD88C00-787E-0243-8409-0438811109B3}"/>
              </a:ext>
            </a:extLst>
          </p:cNvPr>
          <p:cNvSpPr txBox="1"/>
          <p:nvPr/>
        </p:nvSpPr>
        <p:spPr>
          <a:xfrm>
            <a:off x="7767414" y="159260"/>
            <a:ext cx="8198426" cy="369332"/>
          </a:xfrm>
          <a:prstGeom prst="rect">
            <a:avLst/>
          </a:prstGeom>
          <a:noFill/>
        </p:spPr>
        <p:txBody>
          <a:bodyPr wrap="square">
            <a:spAutoFit/>
          </a:bodyPr>
          <a:lstStyle/>
          <a:p>
            <a:r>
              <a:rPr lang="es-MX" dirty="0"/>
              <a:t>Operadores relacionales en Java</a:t>
            </a:r>
          </a:p>
        </p:txBody>
      </p:sp>
      <p:sp>
        <p:nvSpPr>
          <p:cNvPr id="23" name="CuadroTexto 22">
            <a:extLst>
              <a:ext uri="{FF2B5EF4-FFF2-40B4-BE49-F238E27FC236}">
                <a16:creationId xmlns:a16="http://schemas.microsoft.com/office/drawing/2014/main" id="{E6DFFFFC-2056-CF28-C1E0-3C72064A5BAF}"/>
              </a:ext>
            </a:extLst>
          </p:cNvPr>
          <p:cNvSpPr txBox="1"/>
          <p:nvPr/>
        </p:nvSpPr>
        <p:spPr>
          <a:xfrm>
            <a:off x="7767414" y="591948"/>
            <a:ext cx="8198426" cy="307777"/>
          </a:xfrm>
          <a:prstGeom prst="rect">
            <a:avLst/>
          </a:prstGeom>
          <a:noFill/>
        </p:spPr>
        <p:txBody>
          <a:bodyPr wrap="square">
            <a:spAutoFit/>
          </a:bodyPr>
          <a:lstStyle/>
          <a:p>
            <a:r>
              <a:rPr lang="es-MX" sz="1400" dirty="0"/>
              <a:t>Los operadores relacionales se utilizan para comprobar la relación entre dos operandos. Por ejemplo,</a:t>
            </a:r>
          </a:p>
        </p:txBody>
      </p:sp>
      <p:pic>
        <p:nvPicPr>
          <p:cNvPr id="25" name="Imagen 24">
            <a:extLst>
              <a:ext uri="{FF2B5EF4-FFF2-40B4-BE49-F238E27FC236}">
                <a16:creationId xmlns:a16="http://schemas.microsoft.com/office/drawing/2014/main" id="{615369D1-56D1-9629-5247-A8BAED634088}"/>
              </a:ext>
            </a:extLst>
          </p:cNvPr>
          <p:cNvPicPr>
            <a:picLocks noChangeAspect="1"/>
          </p:cNvPicPr>
          <p:nvPr/>
        </p:nvPicPr>
        <p:blipFill>
          <a:blip r:embed="rId5"/>
          <a:stretch>
            <a:fillRect/>
          </a:stretch>
        </p:blipFill>
        <p:spPr>
          <a:xfrm>
            <a:off x="7767414" y="917863"/>
            <a:ext cx="2390775" cy="400050"/>
          </a:xfrm>
          <a:prstGeom prst="rect">
            <a:avLst/>
          </a:prstGeom>
        </p:spPr>
      </p:pic>
      <p:sp>
        <p:nvSpPr>
          <p:cNvPr id="27" name="CuadroTexto 26">
            <a:extLst>
              <a:ext uri="{FF2B5EF4-FFF2-40B4-BE49-F238E27FC236}">
                <a16:creationId xmlns:a16="http://schemas.microsoft.com/office/drawing/2014/main" id="{72FD6221-0704-26BC-F5A7-B52D971AC13E}"/>
              </a:ext>
            </a:extLst>
          </p:cNvPr>
          <p:cNvSpPr txBox="1"/>
          <p:nvPr/>
        </p:nvSpPr>
        <p:spPr>
          <a:xfrm>
            <a:off x="7767414" y="1367093"/>
            <a:ext cx="8198426" cy="523220"/>
          </a:xfrm>
          <a:prstGeom prst="rect">
            <a:avLst/>
          </a:prstGeom>
          <a:noFill/>
        </p:spPr>
        <p:txBody>
          <a:bodyPr wrap="square">
            <a:spAutoFit/>
          </a:bodyPr>
          <a:lstStyle/>
          <a:p>
            <a:r>
              <a:rPr lang="es-MX" sz="1400" dirty="0"/>
              <a:t>Aquí, el operador &lt; es el operador relacional el cual comprueba si a es menor que b o no. Devuelve verdadero o falso. </a:t>
            </a:r>
          </a:p>
        </p:txBody>
      </p:sp>
      <p:pic>
        <p:nvPicPr>
          <p:cNvPr id="29" name="Imagen 28">
            <a:extLst>
              <a:ext uri="{FF2B5EF4-FFF2-40B4-BE49-F238E27FC236}">
                <a16:creationId xmlns:a16="http://schemas.microsoft.com/office/drawing/2014/main" id="{9F98B1E6-A873-F834-F98F-68B9471CD73A}"/>
              </a:ext>
            </a:extLst>
          </p:cNvPr>
          <p:cNvPicPr>
            <a:picLocks noChangeAspect="1"/>
          </p:cNvPicPr>
          <p:nvPr/>
        </p:nvPicPr>
        <p:blipFill>
          <a:blip r:embed="rId6"/>
          <a:stretch>
            <a:fillRect/>
          </a:stretch>
        </p:blipFill>
        <p:spPr>
          <a:xfrm>
            <a:off x="7767414" y="1940429"/>
            <a:ext cx="6467475" cy="2447925"/>
          </a:xfrm>
          <a:prstGeom prst="rect">
            <a:avLst/>
          </a:prstGeom>
        </p:spPr>
      </p:pic>
      <p:sp>
        <p:nvSpPr>
          <p:cNvPr id="31" name="CuadroTexto 30">
            <a:extLst>
              <a:ext uri="{FF2B5EF4-FFF2-40B4-BE49-F238E27FC236}">
                <a16:creationId xmlns:a16="http://schemas.microsoft.com/office/drawing/2014/main" id="{27412E69-0CC4-910B-64CC-F68AA341A307}"/>
              </a:ext>
            </a:extLst>
          </p:cNvPr>
          <p:cNvSpPr txBox="1"/>
          <p:nvPr/>
        </p:nvSpPr>
        <p:spPr>
          <a:xfrm>
            <a:off x="7767414" y="4516854"/>
            <a:ext cx="8198426" cy="738664"/>
          </a:xfrm>
          <a:prstGeom prst="rect">
            <a:avLst/>
          </a:prstGeom>
          <a:noFill/>
        </p:spPr>
        <p:txBody>
          <a:bodyPr wrap="square">
            <a:spAutoFit/>
          </a:bodyPr>
          <a:lstStyle/>
          <a:p>
            <a:r>
              <a:rPr lang="es-MX" sz="1400" dirty="0"/>
              <a:t>Supongamos que queremos retirar dinero de nuestro programa de cuenta bancaria y queremos ver si estamos retirando menos dinero del que tenemos disponible. Los operadores relacionales nos ayudan a plantear y resolver este problema:</a:t>
            </a:r>
          </a:p>
        </p:txBody>
      </p:sp>
      <p:pic>
        <p:nvPicPr>
          <p:cNvPr id="33" name="Imagen 32">
            <a:extLst>
              <a:ext uri="{FF2B5EF4-FFF2-40B4-BE49-F238E27FC236}">
                <a16:creationId xmlns:a16="http://schemas.microsoft.com/office/drawing/2014/main" id="{7C1481DC-5762-D11B-0A6E-FC96F593AD28}"/>
              </a:ext>
            </a:extLst>
          </p:cNvPr>
          <p:cNvPicPr>
            <a:picLocks noChangeAspect="1"/>
          </p:cNvPicPr>
          <p:nvPr/>
        </p:nvPicPr>
        <p:blipFill>
          <a:blip r:embed="rId7"/>
          <a:stretch>
            <a:fillRect/>
          </a:stretch>
        </p:blipFill>
        <p:spPr>
          <a:xfrm>
            <a:off x="7767414" y="5282701"/>
            <a:ext cx="4733925" cy="800100"/>
          </a:xfrm>
          <a:prstGeom prst="rect">
            <a:avLst/>
          </a:prstGeom>
        </p:spPr>
      </p:pic>
      <p:sp>
        <p:nvSpPr>
          <p:cNvPr id="35" name="CuadroTexto 34">
            <a:extLst>
              <a:ext uri="{FF2B5EF4-FFF2-40B4-BE49-F238E27FC236}">
                <a16:creationId xmlns:a16="http://schemas.microsoft.com/office/drawing/2014/main" id="{9A42EAC8-D6E9-E3BA-4227-764AA57E7AC2}"/>
              </a:ext>
            </a:extLst>
          </p:cNvPr>
          <p:cNvSpPr txBox="1"/>
          <p:nvPr/>
        </p:nvSpPr>
        <p:spPr>
          <a:xfrm>
            <a:off x="7673686" y="6051443"/>
            <a:ext cx="8198426" cy="307777"/>
          </a:xfrm>
          <a:prstGeom prst="rect">
            <a:avLst/>
          </a:prstGeom>
          <a:noFill/>
        </p:spPr>
        <p:txBody>
          <a:bodyPr wrap="square">
            <a:spAutoFit/>
          </a:bodyPr>
          <a:lstStyle/>
          <a:p>
            <a:r>
              <a:rPr lang="es-MX" sz="1400" dirty="0"/>
              <a:t>Podríamos almacenar el resultado en una variable de tipo booleana: </a:t>
            </a:r>
          </a:p>
        </p:txBody>
      </p:sp>
      <p:pic>
        <p:nvPicPr>
          <p:cNvPr id="37" name="Imagen 36">
            <a:extLst>
              <a:ext uri="{FF2B5EF4-FFF2-40B4-BE49-F238E27FC236}">
                <a16:creationId xmlns:a16="http://schemas.microsoft.com/office/drawing/2014/main" id="{D8719B9D-2DA1-BC65-E6C2-449AEEA9DCC3}"/>
              </a:ext>
            </a:extLst>
          </p:cNvPr>
          <p:cNvPicPr>
            <a:picLocks noChangeAspect="1"/>
          </p:cNvPicPr>
          <p:nvPr/>
        </p:nvPicPr>
        <p:blipFill>
          <a:blip r:embed="rId8"/>
          <a:stretch>
            <a:fillRect/>
          </a:stretch>
        </p:blipFill>
        <p:spPr>
          <a:xfrm>
            <a:off x="7767414" y="6335995"/>
            <a:ext cx="5467350" cy="819150"/>
          </a:xfrm>
          <a:prstGeom prst="rect">
            <a:avLst/>
          </a:prstGeom>
        </p:spPr>
      </p:pic>
    </p:spTree>
    <p:extLst>
      <p:ext uri="{BB962C8B-B14F-4D97-AF65-F5344CB8AC3E}">
        <p14:creationId xmlns:p14="http://schemas.microsoft.com/office/powerpoint/2010/main" val="1960547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14</a:t>
            </a:fld>
            <a:endParaRPr lang="es-MX" sz="2800" dirty="0"/>
          </a:p>
        </p:txBody>
      </p:sp>
      <p:sp>
        <p:nvSpPr>
          <p:cNvPr id="4" name="Título 1">
            <a:extLst>
              <a:ext uri="{FF2B5EF4-FFF2-40B4-BE49-F238E27FC236}">
                <a16:creationId xmlns:a16="http://schemas.microsoft.com/office/drawing/2014/main" id="{2C6E5A8B-993D-4477-8C02-E04CFA291ABA}"/>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Operadores en Java</a:t>
            </a:r>
          </a:p>
        </p:txBody>
      </p:sp>
      <p:sp>
        <p:nvSpPr>
          <p:cNvPr id="3" name="CuadroTexto 2">
            <a:extLst>
              <a:ext uri="{FF2B5EF4-FFF2-40B4-BE49-F238E27FC236}">
                <a16:creationId xmlns:a16="http://schemas.microsoft.com/office/drawing/2014/main" id="{ED988158-3237-F2FF-D18C-4E213415831B}"/>
              </a:ext>
            </a:extLst>
          </p:cNvPr>
          <p:cNvSpPr txBox="1"/>
          <p:nvPr/>
        </p:nvSpPr>
        <p:spPr>
          <a:xfrm>
            <a:off x="836468" y="159260"/>
            <a:ext cx="8198426" cy="523220"/>
          </a:xfrm>
          <a:prstGeom prst="rect">
            <a:avLst/>
          </a:prstGeom>
          <a:noFill/>
        </p:spPr>
        <p:txBody>
          <a:bodyPr wrap="square">
            <a:spAutoFit/>
          </a:bodyPr>
          <a:lstStyle/>
          <a:p>
            <a:r>
              <a:rPr lang="es-MX" sz="1400" dirty="0"/>
              <a:t>¿Cómo validaríamos nuestro cheque de pago para ver si nos pagaron la cantidad correcta? Podemos usar otro operador relacional para hacer esto. == nos dirá si dos variables son iguales: </a:t>
            </a:r>
          </a:p>
        </p:txBody>
      </p:sp>
      <p:pic>
        <p:nvPicPr>
          <p:cNvPr id="6" name="Imagen 5">
            <a:extLst>
              <a:ext uri="{FF2B5EF4-FFF2-40B4-BE49-F238E27FC236}">
                <a16:creationId xmlns:a16="http://schemas.microsoft.com/office/drawing/2014/main" id="{5872E05C-2F66-5400-8EEC-F44EBA3D6979}"/>
              </a:ext>
            </a:extLst>
          </p:cNvPr>
          <p:cNvPicPr>
            <a:picLocks noChangeAspect="1"/>
          </p:cNvPicPr>
          <p:nvPr/>
        </p:nvPicPr>
        <p:blipFill>
          <a:blip r:embed="rId2"/>
          <a:stretch>
            <a:fillRect/>
          </a:stretch>
        </p:blipFill>
        <p:spPr>
          <a:xfrm>
            <a:off x="943362" y="784780"/>
            <a:ext cx="6248400" cy="981075"/>
          </a:xfrm>
          <a:prstGeom prst="rect">
            <a:avLst/>
          </a:prstGeom>
        </p:spPr>
      </p:pic>
      <p:sp>
        <p:nvSpPr>
          <p:cNvPr id="8" name="CuadroTexto 7">
            <a:extLst>
              <a:ext uri="{FF2B5EF4-FFF2-40B4-BE49-F238E27FC236}">
                <a16:creationId xmlns:a16="http://schemas.microsoft.com/office/drawing/2014/main" id="{4EE38EF5-E1F3-528E-FC2D-7FEAF7822316}"/>
              </a:ext>
            </a:extLst>
          </p:cNvPr>
          <p:cNvSpPr txBox="1"/>
          <p:nvPr/>
        </p:nvSpPr>
        <p:spPr>
          <a:xfrm>
            <a:off x="836468" y="1868155"/>
            <a:ext cx="8198426" cy="738664"/>
          </a:xfrm>
          <a:prstGeom prst="rect">
            <a:avLst/>
          </a:prstGeom>
          <a:noFill/>
        </p:spPr>
        <p:txBody>
          <a:bodyPr wrap="square">
            <a:spAutoFit/>
          </a:bodyPr>
          <a:lstStyle/>
          <a:p>
            <a:r>
              <a:rPr lang="es-MX" sz="1400" dirty="0"/>
              <a:t>Observa que la verificación de igualdad son dos signos de igual seguidos, en lugar de uno solo. ¡Un signo igual, =, es cómo asignamos valores a las variables! Es fácil confundirse, así que asegúrate de revisar tu código para saber si estás colocando la cantidad de signos igual correcta</a:t>
            </a:r>
          </a:p>
        </p:txBody>
      </p:sp>
      <p:sp>
        <p:nvSpPr>
          <p:cNvPr id="10" name="CuadroTexto 9">
            <a:extLst>
              <a:ext uri="{FF2B5EF4-FFF2-40B4-BE49-F238E27FC236}">
                <a16:creationId xmlns:a16="http://schemas.microsoft.com/office/drawing/2014/main" id="{FD2C5BCE-089E-F9F6-0F19-768D79883C90}"/>
              </a:ext>
            </a:extLst>
          </p:cNvPr>
          <p:cNvSpPr txBox="1"/>
          <p:nvPr/>
        </p:nvSpPr>
        <p:spPr>
          <a:xfrm>
            <a:off x="836468" y="2719322"/>
            <a:ext cx="8198426" cy="307777"/>
          </a:xfrm>
          <a:prstGeom prst="rect">
            <a:avLst/>
          </a:prstGeom>
          <a:noFill/>
        </p:spPr>
        <p:txBody>
          <a:bodyPr wrap="square">
            <a:spAutoFit/>
          </a:bodyPr>
          <a:lstStyle/>
          <a:p>
            <a:r>
              <a:rPr lang="es-MX" sz="1400" dirty="0"/>
              <a:t>Para verificar si dos variables no son iguales, podemos usar != :</a:t>
            </a:r>
          </a:p>
        </p:txBody>
      </p:sp>
      <p:pic>
        <p:nvPicPr>
          <p:cNvPr id="12" name="Imagen 11">
            <a:extLst>
              <a:ext uri="{FF2B5EF4-FFF2-40B4-BE49-F238E27FC236}">
                <a16:creationId xmlns:a16="http://schemas.microsoft.com/office/drawing/2014/main" id="{973349B5-365F-F5A3-3889-1F641D44096F}"/>
              </a:ext>
            </a:extLst>
          </p:cNvPr>
          <p:cNvPicPr>
            <a:picLocks noChangeAspect="1"/>
          </p:cNvPicPr>
          <p:nvPr/>
        </p:nvPicPr>
        <p:blipFill>
          <a:blip r:embed="rId3"/>
          <a:stretch>
            <a:fillRect/>
          </a:stretch>
        </p:blipFill>
        <p:spPr>
          <a:xfrm>
            <a:off x="943362" y="3192419"/>
            <a:ext cx="5305425" cy="1200150"/>
          </a:xfrm>
          <a:prstGeom prst="rect">
            <a:avLst/>
          </a:prstGeom>
        </p:spPr>
      </p:pic>
      <p:sp>
        <p:nvSpPr>
          <p:cNvPr id="14" name="CuadroTexto 13">
            <a:extLst>
              <a:ext uri="{FF2B5EF4-FFF2-40B4-BE49-F238E27FC236}">
                <a16:creationId xmlns:a16="http://schemas.microsoft.com/office/drawing/2014/main" id="{8D410298-3FAA-893D-686D-379957E4C35A}"/>
              </a:ext>
            </a:extLst>
          </p:cNvPr>
          <p:cNvSpPr txBox="1"/>
          <p:nvPr/>
        </p:nvSpPr>
        <p:spPr>
          <a:xfrm>
            <a:off x="889915" y="4592494"/>
            <a:ext cx="8198426" cy="523220"/>
          </a:xfrm>
          <a:prstGeom prst="rect">
            <a:avLst/>
          </a:prstGeom>
          <a:noFill/>
        </p:spPr>
        <p:txBody>
          <a:bodyPr wrap="square">
            <a:spAutoFit/>
          </a:bodyPr>
          <a:lstStyle/>
          <a:p>
            <a:r>
              <a:rPr lang="es-MX" sz="1400" dirty="0"/>
              <a:t>¿Cómo podríamos asegurarnos de que nos pagaron al menos la cantidad que esperábamos en nuestro cheque de pago? Podríamos usar mayor o igual que, &gt;=, o menor o igual que, &lt;= . </a:t>
            </a:r>
          </a:p>
        </p:txBody>
      </p:sp>
      <p:pic>
        <p:nvPicPr>
          <p:cNvPr id="16" name="Imagen 15">
            <a:extLst>
              <a:ext uri="{FF2B5EF4-FFF2-40B4-BE49-F238E27FC236}">
                <a16:creationId xmlns:a16="http://schemas.microsoft.com/office/drawing/2014/main" id="{655702A2-799C-688B-9788-E754120C45B5}"/>
              </a:ext>
            </a:extLst>
          </p:cNvPr>
          <p:cNvPicPr>
            <a:picLocks noChangeAspect="1"/>
          </p:cNvPicPr>
          <p:nvPr/>
        </p:nvPicPr>
        <p:blipFill>
          <a:blip r:embed="rId4"/>
          <a:stretch>
            <a:fillRect/>
          </a:stretch>
        </p:blipFill>
        <p:spPr>
          <a:xfrm>
            <a:off x="975788" y="5290106"/>
            <a:ext cx="5953125" cy="771525"/>
          </a:xfrm>
          <a:prstGeom prst="rect">
            <a:avLst/>
          </a:prstGeom>
        </p:spPr>
      </p:pic>
      <p:sp>
        <p:nvSpPr>
          <p:cNvPr id="19" name="CuadroTexto 18">
            <a:extLst>
              <a:ext uri="{FF2B5EF4-FFF2-40B4-BE49-F238E27FC236}">
                <a16:creationId xmlns:a16="http://schemas.microsoft.com/office/drawing/2014/main" id="{64CE9539-2B73-3E62-F319-74932CB3FADE}"/>
              </a:ext>
            </a:extLst>
          </p:cNvPr>
          <p:cNvSpPr txBox="1"/>
          <p:nvPr/>
        </p:nvSpPr>
        <p:spPr>
          <a:xfrm>
            <a:off x="889915" y="6186897"/>
            <a:ext cx="8198426" cy="307777"/>
          </a:xfrm>
          <a:prstGeom prst="rect">
            <a:avLst/>
          </a:prstGeom>
          <a:noFill/>
        </p:spPr>
        <p:txBody>
          <a:bodyPr wrap="square">
            <a:spAutoFit/>
          </a:bodyPr>
          <a:lstStyle/>
          <a:p>
            <a:r>
              <a:rPr lang="es-MX" sz="1400" dirty="0"/>
              <a:t>Ten en cuenta que los operadores relacionales se utilizan en la toma de decisiones y en los bucles. </a:t>
            </a:r>
          </a:p>
        </p:txBody>
      </p:sp>
      <p:cxnSp>
        <p:nvCxnSpPr>
          <p:cNvPr id="21" name="Conector recto 20">
            <a:extLst>
              <a:ext uri="{FF2B5EF4-FFF2-40B4-BE49-F238E27FC236}">
                <a16:creationId xmlns:a16="http://schemas.microsoft.com/office/drawing/2014/main" id="{738AF88D-7E07-E199-C727-03475FDDFD1F}"/>
              </a:ext>
            </a:extLst>
          </p:cNvPr>
          <p:cNvCxnSpPr/>
          <p:nvPr/>
        </p:nvCxnSpPr>
        <p:spPr>
          <a:xfrm>
            <a:off x="9268691" y="302760"/>
            <a:ext cx="0" cy="6258274"/>
          </a:xfrm>
          <a:prstGeom prst="line">
            <a:avLst/>
          </a:prstGeom>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8144B305-22F5-8450-79A2-5E1305898E12}"/>
              </a:ext>
            </a:extLst>
          </p:cNvPr>
          <p:cNvSpPr txBox="1"/>
          <p:nvPr/>
        </p:nvSpPr>
        <p:spPr>
          <a:xfrm>
            <a:off x="9424556" y="53376"/>
            <a:ext cx="3153641" cy="369332"/>
          </a:xfrm>
          <a:prstGeom prst="rect">
            <a:avLst/>
          </a:prstGeom>
          <a:noFill/>
        </p:spPr>
        <p:txBody>
          <a:bodyPr wrap="square">
            <a:spAutoFit/>
          </a:bodyPr>
          <a:lstStyle/>
          <a:p>
            <a:r>
              <a:rPr lang="es-MX" dirty="0"/>
              <a:t>Operadores lógicos en Java </a:t>
            </a:r>
          </a:p>
        </p:txBody>
      </p:sp>
      <p:sp>
        <p:nvSpPr>
          <p:cNvPr id="25" name="CuadroTexto 24">
            <a:extLst>
              <a:ext uri="{FF2B5EF4-FFF2-40B4-BE49-F238E27FC236}">
                <a16:creationId xmlns:a16="http://schemas.microsoft.com/office/drawing/2014/main" id="{BF14DAE6-E723-2C02-CAF2-B4A1130A15CC}"/>
              </a:ext>
            </a:extLst>
          </p:cNvPr>
          <p:cNvSpPr txBox="1"/>
          <p:nvPr/>
        </p:nvSpPr>
        <p:spPr>
          <a:xfrm>
            <a:off x="9424556" y="433096"/>
            <a:ext cx="5858648" cy="523220"/>
          </a:xfrm>
          <a:prstGeom prst="rect">
            <a:avLst/>
          </a:prstGeom>
          <a:noFill/>
        </p:spPr>
        <p:txBody>
          <a:bodyPr wrap="square">
            <a:spAutoFit/>
          </a:bodyPr>
          <a:lstStyle/>
          <a:p>
            <a:r>
              <a:rPr lang="es-MX" sz="1400" dirty="0"/>
              <a:t>Los operadores lógicos se utilizan para comprobar si una expresión es verdadera o falsa. Se utilizan en la toma de decisiones.</a:t>
            </a:r>
          </a:p>
        </p:txBody>
      </p:sp>
      <p:pic>
        <p:nvPicPr>
          <p:cNvPr id="27" name="Imagen 26">
            <a:extLst>
              <a:ext uri="{FF2B5EF4-FFF2-40B4-BE49-F238E27FC236}">
                <a16:creationId xmlns:a16="http://schemas.microsoft.com/office/drawing/2014/main" id="{1231A026-BC17-E2EB-C2D9-5B26D08FABF8}"/>
              </a:ext>
            </a:extLst>
          </p:cNvPr>
          <p:cNvPicPr>
            <a:picLocks noChangeAspect="1"/>
          </p:cNvPicPr>
          <p:nvPr/>
        </p:nvPicPr>
        <p:blipFill>
          <a:blip r:embed="rId5"/>
          <a:stretch>
            <a:fillRect/>
          </a:stretch>
        </p:blipFill>
        <p:spPr>
          <a:xfrm>
            <a:off x="9424556" y="1035118"/>
            <a:ext cx="4800598" cy="1626238"/>
          </a:xfrm>
          <a:prstGeom prst="rect">
            <a:avLst/>
          </a:prstGeom>
        </p:spPr>
      </p:pic>
      <p:sp>
        <p:nvSpPr>
          <p:cNvPr id="29" name="CuadroTexto 28">
            <a:extLst>
              <a:ext uri="{FF2B5EF4-FFF2-40B4-BE49-F238E27FC236}">
                <a16:creationId xmlns:a16="http://schemas.microsoft.com/office/drawing/2014/main" id="{85DF82A7-FCD3-9E3B-C98E-B36DE0C29A2F}"/>
              </a:ext>
            </a:extLst>
          </p:cNvPr>
          <p:cNvSpPr txBox="1"/>
          <p:nvPr/>
        </p:nvSpPr>
        <p:spPr>
          <a:xfrm>
            <a:off x="9424556" y="2693423"/>
            <a:ext cx="3673186" cy="369332"/>
          </a:xfrm>
          <a:prstGeom prst="rect">
            <a:avLst/>
          </a:prstGeom>
          <a:noFill/>
        </p:spPr>
        <p:txBody>
          <a:bodyPr wrap="square">
            <a:spAutoFit/>
          </a:bodyPr>
          <a:lstStyle/>
          <a:p>
            <a:r>
              <a:rPr lang="es-MX" dirty="0"/>
              <a:t>Operadores unarios en Java</a:t>
            </a:r>
          </a:p>
        </p:txBody>
      </p:sp>
      <p:sp>
        <p:nvSpPr>
          <p:cNvPr id="31" name="CuadroTexto 30">
            <a:extLst>
              <a:ext uri="{FF2B5EF4-FFF2-40B4-BE49-F238E27FC236}">
                <a16:creationId xmlns:a16="http://schemas.microsoft.com/office/drawing/2014/main" id="{0C7736E3-C413-B2A8-8E7A-3952C8F804F3}"/>
              </a:ext>
            </a:extLst>
          </p:cNvPr>
          <p:cNvSpPr txBox="1"/>
          <p:nvPr/>
        </p:nvSpPr>
        <p:spPr>
          <a:xfrm>
            <a:off x="9424556" y="3010800"/>
            <a:ext cx="6438899" cy="738664"/>
          </a:xfrm>
          <a:prstGeom prst="rect">
            <a:avLst/>
          </a:prstGeom>
          <a:noFill/>
        </p:spPr>
        <p:txBody>
          <a:bodyPr wrap="square">
            <a:spAutoFit/>
          </a:bodyPr>
          <a:lstStyle/>
          <a:p>
            <a:r>
              <a:rPr lang="es-MX" sz="1400" dirty="0"/>
              <a:t>Los operadores unarios se utilizan con un solo operando. Por ejemplo, ++ es un operador unario que aumenta el valor de una variable en 1. Es decir, ++5 devolverá 6. Los diferentes tipos de operadores unarios son: </a:t>
            </a:r>
          </a:p>
        </p:txBody>
      </p:sp>
      <p:pic>
        <p:nvPicPr>
          <p:cNvPr id="33" name="Imagen 32">
            <a:extLst>
              <a:ext uri="{FF2B5EF4-FFF2-40B4-BE49-F238E27FC236}">
                <a16:creationId xmlns:a16="http://schemas.microsoft.com/office/drawing/2014/main" id="{916B19FA-71D5-59CE-89F3-D72AB7B18733}"/>
              </a:ext>
            </a:extLst>
          </p:cNvPr>
          <p:cNvPicPr>
            <a:picLocks noChangeAspect="1"/>
          </p:cNvPicPr>
          <p:nvPr/>
        </p:nvPicPr>
        <p:blipFill>
          <a:blip r:embed="rId6"/>
          <a:stretch>
            <a:fillRect/>
          </a:stretch>
        </p:blipFill>
        <p:spPr>
          <a:xfrm>
            <a:off x="9513890" y="3757515"/>
            <a:ext cx="6410325" cy="2266950"/>
          </a:xfrm>
          <a:prstGeom prst="rect">
            <a:avLst/>
          </a:prstGeom>
        </p:spPr>
      </p:pic>
      <p:pic>
        <p:nvPicPr>
          <p:cNvPr id="35" name="Imagen 34">
            <a:extLst>
              <a:ext uri="{FF2B5EF4-FFF2-40B4-BE49-F238E27FC236}">
                <a16:creationId xmlns:a16="http://schemas.microsoft.com/office/drawing/2014/main" id="{EFDDE50C-5055-1085-46E3-95B4C2AD99DE}"/>
              </a:ext>
            </a:extLst>
          </p:cNvPr>
          <p:cNvPicPr>
            <a:picLocks noChangeAspect="1"/>
          </p:cNvPicPr>
          <p:nvPr/>
        </p:nvPicPr>
        <p:blipFill>
          <a:blip r:embed="rId7"/>
          <a:stretch>
            <a:fillRect/>
          </a:stretch>
        </p:blipFill>
        <p:spPr>
          <a:xfrm>
            <a:off x="9540437" y="6284282"/>
            <a:ext cx="1838325" cy="657225"/>
          </a:xfrm>
          <a:prstGeom prst="rect">
            <a:avLst/>
          </a:prstGeom>
        </p:spPr>
      </p:pic>
      <p:pic>
        <p:nvPicPr>
          <p:cNvPr id="37" name="Imagen 36">
            <a:extLst>
              <a:ext uri="{FF2B5EF4-FFF2-40B4-BE49-F238E27FC236}">
                <a16:creationId xmlns:a16="http://schemas.microsoft.com/office/drawing/2014/main" id="{40A928D4-05B3-A64E-4ADD-BB9F7DB798E2}"/>
              </a:ext>
            </a:extLst>
          </p:cNvPr>
          <p:cNvPicPr>
            <a:picLocks noChangeAspect="1"/>
          </p:cNvPicPr>
          <p:nvPr/>
        </p:nvPicPr>
        <p:blipFill>
          <a:blip r:embed="rId8"/>
          <a:stretch>
            <a:fillRect/>
          </a:stretch>
        </p:blipFill>
        <p:spPr>
          <a:xfrm>
            <a:off x="11601884" y="6280361"/>
            <a:ext cx="1952625" cy="428625"/>
          </a:xfrm>
          <a:prstGeom prst="rect">
            <a:avLst/>
          </a:prstGeom>
        </p:spPr>
      </p:pic>
    </p:spTree>
    <p:extLst>
      <p:ext uri="{BB962C8B-B14F-4D97-AF65-F5344CB8AC3E}">
        <p14:creationId xmlns:p14="http://schemas.microsoft.com/office/powerpoint/2010/main" val="3884801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15</a:t>
            </a:fld>
            <a:endParaRPr lang="es-MX" sz="2800" dirty="0"/>
          </a:p>
        </p:txBody>
      </p:sp>
      <p:sp>
        <p:nvSpPr>
          <p:cNvPr id="4" name="Título 1">
            <a:extLst>
              <a:ext uri="{FF2B5EF4-FFF2-40B4-BE49-F238E27FC236}">
                <a16:creationId xmlns:a16="http://schemas.microsoft.com/office/drawing/2014/main" id="{2C6E5A8B-993D-4477-8C02-E04CFA291ABA}"/>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Operadores en Java</a:t>
            </a:r>
          </a:p>
        </p:txBody>
      </p:sp>
      <p:sp>
        <p:nvSpPr>
          <p:cNvPr id="3" name="CuadroTexto 2">
            <a:extLst>
              <a:ext uri="{FF2B5EF4-FFF2-40B4-BE49-F238E27FC236}">
                <a16:creationId xmlns:a16="http://schemas.microsoft.com/office/drawing/2014/main" id="{60BFAD8D-531D-C3B0-AF0D-1DDC17F1F41C}"/>
              </a:ext>
            </a:extLst>
          </p:cNvPr>
          <p:cNvSpPr txBox="1"/>
          <p:nvPr/>
        </p:nvSpPr>
        <p:spPr>
          <a:xfrm>
            <a:off x="815687" y="108289"/>
            <a:ext cx="8198426" cy="369332"/>
          </a:xfrm>
          <a:prstGeom prst="rect">
            <a:avLst/>
          </a:prstGeom>
          <a:noFill/>
        </p:spPr>
        <p:txBody>
          <a:bodyPr wrap="square">
            <a:spAutoFit/>
          </a:bodyPr>
          <a:lstStyle/>
          <a:p>
            <a:r>
              <a:rPr lang="es-MX" dirty="0"/>
              <a:t>Concatenación de cadenas (</a:t>
            </a:r>
            <a:r>
              <a:rPr lang="es-MX" dirty="0" err="1"/>
              <a:t>String’s</a:t>
            </a:r>
            <a:r>
              <a:rPr lang="es-MX" dirty="0"/>
              <a:t>)</a:t>
            </a:r>
          </a:p>
        </p:txBody>
      </p:sp>
      <p:sp>
        <p:nvSpPr>
          <p:cNvPr id="6" name="CuadroTexto 5">
            <a:extLst>
              <a:ext uri="{FF2B5EF4-FFF2-40B4-BE49-F238E27FC236}">
                <a16:creationId xmlns:a16="http://schemas.microsoft.com/office/drawing/2014/main" id="{EAA08798-6D18-D185-1101-EAA7DE2208AA}"/>
              </a:ext>
            </a:extLst>
          </p:cNvPr>
          <p:cNvSpPr txBox="1"/>
          <p:nvPr/>
        </p:nvSpPr>
        <p:spPr>
          <a:xfrm>
            <a:off x="815687" y="477621"/>
            <a:ext cx="5959186" cy="738664"/>
          </a:xfrm>
          <a:prstGeom prst="rect">
            <a:avLst/>
          </a:prstGeom>
          <a:noFill/>
        </p:spPr>
        <p:txBody>
          <a:bodyPr wrap="square">
            <a:spAutoFit/>
          </a:bodyPr>
          <a:lstStyle/>
          <a:p>
            <a:r>
              <a:rPr lang="es-MX" sz="1400" dirty="0"/>
              <a:t>Digamos que queremos imprimir una variable y queremos describirla a medida que la imprimimos. Para nuestro ejemplo de cuenta bancaria, imagina que queremos decirle al usuario:</a:t>
            </a:r>
          </a:p>
        </p:txBody>
      </p:sp>
      <p:pic>
        <p:nvPicPr>
          <p:cNvPr id="8" name="Imagen 7">
            <a:extLst>
              <a:ext uri="{FF2B5EF4-FFF2-40B4-BE49-F238E27FC236}">
                <a16:creationId xmlns:a16="http://schemas.microsoft.com/office/drawing/2014/main" id="{C60E24C6-7CE9-9AB2-D9F1-1BA1353AE3D9}"/>
              </a:ext>
            </a:extLst>
          </p:cNvPr>
          <p:cNvPicPr>
            <a:picLocks noChangeAspect="1"/>
          </p:cNvPicPr>
          <p:nvPr/>
        </p:nvPicPr>
        <p:blipFill>
          <a:blip r:embed="rId2"/>
          <a:stretch>
            <a:fillRect/>
          </a:stretch>
        </p:blipFill>
        <p:spPr>
          <a:xfrm>
            <a:off x="815687" y="1207051"/>
            <a:ext cx="3009900" cy="304800"/>
          </a:xfrm>
          <a:prstGeom prst="rect">
            <a:avLst/>
          </a:prstGeom>
        </p:spPr>
      </p:pic>
      <p:sp>
        <p:nvSpPr>
          <p:cNvPr id="10" name="CuadroTexto 9">
            <a:extLst>
              <a:ext uri="{FF2B5EF4-FFF2-40B4-BE49-F238E27FC236}">
                <a16:creationId xmlns:a16="http://schemas.microsoft.com/office/drawing/2014/main" id="{CA12362F-01F5-6B11-6BC8-3A0EA1FFDB9A}"/>
              </a:ext>
            </a:extLst>
          </p:cNvPr>
          <p:cNvSpPr txBox="1"/>
          <p:nvPr/>
        </p:nvSpPr>
        <p:spPr>
          <a:xfrm>
            <a:off x="815687" y="1510241"/>
            <a:ext cx="6063095" cy="738664"/>
          </a:xfrm>
          <a:prstGeom prst="rect">
            <a:avLst/>
          </a:prstGeom>
          <a:noFill/>
        </p:spPr>
        <p:txBody>
          <a:bodyPr wrap="square">
            <a:spAutoFit/>
          </a:bodyPr>
          <a:lstStyle/>
          <a:p>
            <a:r>
              <a:rPr lang="es-MX" sz="1400" dirty="0"/>
              <a:t>Con el valor de la variable </a:t>
            </a:r>
            <a:r>
              <a:rPr lang="es-MX" sz="1400" dirty="0" err="1"/>
              <a:t>username</a:t>
            </a:r>
            <a:r>
              <a:rPr lang="es-MX" sz="1400" dirty="0"/>
              <a:t> mostrado. El operador +, que usamos para sumar números, se puede usar para concatenar cadenas. En otras palabras, ¡podemos usarlo para unir dos cadenas (</a:t>
            </a:r>
            <a:r>
              <a:rPr lang="es-MX" sz="1400" dirty="0" err="1"/>
              <a:t>String’s</a:t>
            </a:r>
            <a:r>
              <a:rPr lang="es-MX" sz="1400" dirty="0"/>
              <a:t>)!</a:t>
            </a:r>
          </a:p>
        </p:txBody>
      </p:sp>
      <p:pic>
        <p:nvPicPr>
          <p:cNvPr id="12" name="Imagen 11">
            <a:extLst>
              <a:ext uri="{FF2B5EF4-FFF2-40B4-BE49-F238E27FC236}">
                <a16:creationId xmlns:a16="http://schemas.microsoft.com/office/drawing/2014/main" id="{FF885DFF-A42B-EDB6-C23C-C707B6B06933}"/>
              </a:ext>
            </a:extLst>
          </p:cNvPr>
          <p:cNvPicPr>
            <a:picLocks noChangeAspect="1"/>
          </p:cNvPicPr>
          <p:nvPr/>
        </p:nvPicPr>
        <p:blipFill>
          <a:blip r:embed="rId3"/>
          <a:stretch>
            <a:fillRect/>
          </a:stretch>
        </p:blipFill>
        <p:spPr>
          <a:xfrm>
            <a:off x="943362" y="2268246"/>
            <a:ext cx="4171950" cy="447675"/>
          </a:xfrm>
          <a:prstGeom prst="rect">
            <a:avLst/>
          </a:prstGeom>
        </p:spPr>
      </p:pic>
      <p:sp>
        <p:nvSpPr>
          <p:cNvPr id="14" name="CuadroTexto 13">
            <a:extLst>
              <a:ext uri="{FF2B5EF4-FFF2-40B4-BE49-F238E27FC236}">
                <a16:creationId xmlns:a16="http://schemas.microsoft.com/office/drawing/2014/main" id="{43998BFA-C505-D3B0-F47B-ED2D550416FD}"/>
              </a:ext>
            </a:extLst>
          </p:cNvPr>
          <p:cNvSpPr txBox="1"/>
          <p:nvPr/>
        </p:nvSpPr>
        <p:spPr>
          <a:xfrm>
            <a:off x="815687" y="2869810"/>
            <a:ext cx="8198426" cy="307777"/>
          </a:xfrm>
          <a:prstGeom prst="rect">
            <a:avLst/>
          </a:prstGeom>
          <a:noFill/>
        </p:spPr>
        <p:txBody>
          <a:bodyPr wrap="square">
            <a:spAutoFit/>
          </a:bodyPr>
          <a:lstStyle/>
          <a:p>
            <a:r>
              <a:rPr lang="es-MX" sz="1400" dirty="0"/>
              <a:t>Este código imprimirá: </a:t>
            </a:r>
          </a:p>
        </p:txBody>
      </p:sp>
      <p:pic>
        <p:nvPicPr>
          <p:cNvPr id="16" name="Imagen 15">
            <a:extLst>
              <a:ext uri="{FF2B5EF4-FFF2-40B4-BE49-F238E27FC236}">
                <a16:creationId xmlns:a16="http://schemas.microsoft.com/office/drawing/2014/main" id="{016AA37B-4DB6-7C8C-51A2-D82B3B51003C}"/>
              </a:ext>
            </a:extLst>
          </p:cNvPr>
          <p:cNvPicPr>
            <a:picLocks noChangeAspect="1"/>
          </p:cNvPicPr>
          <p:nvPr/>
        </p:nvPicPr>
        <p:blipFill>
          <a:blip r:embed="rId4"/>
          <a:stretch>
            <a:fillRect/>
          </a:stretch>
        </p:blipFill>
        <p:spPr>
          <a:xfrm>
            <a:off x="815687" y="3331476"/>
            <a:ext cx="2733675" cy="285750"/>
          </a:xfrm>
          <a:prstGeom prst="rect">
            <a:avLst/>
          </a:prstGeom>
        </p:spPr>
      </p:pic>
      <p:sp>
        <p:nvSpPr>
          <p:cNvPr id="19" name="CuadroTexto 18">
            <a:extLst>
              <a:ext uri="{FF2B5EF4-FFF2-40B4-BE49-F238E27FC236}">
                <a16:creationId xmlns:a16="http://schemas.microsoft.com/office/drawing/2014/main" id="{74C102C9-C1CD-A6CA-9515-494C4D427DEE}"/>
              </a:ext>
            </a:extLst>
          </p:cNvPr>
          <p:cNvSpPr txBox="1"/>
          <p:nvPr/>
        </p:nvSpPr>
        <p:spPr>
          <a:xfrm>
            <a:off x="815687" y="3735827"/>
            <a:ext cx="5959186" cy="523220"/>
          </a:xfrm>
          <a:prstGeom prst="rect">
            <a:avLst/>
          </a:prstGeom>
          <a:noFill/>
        </p:spPr>
        <p:txBody>
          <a:bodyPr wrap="square">
            <a:spAutoFit/>
          </a:bodyPr>
          <a:lstStyle/>
          <a:p>
            <a:r>
              <a:rPr lang="es-MX" sz="1400" dirty="0"/>
              <a:t>Incluso podemos usar un tipo de dato primitivo como la segunda variable para concatenar, y Java inteligentemente lo convertirá primero en una Cadena:</a:t>
            </a:r>
          </a:p>
        </p:txBody>
      </p:sp>
      <p:pic>
        <p:nvPicPr>
          <p:cNvPr id="21" name="Imagen 20">
            <a:extLst>
              <a:ext uri="{FF2B5EF4-FFF2-40B4-BE49-F238E27FC236}">
                <a16:creationId xmlns:a16="http://schemas.microsoft.com/office/drawing/2014/main" id="{633B53B4-F6A8-95E7-0C65-AA5EA0BD2217}"/>
              </a:ext>
            </a:extLst>
          </p:cNvPr>
          <p:cNvPicPr>
            <a:picLocks noChangeAspect="1"/>
          </p:cNvPicPr>
          <p:nvPr/>
        </p:nvPicPr>
        <p:blipFill>
          <a:blip r:embed="rId5"/>
          <a:stretch>
            <a:fillRect/>
          </a:stretch>
        </p:blipFill>
        <p:spPr>
          <a:xfrm>
            <a:off x="815687" y="4671219"/>
            <a:ext cx="3086100" cy="600075"/>
          </a:xfrm>
          <a:prstGeom prst="rect">
            <a:avLst/>
          </a:prstGeom>
        </p:spPr>
      </p:pic>
      <p:sp>
        <p:nvSpPr>
          <p:cNvPr id="23" name="CuadroTexto 22">
            <a:extLst>
              <a:ext uri="{FF2B5EF4-FFF2-40B4-BE49-F238E27FC236}">
                <a16:creationId xmlns:a16="http://schemas.microsoft.com/office/drawing/2014/main" id="{6839218A-1C91-2A1B-888A-D21BF3EFE866}"/>
              </a:ext>
            </a:extLst>
          </p:cNvPr>
          <p:cNvSpPr txBox="1"/>
          <p:nvPr/>
        </p:nvSpPr>
        <p:spPr>
          <a:xfrm>
            <a:off x="732559" y="5498800"/>
            <a:ext cx="8198426" cy="307777"/>
          </a:xfrm>
          <a:prstGeom prst="rect">
            <a:avLst/>
          </a:prstGeom>
          <a:noFill/>
        </p:spPr>
        <p:txBody>
          <a:bodyPr wrap="square">
            <a:spAutoFit/>
          </a:bodyPr>
          <a:lstStyle/>
          <a:p>
            <a:r>
              <a:rPr lang="es-MX" sz="1400" dirty="0"/>
              <a:t>Este código imprimirá:</a:t>
            </a:r>
          </a:p>
        </p:txBody>
      </p:sp>
      <p:pic>
        <p:nvPicPr>
          <p:cNvPr id="25" name="Imagen 24">
            <a:extLst>
              <a:ext uri="{FF2B5EF4-FFF2-40B4-BE49-F238E27FC236}">
                <a16:creationId xmlns:a16="http://schemas.microsoft.com/office/drawing/2014/main" id="{BCD788F6-1115-63D5-6AE8-A2C696F00428}"/>
              </a:ext>
            </a:extLst>
          </p:cNvPr>
          <p:cNvPicPr>
            <a:picLocks noChangeAspect="1"/>
          </p:cNvPicPr>
          <p:nvPr/>
        </p:nvPicPr>
        <p:blipFill>
          <a:blip r:embed="rId6"/>
          <a:stretch>
            <a:fillRect/>
          </a:stretch>
        </p:blipFill>
        <p:spPr>
          <a:xfrm>
            <a:off x="815687" y="5929720"/>
            <a:ext cx="1390650" cy="228600"/>
          </a:xfrm>
          <a:prstGeom prst="rect">
            <a:avLst/>
          </a:prstGeom>
        </p:spPr>
      </p:pic>
      <p:cxnSp>
        <p:nvCxnSpPr>
          <p:cNvPr id="27" name="Conector recto 26">
            <a:extLst>
              <a:ext uri="{FF2B5EF4-FFF2-40B4-BE49-F238E27FC236}">
                <a16:creationId xmlns:a16="http://schemas.microsoft.com/office/drawing/2014/main" id="{36304E0B-AA70-1DAD-AFEF-DC1123A191E5}"/>
              </a:ext>
            </a:extLst>
          </p:cNvPr>
          <p:cNvCxnSpPr/>
          <p:nvPr/>
        </p:nvCxnSpPr>
        <p:spPr>
          <a:xfrm>
            <a:off x="7865918" y="292955"/>
            <a:ext cx="0" cy="6492309"/>
          </a:xfrm>
          <a:prstGeom prst="line">
            <a:avLst/>
          </a:prstGeom>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56430F9C-EA76-2C50-6C14-5E2DB0CDD45E}"/>
              </a:ext>
            </a:extLst>
          </p:cNvPr>
          <p:cNvSpPr txBox="1"/>
          <p:nvPr/>
        </p:nvSpPr>
        <p:spPr>
          <a:xfrm>
            <a:off x="8478981" y="234740"/>
            <a:ext cx="7273634" cy="369332"/>
          </a:xfrm>
          <a:prstGeom prst="rect">
            <a:avLst/>
          </a:prstGeom>
          <a:noFill/>
        </p:spPr>
        <p:txBody>
          <a:bodyPr wrap="square">
            <a:spAutoFit/>
          </a:bodyPr>
          <a:lstStyle/>
          <a:p>
            <a:r>
              <a:rPr lang="es-MX" dirty="0"/>
              <a:t>Sentencias </a:t>
            </a:r>
          </a:p>
        </p:txBody>
      </p:sp>
      <p:sp>
        <p:nvSpPr>
          <p:cNvPr id="30" name="Título 1">
            <a:extLst>
              <a:ext uri="{FF2B5EF4-FFF2-40B4-BE49-F238E27FC236}">
                <a16:creationId xmlns:a16="http://schemas.microsoft.com/office/drawing/2014/main" id="{174ABE83-62F1-4B0A-8796-51019E7B34C9}"/>
              </a:ext>
            </a:extLst>
          </p:cNvPr>
          <p:cNvSpPr txBox="1">
            <a:spLocks/>
          </p:cNvSpPr>
          <p:nvPr/>
        </p:nvSpPr>
        <p:spPr>
          <a:xfrm rot="16200000">
            <a:off x="5060270" y="29371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Sentencias</a:t>
            </a:r>
          </a:p>
        </p:txBody>
      </p:sp>
      <p:sp>
        <p:nvSpPr>
          <p:cNvPr id="32" name="CuadroTexto 31">
            <a:extLst>
              <a:ext uri="{FF2B5EF4-FFF2-40B4-BE49-F238E27FC236}">
                <a16:creationId xmlns:a16="http://schemas.microsoft.com/office/drawing/2014/main" id="{CCA61159-B0A7-0A2D-944C-391F89156FD3}"/>
              </a:ext>
            </a:extLst>
          </p:cNvPr>
          <p:cNvSpPr txBox="1"/>
          <p:nvPr/>
        </p:nvSpPr>
        <p:spPr>
          <a:xfrm>
            <a:off x="8478981" y="631510"/>
            <a:ext cx="7689271" cy="954107"/>
          </a:xfrm>
          <a:prstGeom prst="rect">
            <a:avLst/>
          </a:prstGeom>
          <a:noFill/>
        </p:spPr>
        <p:txBody>
          <a:bodyPr wrap="square">
            <a:spAutoFit/>
          </a:bodyPr>
          <a:lstStyle/>
          <a:p>
            <a:r>
              <a:rPr lang="es-MX" sz="1400" dirty="0"/>
              <a:t>El compilador de Java ejecuta el código de arriba a abajo. Las declaraciones en el código se ejecutan según el orden en que aparecen. Sin embargo, Java proporciona sentencias que se pueden usar para controlar el flujo del código Java. Estas declaraciones se denominan declaraciones de flujo de control. Es una de las características fundamentales de Java, que proporciona un flujo fluido de programa. </a:t>
            </a:r>
          </a:p>
        </p:txBody>
      </p:sp>
      <p:sp>
        <p:nvSpPr>
          <p:cNvPr id="34" name="CuadroTexto 33">
            <a:extLst>
              <a:ext uri="{FF2B5EF4-FFF2-40B4-BE49-F238E27FC236}">
                <a16:creationId xmlns:a16="http://schemas.microsoft.com/office/drawing/2014/main" id="{1E1D9DF1-1389-A61A-B7E9-CC29F17AED31}"/>
              </a:ext>
            </a:extLst>
          </p:cNvPr>
          <p:cNvSpPr txBox="1"/>
          <p:nvPr/>
        </p:nvSpPr>
        <p:spPr>
          <a:xfrm>
            <a:off x="8468672" y="1813123"/>
            <a:ext cx="2945822" cy="369332"/>
          </a:xfrm>
          <a:prstGeom prst="rect">
            <a:avLst/>
          </a:prstGeom>
          <a:noFill/>
        </p:spPr>
        <p:txBody>
          <a:bodyPr wrap="square">
            <a:spAutoFit/>
          </a:bodyPr>
          <a:lstStyle/>
          <a:p>
            <a:r>
              <a:rPr lang="es-MX" dirty="0"/>
              <a:t>Declaración </a:t>
            </a:r>
            <a:r>
              <a:rPr lang="es-MX" dirty="0" err="1"/>
              <a:t>if</a:t>
            </a:r>
            <a:endParaRPr lang="es-MX" dirty="0"/>
          </a:p>
        </p:txBody>
      </p:sp>
      <p:sp>
        <p:nvSpPr>
          <p:cNvPr id="36" name="CuadroTexto 35">
            <a:extLst>
              <a:ext uri="{FF2B5EF4-FFF2-40B4-BE49-F238E27FC236}">
                <a16:creationId xmlns:a16="http://schemas.microsoft.com/office/drawing/2014/main" id="{A8AA3590-F29C-FBB8-9F0A-695DE45F3B50}"/>
              </a:ext>
            </a:extLst>
          </p:cNvPr>
          <p:cNvSpPr txBox="1"/>
          <p:nvPr/>
        </p:nvSpPr>
        <p:spPr>
          <a:xfrm>
            <a:off x="8524835" y="2311570"/>
            <a:ext cx="7315280" cy="738664"/>
          </a:xfrm>
          <a:prstGeom prst="rect">
            <a:avLst/>
          </a:prstGeom>
          <a:noFill/>
        </p:spPr>
        <p:txBody>
          <a:bodyPr wrap="square">
            <a:spAutoFit/>
          </a:bodyPr>
          <a:lstStyle/>
          <a:p>
            <a:r>
              <a:rPr lang="es-MX" sz="1400" dirty="0"/>
              <a:t>Imagina que estamos escribiendo un programa que inscribe a los estudiantes a cursos. </a:t>
            </a:r>
          </a:p>
          <a:p>
            <a:r>
              <a:rPr lang="es-MX" sz="1400" dirty="0"/>
              <a:t>● Si un estudiante ha completado los requisitos previos, puede inscribirse en un curso. </a:t>
            </a:r>
          </a:p>
          <a:p>
            <a:r>
              <a:rPr lang="es-MX" sz="1400" dirty="0"/>
              <a:t>● De lo contrario, deberá tomar los cursos previos que requiere. </a:t>
            </a:r>
          </a:p>
        </p:txBody>
      </p:sp>
      <p:sp>
        <p:nvSpPr>
          <p:cNvPr id="38" name="CuadroTexto 37">
            <a:extLst>
              <a:ext uri="{FF2B5EF4-FFF2-40B4-BE49-F238E27FC236}">
                <a16:creationId xmlns:a16="http://schemas.microsoft.com/office/drawing/2014/main" id="{7E4A22CB-BB50-84F9-18BF-0EE218F3F196}"/>
              </a:ext>
            </a:extLst>
          </p:cNvPr>
          <p:cNvSpPr txBox="1"/>
          <p:nvPr/>
        </p:nvSpPr>
        <p:spPr>
          <a:xfrm>
            <a:off x="8524835" y="3177587"/>
            <a:ext cx="5024004" cy="307777"/>
          </a:xfrm>
          <a:prstGeom prst="rect">
            <a:avLst/>
          </a:prstGeom>
          <a:noFill/>
        </p:spPr>
        <p:txBody>
          <a:bodyPr wrap="square">
            <a:spAutoFit/>
          </a:bodyPr>
          <a:lstStyle/>
          <a:p>
            <a:r>
              <a:rPr lang="es-MX" sz="1400" dirty="0"/>
              <a:t>No pueden tomar Física II sin terminar Física I.</a:t>
            </a:r>
          </a:p>
        </p:txBody>
      </p:sp>
      <p:sp>
        <p:nvSpPr>
          <p:cNvPr id="40" name="CuadroTexto 39">
            <a:extLst>
              <a:ext uri="{FF2B5EF4-FFF2-40B4-BE49-F238E27FC236}">
                <a16:creationId xmlns:a16="http://schemas.microsoft.com/office/drawing/2014/main" id="{3A276AD0-0A35-8C1D-3F31-1606E2B16337}"/>
              </a:ext>
            </a:extLst>
          </p:cNvPr>
          <p:cNvSpPr txBox="1"/>
          <p:nvPr/>
        </p:nvSpPr>
        <p:spPr>
          <a:xfrm>
            <a:off x="8524835" y="3537974"/>
            <a:ext cx="7497947" cy="1384995"/>
          </a:xfrm>
          <a:prstGeom prst="rect">
            <a:avLst/>
          </a:prstGeom>
          <a:noFill/>
        </p:spPr>
        <p:txBody>
          <a:bodyPr wrap="square">
            <a:spAutoFit/>
          </a:bodyPr>
          <a:lstStyle/>
          <a:p>
            <a:r>
              <a:rPr lang="es-MX" sz="1400" dirty="0"/>
              <a:t>Representamos este tipo de toma de decisiones en nuestro programa en Java utilizando sentencias condicionales o de flujo de control. Antes de este punto, nuestro código se ejecutaba línea por línea de arriba hacia abajo, pero las declaraciones condicionales nos permiten ser selectivos en qué partes se ejecutarán. Las declaraciones condicionales verifican una condición booleana (</a:t>
            </a:r>
            <a:r>
              <a:rPr lang="es-MX" sz="1400" dirty="0" err="1"/>
              <a:t>boolean</a:t>
            </a:r>
            <a:r>
              <a:rPr lang="es-MX" sz="1400" dirty="0"/>
              <a:t>) y ejecutan un bloque de código según la condición. Las llaves marcan el alcance de un bloque condicional similar a un método o clase.</a:t>
            </a:r>
          </a:p>
        </p:txBody>
      </p:sp>
      <p:sp>
        <p:nvSpPr>
          <p:cNvPr id="42" name="CuadroTexto 41">
            <a:extLst>
              <a:ext uri="{FF2B5EF4-FFF2-40B4-BE49-F238E27FC236}">
                <a16:creationId xmlns:a16="http://schemas.microsoft.com/office/drawing/2014/main" id="{E33F8DC5-9492-18B3-6337-8D7A429F9C3E}"/>
              </a:ext>
            </a:extLst>
          </p:cNvPr>
          <p:cNvSpPr txBox="1"/>
          <p:nvPr/>
        </p:nvSpPr>
        <p:spPr>
          <a:xfrm>
            <a:off x="8478981" y="4945278"/>
            <a:ext cx="3982026" cy="369332"/>
          </a:xfrm>
          <a:prstGeom prst="rect">
            <a:avLst/>
          </a:prstGeom>
          <a:noFill/>
        </p:spPr>
        <p:txBody>
          <a:bodyPr wrap="square">
            <a:spAutoFit/>
          </a:bodyPr>
          <a:lstStyle/>
          <a:p>
            <a:r>
              <a:rPr lang="es-MX" dirty="0"/>
              <a:t>Sintaxis</a:t>
            </a:r>
          </a:p>
        </p:txBody>
      </p:sp>
      <p:pic>
        <p:nvPicPr>
          <p:cNvPr id="44" name="Imagen 43">
            <a:extLst>
              <a:ext uri="{FF2B5EF4-FFF2-40B4-BE49-F238E27FC236}">
                <a16:creationId xmlns:a16="http://schemas.microsoft.com/office/drawing/2014/main" id="{9EC44CC4-00D5-592F-468A-21CB556D8C7F}"/>
              </a:ext>
            </a:extLst>
          </p:cNvPr>
          <p:cNvPicPr>
            <a:picLocks noChangeAspect="1"/>
          </p:cNvPicPr>
          <p:nvPr/>
        </p:nvPicPr>
        <p:blipFill>
          <a:blip r:embed="rId7"/>
          <a:stretch>
            <a:fillRect/>
          </a:stretch>
        </p:blipFill>
        <p:spPr>
          <a:xfrm>
            <a:off x="8594515" y="5368085"/>
            <a:ext cx="4457700" cy="619125"/>
          </a:xfrm>
          <a:prstGeom prst="rect">
            <a:avLst/>
          </a:prstGeom>
        </p:spPr>
      </p:pic>
      <p:sp>
        <p:nvSpPr>
          <p:cNvPr id="46" name="CuadroTexto 45">
            <a:extLst>
              <a:ext uri="{FF2B5EF4-FFF2-40B4-BE49-F238E27FC236}">
                <a16:creationId xmlns:a16="http://schemas.microsoft.com/office/drawing/2014/main" id="{BB5F3E14-2F75-72AE-DFB7-53F716557620}"/>
              </a:ext>
            </a:extLst>
          </p:cNvPr>
          <p:cNvSpPr txBox="1"/>
          <p:nvPr/>
        </p:nvSpPr>
        <p:spPr>
          <a:xfrm>
            <a:off x="13062606" y="5313384"/>
            <a:ext cx="3181525" cy="954107"/>
          </a:xfrm>
          <a:prstGeom prst="rect">
            <a:avLst/>
          </a:prstGeom>
          <a:noFill/>
        </p:spPr>
        <p:txBody>
          <a:bodyPr wrap="square">
            <a:spAutoFit/>
          </a:bodyPr>
          <a:lstStyle/>
          <a:p>
            <a:r>
              <a:rPr lang="es-MX" sz="1400" dirty="0"/>
              <a:t>Ten en cuenta que </a:t>
            </a:r>
            <a:r>
              <a:rPr lang="es-MX" sz="1400" dirty="0" err="1"/>
              <a:t>if</a:t>
            </a:r>
            <a:r>
              <a:rPr lang="es-MX" sz="1400" dirty="0"/>
              <a:t> está en minúsculas. En letras mayúsculas (</a:t>
            </a:r>
            <a:r>
              <a:rPr lang="es-MX" sz="1400" dirty="0" err="1"/>
              <a:t>If</a:t>
            </a:r>
            <a:r>
              <a:rPr lang="es-MX" sz="1400" dirty="0"/>
              <a:t> o IF) generarán un error. Aquí hay una declaración condicional completa:</a:t>
            </a:r>
          </a:p>
        </p:txBody>
      </p:sp>
      <p:pic>
        <p:nvPicPr>
          <p:cNvPr id="48" name="Imagen 47">
            <a:extLst>
              <a:ext uri="{FF2B5EF4-FFF2-40B4-BE49-F238E27FC236}">
                <a16:creationId xmlns:a16="http://schemas.microsoft.com/office/drawing/2014/main" id="{F8DA7D54-F401-ED29-3361-3D48AF6C2090}"/>
              </a:ext>
            </a:extLst>
          </p:cNvPr>
          <p:cNvPicPr>
            <a:picLocks noChangeAspect="1"/>
          </p:cNvPicPr>
          <p:nvPr/>
        </p:nvPicPr>
        <p:blipFill>
          <a:blip r:embed="rId8"/>
          <a:stretch>
            <a:fillRect/>
          </a:stretch>
        </p:blipFill>
        <p:spPr>
          <a:xfrm>
            <a:off x="8597571" y="6227563"/>
            <a:ext cx="3124200" cy="609600"/>
          </a:xfrm>
          <a:prstGeom prst="rect">
            <a:avLst/>
          </a:prstGeom>
        </p:spPr>
      </p:pic>
    </p:spTree>
    <p:extLst>
      <p:ext uri="{BB962C8B-B14F-4D97-AF65-F5344CB8AC3E}">
        <p14:creationId xmlns:p14="http://schemas.microsoft.com/office/powerpoint/2010/main" val="662226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16</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Sentencias</a:t>
            </a:r>
          </a:p>
        </p:txBody>
      </p:sp>
      <p:sp>
        <p:nvSpPr>
          <p:cNvPr id="5" name="CuadroTexto 4">
            <a:extLst>
              <a:ext uri="{FF2B5EF4-FFF2-40B4-BE49-F238E27FC236}">
                <a16:creationId xmlns:a16="http://schemas.microsoft.com/office/drawing/2014/main" id="{A5F62777-2A54-5EC1-F6BC-3B69ADA8A999}"/>
              </a:ext>
            </a:extLst>
          </p:cNvPr>
          <p:cNvSpPr txBox="1"/>
          <p:nvPr/>
        </p:nvSpPr>
        <p:spPr>
          <a:xfrm>
            <a:off x="638603" y="87275"/>
            <a:ext cx="6499952" cy="523220"/>
          </a:xfrm>
          <a:prstGeom prst="rect">
            <a:avLst/>
          </a:prstGeom>
          <a:noFill/>
        </p:spPr>
        <p:txBody>
          <a:bodyPr wrap="square">
            <a:spAutoFit/>
          </a:bodyPr>
          <a:lstStyle/>
          <a:p>
            <a:r>
              <a:rPr lang="es-MX" sz="1400" dirty="0"/>
              <a:t>Si la condición es verdadera (true), entonces se ejecuta el bloque. Así que ¡Hola Mundo! se imprime. Pero supongamos que la condición es diferente: </a:t>
            </a:r>
          </a:p>
        </p:txBody>
      </p:sp>
      <p:pic>
        <p:nvPicPr>
          <p:cNvPr id="7" name="Imagen 6">
            <a:extLst>
              <a:ext uri="{FF2B5EF4-FFF2-40B4-BE49-F238E27FC236}">
                <a16:creationId xmlns:a16="http://schemas.microsoft.com/office/drawing/2014/main" id="{318279F4-6EFA-9937-45F2-210D5B666FB8}"/>
              </a:ext>
            </a:extLst>
          </p:cNvPr>
          <p:cNvPicPr>
            <a:picLocks noChangeAspect="1"/>
          </p:cNvPicPr>
          <p:nvPr/>
        </p:nvPicPr>
        <p:blipFill>
          <a:blip r:embed="rId2"/>
          <a:stretch>
            <a:fillRect/>
          </a:stretch>
        </p:blipFill>
        <p:spPr>
          <a:xfrm>
            <a:off x="724044" y="708386"/>
            <a:ext cx="2876550" cy="628650"/>
          </a:xfrm>
          <a:prstGeom prst="rect">
            <a:avLst/>
          </a:prstGeom>
        </p:spPr>
      </p:pic>
      <p:sp>
        <p:nvSpPr>
          <p:cNvPr id="9" name="CuadroTexto 8">
            <a:extLst>
              <a:ext uri="{FF2B5EF4-FFF2-40B4-BE49-F238E27FC236}">
                <a16:creationId xmlns:a16="http://schemas.microsoft.com/office/drawing/2014/main" id="{030D4D4D-C80F-9BC3-2FE3-FCE7EDE37882}"/>
              </a:ext>
            </a:extLst>
          </p:cNvPr>
          <p:cNvSpPr txBox="1"/>
          <p:nvPr/>
        </p:nvSpPr>
        <p:spPr>
          <a:xfrm>
            <a:off x="638603" y="1491632"/>
            <a:ext cx="8214014" cy="307777"/>
          </a:xfrm>
          <a:prstGeom prst="rect">
            <a:avLst/>
          </a:prstGeom>
          <a:noFill/>
        </p:spPr>
        <p:txBody>
          <a:bodyPr wrap="square">
            <a:spAutoFit/>
          </a:bodyPr>
          <a:lstStyle/>
          <a:p>
            <a:r>
              <a:rPr lang="es-MX" sz="1400" dirty="0"/>
              <a:t>Si la condición es falsa (false), entonces el bloque no se ejecuta. Ejemplo</a:t>
            </a:r>
          </a:p>
        </p:txBody>
      </p:sp>
      <p:pic>
        <p:nvPicPr>
          <p:cNvPr id="11" name="Imagen 10">
            <a:extLst>
              <a:ext uri="{FF2B5EF4-FFF2-40B4-BE49-F238E27FC236}">
                <a16:creationId xmlns:a16="http://schemas.microsoft.com/office/drawing/2014/main" id="{5729273B-60EF-5271-5F43-251B3ABCF76D}"/>
              </a:ext>
            </a:extLst>
          </p:cNvPr>
          <p:cNvPicPr>
            <a:picLocks noChangeAspect="1"/>
          </p:cNvPicPr>
          <p:nvPr/>
        </p:nvPicPr>
        <p:blipFill>
          <a:blip r:embed="rId3"/>
          <a:stretch>
            <a:fillRect/>
          </a:stretch>
        </p:blipFill>
        <p:spPr>
          <a:xfrm>
            <a:off x="724044" y="1918685"/>
            <a:ext cx="3162300" cy="981075"/>
          </a:xfrm>
          <a:prstGeom prst="rect">
            <a:avLst/>
          </a:prstGeom>
        </p:spPr>
      </p:pic>
      <p:sp>
        <p:nvSpPr>
          <p:cNvPr id="13" name="CuadroTexto 12">
            <a:extLst>
              <a:ext uri="{FF2B5EF4-FFF2-40B4-BE49-F238E27FC236}">
                <a16:creationId xmlns:a16="http://schemas.microsoft.com/office/drawing/2014/main" id="{E1A5FD55-8CF1-C5D2-AA72-9FC9E35E0770}"/>
              </a:ext>
            </a:extLst>
          </p:cNvPr>
          <p:cNvSpPr txBox="1"/>
          <p:nvPr/>
        </p:nvSpPr>
        <p:spPr>
          <a:xfrm>
            <a:off x="638603" y="3122946"/>
            <a:ext cx="8214014" cy="307777"/>
          </a:xfrm>
          <a:prstGeom prst="rect">
            <a:avLst/>
          </a:prstGeom>
          <a:noFill/>
        </p:spPr>
        <p:txBody>
          <a:bodyPr wrap="square">
            <a:spAutoFit/>
          </a:bodyPr>
          <a:lstStyle/>
          <a:p>
            <a:r>
              <a:rPr lang="es-MX" sz="1400" dirty="0"/>
              <a:t>Si un condicional es breve, podemos omitir las llaves por completo:</a:t>
            </a:r>
          </a:p>
        </p:txBody>
      </p:sp>
      <p:pic>
        <p:nvPicPr>
          <p:cNvPr id="15" name="Imagen 14">
            <a:extLst>
              <a:ext uri="{FF2B5EF4-FFF2-40B4-BE49-F238E27FC236}">
                <a16:creationId xmlns:a16="http://schemas.microsoft.com/office/drawing/2014/main" id="{3671D921-D9F8-7DC1-F06E-84487B738855}"/>
              </a:ext>
            </a:extLst>
          </p:cNvPr>
          <p:cNvPicPr>
            <a:picLocks noChangeAspect="1"/>
          </p:cNvPicPr>
          <p:nvPr/>
        </p:nvPicPr>
        <p:blipFill>
          <a:blip r:embed="rId4"/>
          <a:stretch>
            <a:fillRect/>
          </a:stretch>
        </p:blipFill>
        <p:spPr>
          <a:xfrm>
            <a:off x="724044" y="3593546"/>
            <a:ext cx="4695825" cy="295275"/>
          </a:xfrm>
          <a:prstGeom prst="rect">
            <a:avLst/>
          </a:prstGeom>
        </p:spPr>
      </p:pic>
      <p:sp>
        <p:nvSpPr>
          <p:cNvPr id="18" name="CuadroTexto 17">
            <a:extLst>
              <a:ext uri="{FF2B5EF4-FFF2-40B4-BE49-F238E27FC236}">
                <a16:creationId xmlns:a16="http://schemas.microsoft.com/office/drawing/2014/main" id="{D13ACEF2-8BEE-F58B-8A07-BD5B2408D41B}"/>
              </a:ext>
            </a:extLst>
          </p:cNvPr>
          <p:cNvSpPr txBox="1"/>
          <p:nvPr/>
        </p:nvSpPr>
        <p:spPr>
          <a:xfrm>
            <a:off x="638603" y="4102072"/>
            <a:ext cx="8214014" cy="307777"/>
          </a:xfrm>
          <a:prstGeom prst="rect">
            <a:avLst/>
          </a:prstGeom>
          <a:noFill/>
        </p:spPr>
        <p:txBody>
          <a:bodyPr wrap="square">
            <a:spAutoFit/>
          </a:bodyPr>
          <a:lstStyle/>
          <a:p>
            <a:r>
              <a:rPr lang="es-MX" sz="1400" dirty="0"/>
              <a:t>Ten en cuenta que las declaraciones condicionales no terminan en punto y coma</a:t>
            </a:r>
          </a:p>
        </p:txBody>
      </p:sp>
      <p:cxnSp>
        <p:nvCxnSpPr>
          <p:cNvPr id="20" name="Conector recto 19">
            <a:extLst>
              <a:ext uri="{FF2B5EF4-FFF2-40B4-BE49-F238E27FC236}">
                <a16:creationId xmlns:a16="http://schemas.microsoft.com/office/drawing/2014/main" id="{B0969C77-6DDD-6EFC-3305-BE2B1F93FBFA}"/>
              </a:ext>
            </a:extLst>
          </p:cNvPr>
          <p:cNvCxnSpPr/>
          <p:nvPr/>
        </p:nvCxnSpPr>
        <p:spPr>
          <a:xfrm>
            <a:off x="7554191" y="310461"/>
            <a:ext cx="0" cy="6142294"/>
          </a:xfrm>
          <a:prstGeom prst="line">
            <a:avLst/>
          </a:prstGeom>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0FA76D4A-38CA-5C37-EE6C-8BD034C259E8}"/>
              </a:ext>
            </a:extLst>
          </p:cNvPr>
          <p:cNvSpPr txBox="1"/>
          <p:nvPr/>
        </p:nvSpPr>
        <p:spPr>
          <a:xfrm>
            <a:off x="630670" y="4633035"/>
            <a:ext cx="8214014" cy="369332"/>
          </a:xfrm>
          <a:prstGeom prst="rect">
            <a:avLst/>
          </a:prstGeom>
          <a:noFill/>
        </p:spPr>
        <p:txBody>
          <a:bodyPr wrap="square">
            <a:spAutoFit/>
          </a:bodyPr>
          <a:lstStyle/>
          <a:p>
            <a:r>
              <a:rPr lang="es-MX" dirty="0"/>
              <a:t>Declaración </a:t>
            </a:r>
            <a:r>
              <a:rPr lang="es-MX" dirty="0" err="1"/>
              <a:t>if-else</a:t>
            </a:r>
            <a:endParaRPr lang="es-MX" dirty="0"/>
          </a:p>
        </p:txBody>
      </p:sp>
      <p:sp>
        <p:nvSpPr>
          <p:cNvPr id="24" name="CuadroTexto 23">
            <a:extLst>
              <a:ext uri="{FF2B5EF4-FFF2-40B4-BE49-F238E27FC236}">
                <a16:creationId xmlns:a16="http://schemas.microsoft.com/office/drawing/2014/main" id="{9B70B9CF-CB96-20B0-AD33-2139A6481207}"/>
              </a:ext>
            </a:extLst>
          </p:cNvPr>
          <p:cNvSpPr txBox="1"/>
          <p:nvPr/>
        </p:nvSpPr>
        <p:spPr>
          <a:xfrm>
            <a:off x="638603" y="5035065"/>
            <a:ext cx="6312912" cy="1169551"/>
          </a:xfrm>
          <a:prstGeom prst="rect">
            <a:avLst/>
          </a:prstGeom>
          <a:noFill/>
        </p:spPr>
        <p:txBody>
          <a:bodyPr wrap="square">
            <a:spAutoFit/>
          </a:bodyPr>
          <a:lstStyle/>
          <a:p>
            <a:r>
              <a:rPr lang="es-MX" sz="1400" dirty="0"/>
              <a:t>Hemos visto cómo ejecutar un bloque de código usando un condicional, pero ¿qué pasa si hay dos posibles bloques de código que nos gustaría ejecutar? Por ejemplo, si un estudiante tiene el curso previo requerido, entonces se inscribe en el curso seleccionado, de lo contrario, se inscribe en el curso previo requerido. Creamos una rama condicional alternativa con la palabra clave </a:t>
            </a:r>
            <a:r>
              <a:rPr lang="es-MX" sz="1400" b="1" dirty="0" err="1"/>
              <a:t>else</a:t>
            </a:r>
            <a:r>
              <a:rPr lang="es-MX" sz="1400" dirty="0"/>
              <a:t>. </a:t>
            </a:r>
          </a:p>
        </p:txBody>
      </p:sp>
      <p:sp>
        <p:nvSpPr>
          <p:cNvPr id="26" name="CuadroTexto 25">
            <a:extLst>
              <a:ext uri="{FF2B5EF4-FFF2-40B4-BE49-F238E27FC236}">
                <a16:creationId xmlns:a16="http://schemas.microsoft.com/office/drawing/2014/main" id="{6C889D91-7437-0614-2F18-5C9F08565354}"/>
              </a:ext>
            </a:extLst>
          </p:cNvPr>
          <p:cNvSpPr txBox="1"/>
          <p:nvPr/>
        </p:nvSpPr>
        <p:spPr>
          <a:xfrm>
            <a:off x="7741231" y="164219"/>
            <a:ext cx="6834621" cy="369332"/>
          </a:xfrm>
          <a:prstGeom prst="rect">
            <a:avLst/>
          </a:prstGeom>
          <a:noFill/>
        </p:spPr>
        <p:txBody>
          <a:bodyPr wrap="square">
            <a:spAutoFit/>
          </a:bodyPr>
          <a:lstStyle/>
          <a:p>
            <a:r>
              <a:rPr lang="es-MX" dirty="0"/>
              <a:t>Sintaxis</a:t>
            </a:r>
          </a:p>
        </p:txBody>
      </p:sp>
      <p:pic>
        <p:nvPicPr>
          <p:cNvPr id="28" name="Imagen 27">
            <a:extLst>
              <a:ext uri="{FF2B5EF4-FFF2-40B4-BE49-F238E27FC236}">
                <a16:creationId xmlns:a16="http://schemas.microsoft.com/office/drawing/2014/main" id="{0536E68B-5BFF-FB69-AE96-9B3A6A9F59E8}"/>
              </a:ext>
            </a:extLst>
          </p:cNvPr>
          <p:cNvPicPr>
            <a:picLocks noChangeAspect="1"/>
          </p:cNvPicPr>
          <p:nvPr/>
        </p:nvPicPr>
        <p:blipFill>
          <a:blip r:embed="rId5"/>
          <a:stretch>
            <a:fillRect/>
          </a:stretch>
        </p:blipFill>
        <p:spPr>
          <a:xfrm>
            <a:off x="7857403" y="565289"/>
            <a:ext cx="4362450" cy="971550"/>
          </a:xfrm>
          <a:prstGeom prst="rect">
            <a:avLst/>
          </a:prstGeom>
        </p:spPr>
      </p:pic>
      <p:sp>
        <p:nvSpPr>
          <p:cNvPr id="30" name="CuadroTexto 29">
            <a:extLst>
              <a:ext uri="{FF2B5EF4-FFF2-40B4-BE49-F238E27FC236}">
                <a16:creationId xmlns:a16="http://schemas.microsoft.com/office/drawing/2014/main" id="{04BB624B-681E-32DA-00F0-1885FAEBCFDB}"/>
              </a:ext>
            </a:extLst>
          </p:cNvPr>
          <p:cNvSpPr txBox="1"/>
          <p:nvPr/>
        </p:nvSpPr>
        <p:spPr>
          <a:xfrm>
            <a:off x="12459569" y="132453"/>
            <a:ext cx="2718959" cy="369332"/>
          </a:xfrm>
          <a:prstGeom prst="rect">
            <a:avLst/>
          </a:prstGeom>
          <a:noFill/>
        </p:spPr>
        <p:txBody>
          <a:bodyPr wrap="square">
            <a:spAutoFit/>
          </a:bodyPr>
          <a:lstStyle/>
          <a:p>
            <a:r>
              <a:rPr lang="es-MX" dirty="0"/>
              <a:t>Ejemplo</a:t>
            </a:r>
          </a:p>
        </p:txBody>
      </p:sp>
      <p:pic>
        <p:nvPicPr>
          <p:cNvPr id="32" name="Imagen 31">
            <a:extLst>
              <a:ext uri="{FF2B5EF4-FFF2-40B4-BE49-F238E27FC236}">
                <a16:creationId xmlns:a16="http://schemas.microsoft.com/office/drawing/2014/main" id="{187E086F-F76E-0E01-FACD-41A9BD44A6D5}"/>
              </a:ext>
            </a:extLst>
          </p:cNvPr>
          <p:cNvPicPr>
            <a:picLocks noChangeAspect="1"/>
          </p:cNvPicPr>
          <p:nvPr/>
        </p:nvPicPr>
        <p:blipFill>
          <a:blip r:embed="rId6"/>
          <a:stretch>
            <a:fillRect/>
          </a:stretch>
        </p:blipFill>
        <p:spPr>
          <a:xfrm>
            <a:off x="12545295" y="591744"/>
            <a:ext cx="3409950" cy="1714500"/>
          </a:xfrm>
          <a:prstGeom prst="rect">
            <a:avLst/>
          </a:prstGeom>
        </p:spPr>
      </p:pic>
      <p:sp>
        <p:nvSpPr>
          <p:cNvPr id="34" name="CuadroTexto 33">
            <a:extLst>
              <a:ext uri="{FF2B5EF4-FFF2-40B4-BE49-F238E27FC236}">
                <a16:creationId xmlns:a16="http://schemas.microsoft.com/office/drawing/2014/main" id="{696C5DCB-FF90-FA4F-5275-8E24DAF55AEC}"/>
              </a:ext>
            </a:extLst>
          </p:cNvPr>
          <p:cNvSpPr txBox="1"/>
          <p:nvPr/>
        </p:nvSpPr>
        <p:spPr>
          <a:xfrm>
            <a:off x="7799387" y="1821220"/>
            <a:ext cx="4362449" cy="954107"/>
          </a:xfrm>
          <a:prstGeom prst="rect">
            <a:avLst/>
          </a:prstGeom>
          <a:noFill/>
        </p:spPr>
        <p:txBody>
          <a:bodyPr wrap="square">
            <a:spAutoFit/>
          </a:bodyPr>
          <a:lstStyle/>
          <a:p>
            <a:r>
              <a:rPr lang="es-MX" sz="1400" dirty="0"/>
              <a:t>Esta declaración condicional asegura que se ejecutará exactamente un bloque de código. Si la condición, </a:t>
            </a:r>
            <a:r>
              <a:rPr lang="es-MX" sz="1400" dirty="0" err="1"/>
              <a:t>tienePrerequisito</a:t>
            </a:r>
            <a:r>
              <a:rPr lang="es-MX" sz="1400" dirty="0"/>
              <a:t>, es falsa (false), se ejecuta el bloque que está después de </a:t>
            </a:r>
            <a:r>
              <a:rPr lang="es-MX" sz="1400" dirty="0" err="1"/>
              <a:t>else</a:t>
            </a:r>
            <a:r>
              <a:rPr lang="es-MX" sz="1400" dirty="0"/>
              <a:t>. Ejemplo</a:t>
            </a:r>
          </a:p>
        </p:txBody>
      </p:sp>
      <p:pic>
        <p:nvPicPr>
          <p:cNvPr id="36" name="Imagen 35">
            <a:extLst>
              <a:ext uri="{FF2B5EF4-FFF2-40B4-BE49-F238E27FC236}">
                <a16:creationId xmlns:a16="http://schemas.microsoft.com/office/drawing/2014/main" id="{DF7B6369-77E0-2C41-293C-D81301B76D81}"/>
              </a:ext>
            </a:extLst>
          </p:cNvPr>
          <p:cNvPicPr>
            <a:picLocks noChangeAspect="1"/>
          </p:cNvPicPr>
          <p:nvPr/>
        </p:nvPicPr>
        <p:blipFill>
          <a:blip r:embed="rId7"/>
          <a:stretch>
            <a:fillRect/>
          </a:stretch>
        </p:blipFill>
        <p:spPr>
          <a:xfrm>
            <a:off x="7846865" y="2923166"/>
            <a:ext cx="4238625" cy="1743075"/>
          </a:xfrm>
          <a:prstGeom prst="rect">
            <a:avLst/>
          </a:prstGeom>
        </p:spPr>
      </p:pic>
      <p:sp>
        <p:nvSpPr>
          <p:cNvPr id="38" name="CuadroTexto 37">
            <a:extLst>
              <a:ext uri="{FF2B5EF4-FFF2-40B4-BE49-F238E27FC236}">
                <a16:creationId xmlns:a16="http://schemas.microsoft.com/office/drawing/2014/main" id="{B22A71D4-9D73-21E8-5FFB-F88CB3B2A8E6}"/>
              </a:ext>
            </a:extLst>
          </p:cNvPr>
          <p:cNvSpPr txBox="1"/>
          <p:nvPr/>
        </p:nvSpPr>
        <p:spPr>
          <a:xfrm>
            <a:off x="7751622" y="4743655"/>
            <a:ext cx="8214014" cy="1600438"/>
          </a:xfrm>
          <a:prstGeom prst="rect">
            <a:avLst/>
          </a:prstGeom>
          <a:noFill/>
        </p:spPr>
        <p:txBody>
          <a:bodyPr wrap="square">
            <a:spAutoFit/>
          </a:bodyPr>
          <a:lstStyle/>
          <a:p>
            <a:r>
              <a:rPr lang="es-MX" sz="1400" dirty="0"/>
              <a:t>En el ejemplo anterior, tenemos una variable llamada numero. Aquí la expresión de prueba numero &gt; 0 comprueba si numero es mayor que 0. Dado que el valor de numero es 10, la expresión de prueba se evalúa como verdadera (true). Por lo tanto, se ejecuta el código dentro del cuerpo de </a:t>
            </a:r>
            <a:r>
              <a:rPr lang="es-MX" sz="1400" dirty="0" err="1"/>
              <a:t>if</a:t>
            </a:r>
            <a:r>
              <a:rPr lang="es-MX" sz="1400" dirty="0"/>
              <a:t>. Si cambiamos el valor del numero a un entero negativo, digamos -5 y ejecutamos el programa con el nuevo valor de numero, la expresión de prueba se evalúa como falsa (false). Por lo tanto, se ejecutaría el código dentro del cuerpo de </a:t>
            </a:r>
            <a:r>
              <a:rPr lang="es-MX" sz="1400" dirty="0" err="1"/>
              <a:t>else</a:t>
            </a:r>
            <a:r>
              <a:rPr lang="es-MX" sz="1400" dirty="0"/>
              <a:t>. </a:t>
            </a:r>
          </a:p>
          <a:p>
            <a:r>
              <a:rPr lang="es-MX" sz="1400" dirty="0"/>
              <a:t>Este código también se llama declaración </a:t>
            </a:r>
            <a:r>
              <a:rPr lang="es-MX" sz="1400" dirty="0" err="1"/>
              <a:t>if-then-else</a:t>
            </a:r>
            <a:r>
              <a:rPr lang="es-MX" sz="1400" dirty="0"/>
              <a:t>:</a:t>
            </a:r>
          </a:p>
        </p:txBody>
      </p:sp>
      <p:sp>
        <p:nvSpPr>
          <p:cNvPr id="40" name="CuadroTexto 39">
            <a:extLst>
              <a:ext uri="{FF2B5EF4-FFF2-40B4-BE49-F238E27FC236}">
                <a16:creationId xmlns:a16="http://schemas.microsoft.com/office/drawing/2014/main" id="{91F14A46-81A9-247A-60A4-C4C0AFE22E1E}"/>
              </a:ext>
            </a:extLst>
          </p:cNvPr>
          <p:cNvSpPr txBox="1"/>
          <p:nvPr/>
        </p:nvSpPr>
        <p:spPr>
          <a:xfrm>
            <a:off x="7799387" y="6305652"/>
            <a:ext cx="8214014" cy="523220"/>
          </a:xfrm>
          <a:prstGeom prst="rect">
            <a:avLst/>
          </a:prstGeom>
          <a:noFill/>
        </p:spPr>
        <p:txBody>
          <a:bodyPr wrap="square">
            <a:spAutoFit/>
          </a:bodyPr>
          <a:lstStyle/>
          <a:p>
            <a:r>
              <a:rPr lang="es-MX" sz="1400" dirty="0"/>
              <a:t>● Si (</a:t>
            </a:r>
            <a:r>
              <a:rPr lang="es-MX" sz="1400" dirty="0" err="1"/>
              <a:t>if</a:t>
            </a:r>
            <a:r>
              <a:rPr lang="es-MX" sz="1400" dirty="0"/>
              <a:t>) la condición es verdadera, entonces (</a:t>
            </a:r>
            <a:r>
              <a:rPr lang="es-MX" sz="1400" dirty="0" err="1"/>
              <a:t>then</a:t>
            </a:r>
            <a:r>
              <a:rPr lang="es-MX" sz="1400" dirty="0"/>
              <a:t>) haz algo. </a:t>
            </a:r>
          </a:p>
          <a:p>
            <a:r>
              <a:rPr lang="es-MX" sz="1400" dirty="0"/>
              <a:t>● De lo contrario (</a:t>
            </a:r>
            <a:r>
              <a:rPr lang="es-MX" sz="1400" dirty="0" err="1"/>
              <a:t>else</a:t>
            </a:r>
            <a:r>
              <a:rPr lang="es-MX" sz="1400" dirty="0"/>
              <a:t>), haz algo diferente.</a:t>
            </a:r>
          </a:p>
        </p:txBody>
      </p:sp>
    </p:spTree>
    <p:extLst>
      <p:ext uri="{BB962C8B-B14F-4D97-AF65-F5344CB8AC3E}">
        <p14:creationId xmlns:p14="http://schemas.microsoft.com/office/powerpoint/2010/main" val="3143331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17</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Sentencias</a:t>
            </a:r>
          </a:p>
        </p:txBody>
      </p:sp>
      <p:sp>
        <p:nvSpPr>
          <p:cNvPr id="4" name="CuadroTexto 3">
            <a:extLst>
              <a:ext uri="{FF2B5EF4-FFF2-40B4-BE49-F238E27FC236}">
                <a16:creationId xmlns:a16="http://schemas.microsoft.com/office/drawing/2014/main" id="{708BB943-E1AB-2AC2-8D3A-D7BFDCC6FC6E}"/>
              </a:ext>
            </a:extLst>
          </p:cNvPr>
          <p:cNvSpPr txBox="1"/>
          <p:nvPr/>
        </p:nvSpPr>
        <p:spPr>
          <a:xfrm>
            <a:off x="638603" y="117745"/>
            <a:ext cx="8214014" cy="369332"/>
          </a:xfrm>
          <a:prstGeom prst="rect">
            <a:avLst/>
          </a:prstGeom>
          <a:noFill/>
        </p:spPr>
        <p:txBody>
          <a:bodyPr wrap="square">
            <a:spAutoFit/>
          </a:bodyPr>
          <a:lstStyle/>
          <a:p>
            <a:r>
              <a:rPr lang="es-MX" dirty="0"/>
              <a:t>Declaración </a:t>
            </a:r>
            <a:r>
              <a:rPr lang="es-MX" dirty="0" err="1"/>
              <a:t>if-else-if</a:t>
            </a:r>
            <a:endParaRPr lang="es-MX" dirty="0"/>
          </a:p>
        </p:txBody>
      </p:sp>
      <p:sp>
        <p:nvSpPr>
          <p:cNvPr id="8" name="CuadroTexto 7">
            <a:extLst>
              <a:ext uri="{FF2B5EF4-FFF2-40B4-BE49-F238E27FC236}">
                <a16:creationId xmlns:a16="http://schemas.microsoft.com/office/drawing/2014/main" id="{2A15AB87-42FF-03AC-023C-FF49AB7C034C}"/>
              </a:ext>
            </a:extLst>
          </p:cNvPr>
          <p:cNvSpPr txBox="1"/>
          <p:nvPr/>
        </p:nvSpPr>
        <p:spPr>
          <a:xfrm>
            <a:off x="638603" y="487077"/>
            <a:ext cx="5980406" cy="1169551"/>
          </a:xfrm>
          <a:prstGeom prst="rect">
            <a:avLst/>
          </a:prstGeom>
          <a:noFill/>
        </p:spPr>
        <p:txBody>
          <a:bodyPr wrap="square">
            <a:spAutoFit/>
          </a:bodyPr>
          <a:lstStyle/>
          <a:p>
            <a:r>
              <a:rPr lang="es-MX" sz="1400" dirty="0"/>
              <a:t>La declaración </a:t>
            </a:r>
            <a:r>
              <a:rPr lang="es-MX" sz="1400" dirty="0" err="1"/>
              <a:t>if-else-if</a:t>
            </a:r>
            <a:r>
              <a:rPr lang="es-MX" sz="1400" dirty="0"/>
              <a:t> contiene la declaración </a:t>
            </a:r>
            <a:r>
              <a:rPr lang="es-MX" sz="1400" dirty="0" err="1"/>
              <a:t>if</a:t>
            </a:r>
            <a:r>
              <a:rPr lang="es-MX" sz="1400" dirty="0"/>
              <a:t> seguida de varias declaraciones </a:t>
            </a:r>
            <a:r>
              <a:rPr lang="es-MX" sz="1400" dirty="0" err="1"/>
              <a:t>else-if</a:t>
            </a:r>
            <a:r>
              <a:rPr lang="es-MX" sz="1400" dirty="0"/>
              <a:t>. En otras palabras, podemos decir que es la cadena de sentencias </a:t>
            </a:r>
            <a:r>
              <a:rPr lang="es-MX" sz="1400" dirty="0" err="1"/>
              <a:t>if-else</a:t>
            </a:r>
            <a:r>
              <a:rPr lang="es-MX" sz="1400" dirty="0"/>
              <a:t> las que crean un árbol de decisión donde el programa puede entrar en el bloque de código donde la condición es verdadera. También podemos definir una sentencia </a:t>
            </a:r>
            <a:r>
              <a:rPr lang="es-MX" sz="1400" dirty="0" err="1"/>
              <a:t>else</a:t>
            </a:r>
            <a:r>
              <a:rPr lang="es-MX" sz="1400" dirty="0"/>
              <a:t> al final de la cadena. </a:t>
            </a:r>
          </a:p>
        </p:txBody>
      </p:sp>
      <p:sp>
        <p:nvSpPr>
          <p:cNvPr id="10" name="CuadroTexto 9">
            <a:extLst>
              <a:ext uri="{FF2B5EF4-FFF2-40B4-BE49-F238E27FC236}">
                <a16:creationId xmlns:a16="http://schemas.microsoft.com/office/drawing/2014/main" id="{B482FAC9-1DCE-EBF6-D061-28E3BF5F9EBA}"/>
              </a:ext>
            </a:extLst>
          </p:cNvPr>
          <p:cNvSpPr txBox="1"/>
          <p:nvPr/>
        </p:nvSpPr>
        <p:spPr>
          <a:xfrm>
            <a:off x="638603" y="1566979"/>
            <a:ext cx="8214014" cy="369332"/>
          </a:xfrm>
          <a:prstGeom prst="rect">
            <a:avLst/>
          </a:prstGeom>
          <a:noFill/>
        </p:spPr>
        <p:txBody>
          <a:bodyPr wrap="square">
            <a:spAutoFit/>
          </a:bodyPr>
          <a:lstStyle/>
          <a:p>
            <a:r>
              <a:rPr lang="es-MX" dirty="0"/>
              <a:t>Sintaxis</a:t>
            </a:r>
          </a:p>
        </p:txBody>
      </p:sp>
      <p:pic>
        <p:nvPicPr>
          <p:cNvPr id="12" name="Imagen 11">
            <a:extLst>
              <a:ext uri="{FF2B5EF4-FFF2-40B4-BE49-F238E27FC236}">
                <a16:creationId xmlns:a16="http://schemas.microsoft.com/office/drawing/2014/main" id="{9D465217-CFDB-BCE4-5481-E05D689376B3}"/>
              </a:ext>
            </a:extLst>
          </p:cNvPr>
          <p:cNvPicPr>
            <a:picLocks noChangeAspect="1"/>
          </p:cNvPicPr>
          <p:nvPr/>
        </p:nvPicPr>
        <p:blipFill>
          <a:blip r:embed="rId2"/>
          <a:stretch>
            <a:fillRect/>
          </a:stretch>
        </p:blipFill>
        <p:spPr>
          <a:xfrm>
            <a:off x="638603" y="2030154"/>
            <a:ext cx="4953000" cy="1905000"/>
          </a:xfrm>
          <a:prstGeom prst="rect">
            <a:avLst/>
          </a:prstGeom>
        </p:spPr>
      </p:pic>
      <p:sp>
        <p:nvSpPr>
          <p:cNvPr id="14" name="CuadroTexto 13">
            <a:extLst>
              <a:ext uri="{FF2B5EF4-FFF2-40B4-BE49-F238E27FC236}">
                <a16:creationId xmlns:a16="http://schemas.microsoft.com/office/drawing/2014/main" id="{B9AFF0EA-ECD6-A8D5-C6C2-AE832C877A82}"/>
              </a:ext>
            </a:extLst>
          </p:cNvPr>
          <p:cNvSpPr txBox="1"/>
          <p:nvPr/>
        </p:nvSpPr>
        <p:spPr>
          <a:xfrm>
            <a:off x="638603" y="4053987"/>
            <a:ext cx="5679070" cy="954107"/>
          </a:xfrm>
          <a:prstGeom prst="rect">
            <a:avLst/>
          </a:prstGeom>
          <a:noFill/>
        </p:spPr>
        <p:txBody>
          <a:bodyPr wrap="square">
            <a:spAutoFit/>
          </a:bodyPr>
          <a:lstStyle/>
          <a:p>
            <a:r>
              <a:rPr lang="es-MX" sz="1400" dirty="0"/>
              <a:t>Imagina que nuestro programa ahora está seleccionando el curso apropiado para un estudiante. Verificaremos su envío para encontrar la inscripción correcta al curso. La declaración condicional ahora tiene múltiples condiciones que se evalúan de arriba hacia abajo:</a:t>
            </a:r>
          </a:p>
        </p:txBody>
      </p:sp>
      <p:pic>
        <p:nvPicPr>
          <p:cNvPr id="16" name="Imagen 15">
            <a:extLst>
              <a:ext uri="{FF2B5EF4-FFF2-40B4-BE49-F238E27FC236}">
                <a16:creationId xmlns:a16="http://schemas.microsoft.com/office/drawing/2014/main" id="{E43C3364-2141-935E-632D-121301D0DE8F}"/>
              </a:ext>
            </a:extLst>
          </p:cNvPr>
          <p:cNvPicPr>
            <a:picLocks noChangeAspect="1"/>
          </p:cNvPicPr>
          <p:nvPr/>
        </p:nvPicPr>
        <p:blipFill>
          <a:blip r:embed="rId3"/>
          <a:stretch>
            <a:fillRect/>
          </a:stretch>
        </p:blipFill>
        <p:spPr>
          <a:xfrm>
            <a:off x="638603" y="5008094"/>
            <a:ext cx="3257550" cy="2047875"/>
          </a:xfrm>
          <a:prstGeom prst="rect">
            <a:avLst/>
          </a:prstGeom>
        </p:spPr>
      </p:pic>
      <p:cxnSp>
        <p:nvCxnSpPr>
          <p:cNvPr id="19" name="Conector recto 18">
            <a:extLst>
              <a:ext uri="{FF2B5EF4-FFF2-40B4-BE49-F238E27FC236}">
                <a16:creationId xmlns:a16="http://schemas.microsoft.com/office/drawing/2014/main" id="{5924998E-2D62-48B7-A996-9E4C7EE3D7DC}"/>
              </a:ext>
            </a:extLst>
          </p:cNvPr>
          <p:cNvCxnSpPr/>
          <p:nvPr/>
        </p:nvCxnSpPr>
        <p:spPr>
          <a:xfrm>
            <a:off x="7450282" y="487077"/>
            <a:ext cx="0" cy="6090368"/>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5DA41E5-4D4E-9077-C0CC-8CBC0BFF4DB6}"/>
              </a:ext>
            </a:extLst>
          </p:cNvPr>
          <p:cNvSpPr txBox="1"/>
          <p:nvPr/>
        </p:nvSpPr>
        <p:spPr>
          <a:xfrm>
            <a:off x="7671089" y="316409"/>
            <a:ext cx="8214014" cy="523220"/>
          </a:xfrm>
          <a:prstGeom prst="rect">
            <a:avLst/>
          </a:prstGeom>
          <a:noFill/>
        </p:spPr>
        <p:txBody>
          <a:bodyPr wrap="square">
            <a:spAutoFit/>
          </a:bodyPr>
          <a:lstStyle/>
          <a:p>
            <a:r>
              <a:rPr lang="es-MX" sz="1400" dirty="0"/>
              <a:t>La primera condición que se evalúe como verdadera (true) hará que se ejecute ese bloque de código. Aquí hay un ejemplo que demuestra el orden: </a:t>
            </a:r>
          </a:p>
        </p:txBody>
      </p:sp>
      <p:pic>
        <p:nvPicPr>
          <p:cNvPr id="23" name="Imagen 22">
            <a:extLst>
              <a:ext uri="{FF2B5EF4-FFF2-40B4-BE49-F238E27FC236}">
                <a16:creationId xmlns:a16="http://schemas.microsoft.com/office/drawing/2014/main" id="{D82A4427-783E-3248-F2D2-C8A9B5DA383D}"/>
              </a:ext>
            </a:extLst>
          </p:cNvPr>
          <p:cNvPicPr>
            <a:picLocks noChangeAspect="1"/>
          </p:cNvPicPr>
          <p:nvPr/>
        </p:nvPicPr>
        <p:blipFill>
          <a:blip r:embed="rId4"/>
          <a:stretch>
            <a:fillRect/>
          </a:stretch>
        </p:blipFill>
        <p:spPr>
          <a:xfrm>
            <a:off x="7751618" y="919235"/>
            <a:ext cx="3486150" cy="4467225"/>
          </a:xfrm>
          <a:prstGeom prst="rect">
            <a:avLst/>
          </a:prstGeom>
        </p:spPr>
      </p:pic>
      <p:sp>
        <p:nvSpPr>
          <p:cNvPr id="25" name="CuadroTexto 24">
            <a:extLst>
              <a:ext uri="{FF2B5EF4-FFF2-40B4-BE49-F238E27FC236}">
                <a16:creationId xmlns:a16="http://schemas.microsoft.com/office/drawing/2014/main" id="{AB375C68-53E8-3AE0-939C-FA38E933B99A}"/>
              </a:ext>
            </a:extLst>
          </p:cNvPr>
          <p:cNvSpPr txBox="1"/>
          <p:nvPr/>
        </p:nvSpPr>
        <p:spPr>
          <a:xfrm>
            <a:off x="11367655" y="874481"/>
            <a:ext cx="4236316" cy="1384995"/>
          </a:xfrm>
          <a:prstGeom prst="rect">
            <a:avLst/>
          </a:prstGeom>
          <a:noFill/>
        </p:spPr>
        <p:txBody>
          <a:bodyPr wrap="square">
            <a:spAutoFit/>
          </a:bodyPr>
          <a:lstStyle/>
          <a:p>
            <a:r>
              <a:rPr lang="es-MX" sz="1400" dirty="0"/>
              <a:t>Esta declaración condicional encadenada tiene dos condiciones que se evalúan como verdaderas. Dado que </a:t>
            </a:r>
            <a:r>
              <a:rPr lang="es-MX" sz="1400" dirty="0" err="1"/>
              <a:t>resultadoPrueba</a:t>
            </a:r>
            <a:r>
              <a:rPr lang="es-MX" sz="1400" dirty="0"/>
              <a:t> &gt;= 70 viene antes que </a:t>
            </a:r>
            <a:r>
              <a:rPr lang="es-MX" sz="1400" dirty="0" err="1"/>
              <a:t>resultadoPrueba</a:t>
            </a:r>
            <a:r>
              <a:rPr lang="es-MX" sz="1400" dirty="0"/>
              <a:t> &gt;= 60, solo se ejecuta el bloque de código anterior. Ten en cuenta que solo se ejecutará uno de los bloques de código.</a:t>
            </a:r>
          </a:p>
        </p:txBody>
      </p:sp>
      <p:sp>
        <p:nvSpPr>
          <p:cNvPr id="27" name="CuadroTexto 26">
            <a:extLst>
              <a:ext uri="{FF2B5EF4-FFF2-40B4-BE49-F238E27FC236}">
                <a16:creationId xmlns:a16="http://schemas.microsoft.com/office/drawing/2014/main" id="{C51AB1AD-D585-D9EC-5395-5D10BE498DE3}"/>
              </a:ext>
            </a:extLst>
          </p:cNvPr>
          <p:cNvSpPr txBox="1"/>
          <p:nvPr/>
        </p:nvSpPr>
        <p:spPr>
          <a:xfrm>
            <a:off x="11367655" y="2403134"/>
            <a:ext cx="4047547" cy="369332"/>
          </a:xfrm>
          <a:prstGeom prst="rect">
            <a:avLst/>
          </a:prstGeom>
          <a:noFill/>
        </p:spPr>
        <p:txBody>
          <a:bodyPr wrap="square">
            <a:spAutoFit/>
          </a:bodyPr>
          <a:lstStyle/>
          <a:p>
            <a:r>
              <a:rPr lang="es-MX" dirty="0"/>
              <a:t>Declaraciones condicionales anidadas </a:t>
            </a:r>
          </a:p>
        </p:txBody>
      </p:sp>
      <p:sp>
        <p:nvSpPr>
          <p:cNvPr id="29" name="CuadroTexto 28">
            <a:extLst>
              <a:ext uri="{FF2B5EF4-FFF2-40B4-BE49-F238E27FC236}">
                <a16:creationId xmlns:a16="http://schemas.microsoft.com/office/drawing/2014/main" id="{B03A764C-7E27-44A5-C5FE-E0ACFAEACE7B}"/>
              </a:ext>
            </a:extLst>
          </p:cNvPr>
          <p:cNvSpPr txBox="1"/>
          <p:nvPr/>
        </p:nvSpPr>
        <p:spPr>
          <a:xfrm>
            <a:off x="11367655" y="2916124"/>
            <a:ext cx="4338932" cy="954107"/>
          </a:xfrm>
          <a:prstGeom prst="rect">
            <a:avLst/>
          </a:prstGeom>
          <a:noFill/>
        </p:spPr>
        <p:txBody>
          <a:bodyPr wrap="square">
            <a:spAutoFit/>
          </a:bodyPr>
          <a:lstStyle/>
          <a:p>
            <a:r>
              <a:rPr lang="es-MX" sz="1400" dirty="0"/>
              <a:t>Podemos crear estructuras condicionales más complejas creando declaraciones condicionales anidadas, que se crean colocando declaraciones condicionales dentro de otras declaraciones condicionales.</a:t>
            </a:r>
          </a:p>
        </p:txBody>
      </p:sp>
      <p:sp>
        <p:nvSpPr>
          <p:cNvPr id="31" name="CuadroTexto 30">
            <a:extLst>
              <a:ext uri="{FF2B5EF4-FFF2-40B4-BE49-F238E27FC236}">
                <a16:creationId xmlns:a16="http://schemas.microsoft.com/office/drawing/2014/main" id="{277841D4-BA63-C02C-25AC-4568E91DF0C0}"/>
              </a:ext>
            </a:extLst>
          </p:cNvPr>
          <p:cNvSpPr txBox="1"/>
          <p:nvPr/>
        </p:nvSpPr>
        <p:spPr>
          <a:xfrm>
            <a:off x="11367655" y="3966639"/>
            <a:ext cx="2989984" cy="369332"/>
          </a:xfrm>
          <a:prstGeom prst="rect">
            <a:avLst/>
          </a:prstGeom>
          <a:noFill/>
        </p:spPr>
        <p:txBody>
          <a:bodyPr wrap="square">
            <a:spAutoFit/>
          </a:bodyPr>
          <a:lstStyle/>
          <a:p>
            <a:r>
              <a:rPr lang="es-MX" dirty="0"/>
              <a:t>Sintaxis</a:t>
            </a:r>
          </a:p>
        </p:txBody>
      </p:sp>
      <p:grpSp>
        <p:nvGrpSpPr>
          <p:cNvPr id="39" name="Grupo 38">
            <a:extLst>
              <a:ext uri="{FF2B5EF4-FFF2-40B4-BE49-F238E27FC236}">
                <a16:creationId xmlns:a16="http://schemas.microsoft.com/office/drawing/2014/main" id="{A86DED01-0B4C-2836-2E73-79D64B118CD2}"/>
              </a:ext>
            </a:extLst>
          </p:cNvPr>
          <p:cNvGrpSpPr/>
          <p:nvPr/>
        </p:nvGrpSpPr>
        <p:grpSpPr>
          <a:xfrm>
            <a:off x="11454534" y="4526879"/>
            <a:ext cx="4625686" cy="1634625"/>
            <a:chOff x="7713085" y="5564688"/>
            <a:chExt cx="4625686" cy="1634625"/>
          </a:xfrm>
        </p:grpSpPr>
        <p:pic>
          <p:nvPicPr>
            <p:cNvPr id="35" name="Imagen 34">
              <a:extLst>
                <a:ext uri="{FF2B5EF4-FFF2-40B4-BE49-F238E27FC236}">
                  <a16:creationId xmlns:a16="http://schemas.microsoft.com/office/drawing/2014/main" id="{D694B3AC-BF52-FE8C-D457-8B11E5445883}"/>
                </a:ext>
              </a:extLst>
            </p:cNvPr>
            <p:cNvPicPr>
              <a:picLocks noChangeAspect="1"/>
            </p:cNvPicPr>
            <p:nvPr/>
          </p:nvPicPr>
          <p:blipFill rotWithShape="1">
            <a:blip r:embed="rId5"/>
            <a:srcRect r="25004"/>
            <a:stretch/>
          </p:blipFill>
          <p:spPr>
            <a:xfrm>
              <a:off x="7713085" y="5564688"/>
              <a:ext cx="4621788" cy="466725"/>
            </a:xfrm>
            <a:prstGeom prst="rect">
              <a:avLst/>
            </a:prstGeom>
          </p:spPr>
        </p:pic>
        <p:pic>
          <p:nvPicPr>
            <p:cNvPr id="37" name="Imagen 36">
              <a:extLst>
                <a:ext uri="{FF2B5EF4-FFF2-40B4-BE49-F238E27FC236}">
                  <a16:creationId xmlns:a16="http://schemas.microsoft.com/office/drawing/2014/main" id="{0E70DDD9-E36A-AB51-CE08-21BBB9E49EEE}"/>
                </a:ext>
              </a:extLst>
            </p:cNvPr>
            <p:cNvPicPr>
              <a:picLocks noChangeAspect="1"/>
            </p:cNvPicPr>
            <p:nvPr/>
          </p:nvPicPr>
          <p:blipFill rotWithShape="1">
            <a:blip r:embed="rId6"/>
            <a:srcRect r="23102"/>
            <a:stretch/>
          </p:blipFill>
          <p:spPr>
            <a:xfrm>
              <a:off x="7716983" y="6027738"/>
              <a:ext cx="4621788" cy="1171575"/>
            </a:xfrm>
            <a:prstGeom prst="rect">
              <a:avLst/>
            </a:prstGeom>
          </p:spPr>
        </p:pic>
      </p:grpSp>
    </p:spTree>
    <p:extLst>
      <p:ext uri="{BB962C8B-B14F-4D97-AF65-F5344CB8AC3E}">
        <p14:creationId xmlns:p14="http://schemas.microsoft.com/office/powerpoint/2010/main" val="901711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18</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Sentencias</a:t>
            </a:r>
          </a:p>
        </p:txBody>
      </p:sp>
      <p:sp>
        <p:nvSpPr>
          <p:cNvPr id="4" name="CuadroTexto 3">
            <a:extLst>
              <a:ext uri="{FF2B5EF4-FFF2-40B4-BE49-F238E27FC236}">
                <a16:creationId xmlns:a16="http://schemas.microsoft.com/office/drawing/2014/main" id="{AA083C9B-DACF-3F20-AC49-EB01315769DD}"/>
              </a:ext>
            </a:extLst>
          </p:cNvPr>
          <p:cNvSpPr txBox="1"/>
          <p:nvPr/>
        </p:nvSpPr>
        <p:spPr>
          <a:xfrm>
            <a:off x="715040" y="191962"/>
            <a:ext cx="5558169" cy="1169551"/>
          </a:xfrm>
          <a:prstGeom prst="rect">
            <a:avLst/>
          </a:prstGeom>
          <a:noFill/>
        </p:spPr>
        <p:txBody>
          <a:bodyPr wrap="square">
            <a:spAutoFit/>
          </a:bodyPr>
          <a:lstStyle/>
          <a:p>
            <a:r>
              <a:rPr lang="es-MX" sz="1400" dirty="0"/>
              <a:t>Cuando implementamos declaraciones condicionales anidadas, la declaración externa se evalúa primero. Si la condición externa es verdadera (true), entonces se evalúa la declaración anidada interna. Vamos a crear un programa que nos ayude a decidir qué ponernos según el clima</a:t>
            </a:r>
          </a:p>
        </p:txBody>
      </p:sp>
      <p:pic>
        <p:nvPicPr>
          <p:cNvPr id="6" name="Imagen 5">
            <a:extLst>
              <a:ext uri="{FF2B5EF4-FFF2-40B4-BE49-F238E27FC236}">
                <a16:creationId xmlns:a16="http://schemas.microsoft.com/office/drawing/2014/main" id="{C411D875-EDDB-CCE3-6678-E3139159C4DE}"/>
              </a:ext>
            </a:extLst>
          </p:cNvPr>
          <p:cNvPicPr>
            <a:picLocks noChangeAspect="1"/>
          </p:cNvPicPr>
          <p:nvPr/>
        </p:nvPicPr>
        <p:blipFill>
          <a:blip r:embed="rId2"/>
          <a:stretch>
            <a:fillRect/>
          </a:stretch>
        </p:blipFill>
        <p:spPr>
          <a:xfrm>
            <a:off x="715040" y="1697711"/>
            <a:ext cx="5076825" cy="2809875"/>
          </a:xfrm>
          <a:prstGeom prst="rect">
            <a:avLst/>
          </a:prstGeom>
        </p:spPr>
      </p:pic>
      <p:sp>
        <p:nvSpPr>
          <p:cNvPr id="8" name="CuadroTexto 7">
            <a:extLst>
              <a:ext uri="{FF2B5EF4-FFF2-40B4-BE49-F238E27FC236}">
                <a16:creationId xmlns:a16="http://schemas.microsoft.com/office/drawing/2014/main" id="{072D9AAC-D726-233A-DBA3-6FE3CEF6F590}"/>
              </a:ext>
            </a:extLst>
          </p:cNvPr>
          <p:cNvSpPr txBox="1"/>
          <p:nvPr/>
        </p:nvSpPr>
        <p:spPr>
          <a:xfrm>
            <a:off x="715040" y="4765193"/>
            <a:ext cx="5664495" cy="1815882"/>
          </a:xfrm>
          <a:prstGeom prst="rect">
            <a:avLst/>
          </a:prstGeom>
          <a:noFill/>
        </p:spPr>
        <p:txBody>
          <a:bodyPr wrap="square">
            <a:spAutoFit/>
          </a:bodyPr>
          <a:lstStyle/>
          <a:p>
            <a:r>
              <a:rPr lang="es-MX" sz="1400" dirty="0"/>
              <a:t>En el fragmento de código anterior, nuestro compilador verificará la condición en la primera declaración </a:t>
            </a:r>
            <a:r>
              <a:rPr lang="es-MX" sz="1400" dirty="0" err="1"/>
              <a:t>if-then</a:t>
            </a:r>
            <a:r>
              <a:rPr lang="es-MX" sz="1400" dirty="0"/>
              <a:t>: </a:t>
            </a:r>
            <a:r>
              <a:rPr lang="es-MX" sz="1400" dirty="0" err="1"/>
              <a:t>temp</a:t>
            </a:r>
            <a:r>
              <a:rPr lang="es-MX" sz="1400" dirty="0"/>
              <a:t> &lt; 60. Dado que </a:t>
            </a:r>
            <a:r>
              <a:rPr lang="es-MX" sz="1400" dirty="0" err="1"/>
              <a:t>temp</a:t>
            </a:r>
            <a:r>
              <a:rPr lang="es-MX" sz="1400" dirty="0"/>
              <a:t> tiene un valor de 45, esta condición es verdadera; por lo tanto, nuestro programa imprimirá ¡Utiliza una chamarra! Luego, evaluaremos la condición de la declaración </a:t>
            </a:r>
            <a:r>
              <a:rPr lang="es-MX" sz="1400" dirty="0" err="1"/>
              <a:t>if-then</a:t>
            </a:r>
            <a:r>
              <a:rPr lang="es-MX" sz="1400" dirty="0"/>
              <a:t> anidada: lluvia == true. Esta condición también es verdadera (true), por lo que Consigue una sombrilla también se imprime en la pantalla. Ten en cuenta que, si la primera condición fuera falsa (false), la condición anidada no se evaluaría.</a:t>
            </a:r>
          </a:p>
        </p:txBody>
      </p:sp>
      <p:cxnSp>
        <p:nvCxnSpPr>
          <p:cNvPr id="10" name="Conector recto 9">
            <a:extLst>
              <a:ext uri="{FF2B5EF4-FFF2-40B4-BE49-F238E27FC236}">
                <a16:creationId xmlns:a16="http://schemas.microsoft.com/office/drawing/2014/main" id="{ECAB5AF3-5BF6-7ACA-7279-28B67C2566FD}"/>
              </a:ext>
            </a:extLst>
          </p:cNvPr>
          <p:cNvCxnSpPr/>
          <p:nvPr/>
        </p:nvCxnSpPr>
        <p:spPr>
          <a:xfrm>
            <a:off x="7432158" y="404037"/>
            <a:ext cx="0" cy="6177038"/>
          </a:xfrm>
          <a:prstGeom prst="line">
            <a:avLst/>
          </a:prstGeom>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63EEE12-E3FC-C182-5EB4-761619527F24}"/>
              </a:ext>
            </a:extLst>
          </p:cNvPr>
          <p:cNvSpPr txBox="1"/>
          <p:nvPr/>
        </p:nvSpPr>
        <p:spPr>
          <a:xfrm>
            <a:off x="7679366" y="125795"/>
            <a:ext cx="3633677" cy="369332"/>
          </a:xfrm>
          <a:prstGeom prst="rect">
            <a:avLst/>
          </a:prstGeom>
          <a:noFill/>
        </p:spPr>
        <p:txBody>
          <a:bodyPr wrap="square">
            <a:spAutoFit/>
          </a:bodyPr>
          <a:lstStyle/>
          <a:p>
            <a:r>
              <a:rPr lang="es-MX" dirty="0"/>
              <a:t>Bucles en Java</a:t>
            </a:r>
          </a:p>
        </p:txBody>
      </p:sp>
      <p:sp>
        <p:nvSpPr>
          <p:cNvPr id="14" name="CuadroTexto 13">
            <a:extLst>
              <a:ext uri="{FF2B5EF4-FFF2-40B4-BE49-F238E27FC236}">
                <a16:creationId xmlns:a16="http://schemas.microsoft.com/office/drawing/2014/main" id="{1B666A84-8FE0-0556-C808-436E158F7D86}"/>
              </a:ext>
            </a:extLst>
          </p:cNvPr>
          <p:cNvSpPr txBox="1"/>
          <p:nvPr/>
        </p:nvSpPr>
        <p:spPr>
          <a:xfrm>
            <a:off x="7679366" y="495127"/>
            <a:ext cx="8213650" cy="3108543"/>
          </a:xfrm>
          <a:prstGeom prst="rect">
            <a:avLst/>
          </a:prstGeom>
          <a:noFill/>
        </p:spPr>
        <p:txBody>
          <a:bodyPr wrap="square">
            <a:spAutoFit/>
          </a:bodyPr>
          <a:lstStyle/>
          <a:p>
            <a:r>
              <a:rPr lang="es-MX" sz="1400" dirty="0"/>
              <a:t>En el mundo de la programación, detestamos estar repitiendo. Hay dos razones para esto: </a:t>
            </a:r>
          </a:p>
          <a:p>
            <a:r>
              <a:rPr lang="es-MX" sz="1400" dirty="0"/>
              <a:t>	● Escribir el mismo código una y otra vez nos lleva mucho tiempo. </a:t>
            </a:r>
          </a:p>
          <a:p>
            <a:r>
              <a:rPr lang="es-MX" sz="1400" dirty="0"/>
              <a:t>	● Tener menos código significa tener menos para depurar (“</a:t>
            </a:r>
            <a:r>
              <a:rPr lang="es-MX" sz="1400" dirty="0" err="1"/>
              <a:t>debugear</a:t>
            </a:r>
            <a:r>
              <a:rPr lang="es-MX" sz="1400" dirty="0"/>
              <a:t>”). </a:t>
            </a:r>
          </a:p>
          <a:p>
            <a:endParaRPr lang="es-MX" sz="1400" dirty="0"/>
          </a:p>
          <a:p>
            <a:r>
              <a:rPr lang="es-MX" sz="1400" dirty="0"/>
              <a:t>Pero a menudo necesitamos hacer el mismo proceso más de una vez. Afortunadamente, las computadoras son realmente buenas (y rápidas) para realizar tareas repetitivas. Y en Java, podemos usar bucles. Un bucle (</a:t>
            </a:r>
            <a:r>
              <a:rPr lang="es-MX" sz="1400" dirty="0" err="1"/>
              <a:t>loop</a:t>
            </a:r>
            <a:r>
              <a:rPr lang="es-MX" sz="1400" dirty="0"/>
              <a:t>) es una herramienta de programación que permite a los desarrolladores repetir el mismo bloque de código hasta que se cumpla alguna condición.</a:t>
            </a:r>
          </a:p>
          <a:p>
            <a:endParaRPr lang="es-MX" sz="1400" dirty="0"/>
          </a:p>
          <a:p>
            <a:r>
              <a:rPr lang="es-MX" sz="1400" dirty="0"/>
              <a:t> El compilador primero evalúa una condición booleana. Si la condición es verdadera (true), se ejecuta el cuerpo del bucle. Cuando se ejecuta la última línea del cuerpo del ciclo, la condición se vuelve a evaluar. Este proceso continúa hasta que la condición es falsa (false). Si la condición inicial es falsa (false), el ciclo nunca se ejecuta.</a:t>
            </a:r>
          </a:p>
          <a:p>
            <a:r>
              <a:rPr lang="es-MX" sz="1400" dirty="0"/>
              <a:t>Empleamos bucles para escalar fácilmente los programas, ahorrando tiempo y minimizando los errores. </a:t>
            </a:r>
          </a:p>
          <a:p>
            <a:r>
              <a:rPr lang="es-MX" sz="1400" dirty="0"/>
              <a:t>Repasaremos dos tipos de bucles que veremos en todas partes: </a:t>
            </a:r>
          </a:p>
        </p:txBody>
      </p:sp>
      <p:sp>
        <p:nvSpPr>
          <p:cNvPr id="16" name="CuadroTexto 15">
            <a:extLst>
              <a:ext uri="{FF2B5EF4-FFF2-40B4-BE49-F238E27FC236}">
                <a16:creationId xmlns:a16="http://schemas.microsoft.com/office/drawing/2014/main" id="{CD132088-6DD8-D67C-3429-13897956C4A5}"/>
              </a:ext>
            </a:extLst>
          </p:cNvPr>
          <p:cNvSpPr txBox="1"/>
          <p:nvPr/>
        </p:nvSpPr>
        <p:spPr>
          <a:xfrm>
            <a:off x="8125933" y="3556462"/>
            <a:ext cx="2740541" cy="523220"/>
          </a:xfrm>
          <a:prstGeom prst="rect">
            <a:avLst/>
          </a:prstGeom>
          <a:noFill/>
        </p:spPr>
        <p:txBody>
          <a:bodyPr wrap="square">
            <a:spAutoFit/>
          </a:bodyPr>
          <a:lstStyle/>
          <a:p>
            <a:r>
              <a:rPr lang="en-US" sz="1400" dirty="0"/>
              <a:t>● </a:t>
            </a:r>
            <a:r>
              <a:rPr lang="en-US" sz="1400" dirty="0" err="1"/>
              <a:t>el</a:t>
            </a:r>
            <a:r>
              <a:rPr lang="en-US" sz="1400" dirty="0"/>
              <a:t> </a:t>
            </a:r>
            <a:r>
              <a:rPr lang="en-US" sz="1400" dirty="0" err="1"/>
              <a:t>bucle</a:t>
            </a:r>
            <a:r>
              <a:rPr lang="en-US" sz="1400" dirty="0"/>
              <a:t> for </a:t>
            </a:r>
          </a:p>
          <a:p>
            <a:r>
              <a:rPr lang="en-US" sz="1400" dirty="0"/>
              <a:t>● </a:t>
            </a:r>
            <a:r>
              <a:rPr lang="en-US" sz="1400" dirty="0" err="1"/>
              <a:t>el</a:t>
            </a:r>
            <a:r>
              <a:rPr lang="en-US" sz="1400" dirty="0"/>
              <a:t> </a:t>
            </a:r>
            <a:r>
              <a:rPr lang="en-US" sz="1400" dirty="0" err="1"/>
              <a:t>bucle</a:t>
            </a:r>
            <a:r>
              <a:rPr lang="en-US" sz="1400" dirty="0"/>
              <a:t> while </a:t>
            </a:r>
            <a:endParaRPr lang="es-MX" sz="1400" dirty="0"/>
          </a:p>
        </p:txBody>
      </p:sp>
      <p:sp>
        <p:nvSpPr>
          <p:cNvPr id="19" name="CuadroTexto 18">
            <a:extLst>
              <a:ext uri="{FF2B5EF4-FFF2-40B4-BE49-F238E27FC236}">
                <a16:creationId xmlns:a16="http://schemas.microsoft.com/office/drawing/2014/main" id="{AE7B2326-B3FE-68EF-618C-B0445EF0B889}"/>
              </a:ext>
            </a:extLst>
          </p:cNvPr>
          <p:cNvSpPr txBox="1"/>
          <p:nvPr/>
        </p:nvSpPr>
        <p:spPr>
          <a:xfrm>
            <a:off x="7679366" y="4079682"/>
            <a:ext cx="8213650" cy="369332"/>
          </a:xfrm>
          <a:prstGeom prst="rect">
            <a:avLst/>
          </a:prstGeom>
          <a:noFill/>
        </p:spPr>
        <p:txBody>
          <a:bodyPr wrap="square">
            <a:spAutoFit/>
          </a:bodyPr>
          <a:lstStyle/>
          <a:p>
            <a:r>
              <a:rPr lang="es-MX" dirty="0"/>
              <a:t>Bucle </a:t>
            </a:r>
            <a:r>
              <a:rPr lang="es-MX" dirty="0" err="1"/>
              <a:t>for</a:t>
            </a:r>
            <a:r>
              <a:rPr lang="es-MX" dirty="0"/>
              <a:t> en Java</a:t>
            </a:r>
          </a:p>
        </p:txBody>
      </p:sp>
      <p:sp>
        <p:nvSpPr>
          <p:cNvPr id="21" name="CuadroTexto 20">
            <a:extLst>
              <a:ext uri="{FF2B5EF4-FFF2-40B4-BE49-F238E27FC236}">
                <a16:creationId xmlns:a16="http://schemas.microsoft.com/office/drawing/2014/main" id="{471C5239-8651-2421-2AFF-7203D4B6F66D}"/>
              </a:ext>
            </a:extLst>
          </p:cNvPr>
          <p:cNvSpPr txBox="1"/>
          <p:nvPr/>
        </p:nvSpPr>
        <p:spPr>
          <a:xfrm>
            <a:off x="7638164" y="4434156"/>
            <a:ext cx="7227481" cy="523220"/>
          </a:xfrm>
          <a:prstGeom prst="rect">
            <a:avLst/>
          </a:prstGeom>
          <a:noFill/>
        </p:spPr>
        <p:txBody>
          <a:bodyPr wrap="square">
            <a:spAutoFit/>
          </a:bodyPr>
          <a:lstStyle/>
          <a:p>
            <a:r>
              <a:rPr lang="es-MX" sz="1400" dirty="0"/>
              <a:t>Incrementar con bucles es tan común en la programación que Java (como muchos otros lenguajes de programación) incluye una sintaxis específica para abordar este patrón: el bucle </a:t>
            </a:r>
            <a:r>
              <a:rPr lang="es-MX" sz="1400" dirty="0" err="1"/>
              <a:t>for</a:t>
            </a:r>
            <a:r>
              <a:rPr lang="es-MX" sz="1400" dirty="0"/>
              <a:t>. </a:t>
            </a:r>
          </a:p>
        </p:txBody>
      </p:sp>
      <p:pic>
        <p:nvPicPr>
          <p:cNvPr id="23" name="Imagen 22">
            <a:extLst>
              <a:ext uri="{FF2B5EF4-FFF2-40B4-BE49-F238E27FC236}">
                <a16:creationId xmlns:a16="http://schemas.microsoft.com/office/drawing/2014/main" id="{B2FAE23F-4FB8-73E5-FE2E-2CB836BD043C}"/>
              </a:ext>
            </a:extLst>
          </p:cNvPr>
          <p:cNvPicPr>
            <a:picLocks noChangeAspect="1"/>
          </p:cNvPicPr>
          <p:nvPr/>
        </p:nvPicPr>
        <p:blipFill>
          <a:blip r:embed="rId3"/>
          <a:stretch>
            <a:fillRect/>
          </a:stretch>
        </p:blipFill>
        <p:spPr>
          <a:xfrm>
            <a:off x="7732531" y="5016337"/>
            <a:ext cx="3829050" cy="771525"/>
          </a:xfrm>
          <a:prstGeom prst="rect">
            <a:avLst/>
          </a:prstGeom>
        </p:spPr>
      </p:pic>
      <p:sp>
        <p:nvSpPr>
          <p:cNvPr id="25" name="CuadroTexto 24">
            <a:extLst>
              <a:ext uri="{FF2B5EF4-FFF2-40B4-BE49-F238E27FC236}">
                <a16:creationId xmlns:a16="http://schemas.microsoft.com/office/drawing/2014/main" id="{AA3DB6E6-2665-40D5-3952-285D71580A67}"/>
              </a:ext>
            </a:extLst>
          </p:cNvPr>
          <p:cNvSpPr txBox="1"/>
          <p:nvPr/>
        </p:nvSpPr>
        <p:spPr>
          <a:xfrm>
            <a:off x="7638164" y="5801853"/>
            <a:ext cx="7460068" cy="954107"/>
          </a:xfrm>
          <a:prstGeom prst="rect">
            <a:avLst/>
          </a:prstGeom>
          <a:noFill/>
        </p:spPr>
        <p:txBody>
          <a:bodyPr wrap="square">
            <a:spAutoFit/>
          </a:bodyPr>
          <a:lstStyle/>
          <a:p>
            <a:pPr marL="342900" indent="-342900">
              <a:buAutoNum type="arabicPeriod"/>
            </a:pPr>
            <a:r>
              <a:rPr lang="es-MX" sz="1400" dirty="0" err="1"/>
              <a:t>expresionInicial</a:t>
            </a:r>
            <a:r>
              <a:rPr lang="es-MX" sz="1400" dirty="0"/>
              <a:t> inicializa y/o declara variables y se ejecuta solo una vez. </a:t>
            </a:r>
          </a:p>
          <a:p>
            <a:pPr marL="342900" indent="-342900">
              <a:buAutoNum type="arabicPeriod"/>
            </a:pPr>
            <a:r>
              <a:rPr lang="es-MX" sz="1400" dirty="0"/>
              <a:t>Se evalúa la condición. Si la condición es verdadera (true), se ejecuta el bloque del bucle </a:t>
            </a:r>
            <a:r>
              <a:rPr lang="es-MX" sz="1400" dirty="0" err="1"/>
              <a:t>for</a:t>
            </a:r>
            <a:r>
              <a:rPr lang="es-MX" sz="1400" dirty="0"/>
              <a:t>. </a:t>
            </a:r>
          </a:p>
          <a:p>
            <a:pPr marL="342900" indent="-342900">
              <a:buAutoNum type="arabicPeriod"/>
            </a:pPr>
            <a:r>
              <a:rPr lang="es-MX" sz="1400" dirty="0" err="1"/>
              <a:t>actualizarExpresion</a:t>
            </a:r>
            <a:r>
              <a:rPr lang="es-MX" sz="1400" dirty="0"/>
              <a:t> actualiza el valor de </a:t>
            </a:r>
            <a:r>
              <a:rPr lang="es-MX" sz="1400" dirty="0" err="1"/>
              <a:t>expresionInicial</a:t>
            </a:r>
            <a:r>
              <a:rPr lang="es-MX" sz="1400" dirty="0"/>
              <a:t>.</a:t>
            </a:r>
          </a:p>
          <a:p>
            <a:pPr marL="342900" indent="-342900">
              <a:buAutoNum type="arabicPeriod"/>
            </a:pPr>
            <a:r>
              <a:rPr lang="es-MX" sz="1400" dirty="0"/>
              <a:t>La condición se evalúa de nuevo. El proceso continúa hasta que la condición es falsa (false).</a:t>
            </a:r>
          </a:p>
        </p:txBody>
      </p:sp>
    </p:spTree>
    <p:extLst>
      <p:ext uri="{BB962C8B-B14F-4D97-AF65-F5344CB8AC3E}">
        <p14:creationId xmlns:p14="http://schemas.microsoft.com/office/powerpoint/2010/main" val="1922595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19</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Sentencias</a:t>
            </a:r>
          </a:p>
        </p:txBody>
      </p:sp>
      <p:sp>
        <p:nvSpPr>
          <p:cNvPr id="4" name="CuadroTexto 3">
            <a:extLst>
              <a:ext uri="{FF2B5EF4-FFF2-40B4-BE49-F238E27FC236}">
                <a16:creationId xmlns:a16="http://schemas.microsoft.com/office/drawing/2014/main" id="{DEDAABC8-17BA-83AD-83F0-8A456961A27B}"/>
              </a:ext>
            </a:extLst>
          </p:cNvPr>
          <p:cNvSpPr txBox="1"/>
          <p:nvPr/>
        </p:nvSpPr>
        <p:spPr>
          <a:xfrm>
            <a:off x="715040" y="251593"/>
            <a:ext cx="8213650" cy="369332"/>
          </a:xfrm>
          <a:prstGeom prst="rect">
            <a:avLst/>
          </a:prstGeom>
          <a:noFill/>
        </p:spPr>
        <p:txBody>
          <a:bodyPr wrap="square">
            <a:spAutoFit/>
          </a:bodyPr>
          <a:lstStyle/>
          <a:p>
            <a:r>
              <a:rPr lang="es-MX" dirty="0"/>
              <a:t>Ejemplo</a:t>
            </a:r>
          </a:p>
        </p:txBody>
      </p:sp>
      <p:pic>
        <p:nvPicPr>
          <p:cNvPr id="6" name="Imagen 5">
            <a:extLst>
              <a:ext uri="{FF2B5EF4-FFF2-40B4-BE49-F238E27FC236}">
                <a16:creationId xmlns:a16="http://schemas.microsoft.com/office/drawing/2014/main" id="{6A997BC0-8A0D-465F-2EDA-F724B43B7C33}"/>
              </a:ext>
            </a:extLst>
          </p:cNvPr>
          <p:cNvPicPr>
            <a:picLocks noChangeAspect="1"/>
          </p:cNvPicPr>
          <p:nvPr/>
        </p:nvPicPr>
        <p:blipFill>
          <a:blip r:embed="rId2"/>
          <a:stretch>
            <a:fillRect/>
          </a:stretch>
        </p:blipFill>
        <p:spPr>
          <a:xfrm>
            <a:off x="858810" y="679793"/>
            <a:ext cx="2590800" cy="838200"/>
          </a:xfrm>
          <a:prstGeom prst="rect">
            <a:avLst/>
          </a:prstGeom>
        </p:spPr>
      </p:pic>
      <p:sp>
        <p:nvSpPr>
          <p:cNvPr id="8" name="CuadroTexto 7">
            <a:extLst>
              <a:ext uri="{FF2B5EF4-FFF2-40B4-BE49-F238E27FC236}">
                <a16:creationId xmlns:a16="http://schemas.microsoft.com/office/drawing/2014/main" id="{A67D0986-DF77-4C24-1FC3-7EE6CE75A1F5}"/>
              </a:ext>
            </a:extLst>
          </p:cNvPr>
          <p:cNvSpPr txBox="1"/>
          <p:nvPr/>
        </p:nvSpPr>
        <p:spPr>
          <a:xfrm>
            <a:off x="786925" y="1720840"/>
            <a:ext cx="8213650" cy="2893100"/>
          </a:xfrm>
          <a:prstGeom prst="rect">
            <a:avLst/>
          </a:prstGeom>
          <a:noFill/>
        </p:spPr>
        <p:txBody>
          <a:bodyPr wrap="square">
            <a:spAutoFit/>
          </a:bodyPr>
          <a:lstStyle/>
          <a:p>
            <a:r>
              <a:rPr lang="es-MX" sz="1400" dirty="0"/>
              <a:t>En el ejemplo anterior, i es la variable de control del bucle. Analicemos el ejemplo anterior:</a:t>
            </a:r>
          </a:p>
          <a:p>
            <a:r>
              <a:rPr lang="es-MX" sz="1400" dirty="0"/>
              <a:t> 1. i = 0: i se inicializa a 0. </a:t>
            </a:r>
          </a:p>
          <a:p>
            <a:r>
              <a:rPr lang="es-MX" sz="1400" dirty="0"/>
              <a:t>2. i &lt; 5: al bucle se le da una condición booleana (</a:t>
            </a:r>
            <a:r>
              <a:rPr lang="es-MX" sz="1400" dirty="0" err="1"/>
              <a:t>boolean</a:t>
            </a:r>
            <a:r>
              <a:rPr lang="es-MX" sz="1400" dirty="0"/>
              <a:t>) que se basa en el valor de i. El ciclo continuará ejecutándose hasta que i &lt; 5 sea falso (false). </a:t>
            </a:r>
          </a:p>
          <a:p>
            <a:r>
              <a:rPr lang="es-MX" sz="1400" dirty="0"/>
              <a:t>3. i++: i aumentará al final de cada bucle y antes de que se vuelva a evaluar la condición. </a:t>
            </a:r>
          </a:p>
          <a:p>
            <a:endParaRPr lang="es-MX" sz="1400" dirty="0"/>
          </a:p>
          <a:p>
            <a:r>
              <a:rPr lang="es-MX" sz="1400" dirty="0"/>
              <a:t>Entonces, el código se ejecutará a través del bucle un total de cinco veces.</a:t>
            </a:r>
          </a:p>
          <a:p>
            <a:r>
              <a:rPr lang="es-MX" sz="1400" dirty="0"/>
              <a:t>El término "iteración" hace referencia a los bucles. Cuando iteramos, solo significa que estamos repitiendo el mismo bloque de código. </a:t>
            </a:r>
          </a:p>
          <a:p>
            <a:r>
              <a:rPr lang="es-MX" sz="1400" dirty="0"/>
              <a:t>Es importante tener en cuenta que, si no creamos el encabezado de bucle </a:t>
            </a:r>
            <a:r>
              <a:rPr lang="es-MX" sz="1400" dirty="0" err="1"/>
              <a:t>for</a:t>
            </a:r>
            <a:r>
              <a:rPr lang="es-MX" sz="1400" dirty="0"/>
              <a:t> correcto, podemos hacer que la iteración se repita demasiadas o muy pocas veces; esta ocurrencia se conoce como error por uno o error por un paso (“off </a:t>
            </a:r>
            <a:r>
              <a:rPr lang="es-MX" sz="1400" dirty="0" err="1"/>
              <a:t>by</a:t>
            </a:r>
            <a:r>
              <a:rPr lang="es-MX" sz="1400" dirty="0"/>
              <a:t> </a:t>
            </a:r>
            <a:r>
              <a:rPr lang="es-MX" sz="1400" dirty="0" err="1"/>
              <a:t>one</a:t>
            </a:r>
            <a:r>
              <a:rPr lang="es-MX" sz="1400" dirty="0"/>
              <a:t>” error). Por ejemplo, imagina que queremos encontrar la suma de los primeros diez números y escribimos el siguiente código:</a:t>
            </a:r>
          </a:p>
        </p:txBody>
      </p:sp>
      <p:pic>
        <p:nvPicPr>
          <p:cNvPr id="10" name="Imagen 9">
            <a:extLst>
              <a:ext uri="{FF2B5EF4-FFF2-40B4-BE49-F238E27FC236}">
                <a16:creationId xmlns:a16="http://schemas.microsoft.com/office/drawing/2014/main" id="{E181F7A2-454D-0B3E-5BD7-1B6C4328BACA}"/>
              </a:ext>
            </a:extLst>
          </p:cNvPr>
          <p:cNvPicPr>
            <a:picLocks noChangeAspect="1"/>
          </p:cNvPicPr>
          <p:nvPr/>
        </p:nvPicPr>
        <p:blipFill>
          <a:blip r:embed="rId3"/>
          <a:stretch>
            <a:fillRect/>
          </a:stretch>
        </p:blipFill>
        <p:spPr>
          <a:xfrm>
            <a:off x="898839" y="4653434"/>
            <a:ext cx="1924050" cy="809625"/>
          </a:xfrm>
          <a:prstGeom prst="rect">
            <a:avLst/>
          </a:prstGeom>
        </p:spPr>
      </p:pic>
      <p:cxnSp>
        <p:nvCxnSpPr>
          <p:cNvPr id="12" name="Conector recto 11">
            <a:extLst>
              <a:ext uri="{FF2B5EF4-FFF2-40B4-BE49-F238E27FC236}">
                <a16:creationId xmlns:a16="http://schemas.microsoft.com/office/drawing/2014/main" id="{B874FCB9-EA37-A9D8-6C6F-184B71DBECE0}"/>
              </a:ext>
            </a:extLst>
          </p:cNvPr>
          <p:cNvCxnSpPr/>
          <p:nvPr/>
        </p:nvCxnSpPr>
        <p:spPr>
          <a:xfrm>
            <a:off x="9032473" y="620925"/>
            <a:ext cx="0" cy="5875568"/>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C968E9F5-3D42-31B4-F112-67103D42C312}"/>
              </a:ext>
            </a:extLst>
          </p:cNvPr>
          <p:cNvSpPr txBox="1"/>
          <p:nvPr/>
        </p:nvSpPr>
        <p:spPr>
          <a:xfrm>
            <a:off x="9327969" y="436259"/>
            <a:ext cx="4590607" cy="369332"/>
          </a:xfrm>
          <a:prstGeom prst="rect">
            <a:avLst/>
          </a:prstGeom>
          <a:noFill/>
        </p:spPr>
        <p:txBody>
          <a:bodyPr wrap="square">
            <a:spAutoFit/>
          </a:bodyPr>
          <a:lstStyle/>
          <a:p>
            <a:r>
              <a:rPr lang="es-MX" dirty="0"/>
              <a:t>Bucle </a:t>
            </a:r>
            <a:r>
              <a:rPr lang="es-MX" dirty="0" err="1"/>
              <a:t>while</a:t>
            </a:r>
            <a:r>
              <a:rPr lang="es-MX" dirty="0"/>
              <a:t> en Java</a:t>
            </a:r>
          </a:p>
        </p:txBody>
      </p:sp>
      <p:sp>
        <p:nvSpPr>
          <p:cNvPr id="16" name="CuadroTexto 15">
            <a:extLst>
              <a:ext uri="{FF2B5EF4-FFF2-40B4-BE49-F238E27FC236}">
                <a16:creationId xmlns:a16="http://schemas.microsoft.com/office/drawing/2014/main" id="{D32F2636-FEF3-5359-F999-700E2A1EE2B2}"/>
              </a:ext>
            </a:extLst>
          </p:cNvPr>
          <p:cNvSpPr txBox="1"/>
          <p:nvPr/>
        </p:nvSpPr>
        <p:spPr>
          <a:xfrm>
            <a:off x="822868" y="5530088"/>
            <a:ext cx="8213650" cy="1384995"/>
          </a:xfrm>
          <a:prstGeom prst="rect">
            <a:avLst/>
          </a:prstGeom>
          <a:noFill/>
        </p:spPr>
        <p:txBody>
          <a:bodyPr wrap="square">
            <a:spAutoFit/>
          </a:bodyPr>
          <a:lstStyle/>
          <a:p>
            <a:r>
              <a:rPr lang="es-MX" sz="1400" dirty="0"/>
              <a:t>Este código produciría un valor incorrecto de 45. Omitimos agregar 10 a la suma porque nuestra variable de control de ciclo comenzó con un valor de 0 y detuvo la iteración después de que tenía un valor de 9. ¡Nos equivocamos por uno! Podríamos arreglar esto cambiando la condición de nuestro bucle para que sea i &lt;= 10; o i &lt; 11;. Estos errores pueden ser engañosos porque, si bien no siempre producen un error en la terminal, pueden causar algunos errores de cálculo en nuestro código. Estos se denominan errores lógicos: el código funciona bien, pero no hizo lo que se esperaba que hiciera.</a:t>
            </a:r>
          </a:p>
        </p:txBody>
      </p:sp>
      <p:sp>
        <p:nvSpPr>
          <p:cNvPr id="19" name="CuadroTexto 18">
            <a:extLst>
              <a:ext uri="{FF2B5EF4-FFF2-40B4-BE49-F238E27FC236}">
                <a16:creationId xmlns:a16="http://schemas.microsoft.com/office/drawing/2014/main" id="{069569FF-69E4-34F8-B5FF-D380B95BBD18}"/>
              </a:ext>
            </a:extLst>
          </p:cNvPr>
          <p:cNvSpPr txBox="1"/>
          <p:nvPr/>
        </p:nvSpPr>
        <p:spPr>
          <a:xfrm>
            <a:off x="9327969" y="805591"/>
            <a:ext cx="5838046" cy="523220"/>
          </a:xfrm>
          <a:prstGeom prst="rect">
            <a:avLst/>
          </a:prstGeom>
          <a:noFill/>
        </p:spPr>
        <p:txBody>
          <a:bodyPr wrap="square">
            <a:spAutoFit/>
          </a:bodyPr>
          <a:lstStyle/>
          <a:p>
            <a:r>
              <a:rPr lang="es-MX" sz="1400" dirty="0"/>
              <a:t>El bucle </a:t>
            </a:r>
            <a:r>
              <a:rPr lang="es-MX" sz="1400" dirty="0" err="1"/>
              <a:t>while</a:t>
            </a:r>
            <a:r>
              <a:rPr lang="es-MX" sz="1400" dirty="0"/>
              <a:t> se usa para ejecutar un código específico hasta que se cumpla una condición determinada. </a:t>
            </a:r>
          </a:p>
        </p:txBody>
      </p:sp>
      <p:sp>
        <p:nvSpPr>
          <p:cNvPr id="21" name="CuadroTexto 20">
            <a:extLst>
              <a:ext uri="{FF2B5EF4-FFF2-40B4-BE49-F238E27FC236}">
                <a16:creationId xmlns:a16="http://schemas.microsoft.com/office/drawing/2014/main" id="{152631C3-A81A-0EBA-259D-DCAC596B4CCB}"/>
              </a:ext>
            </a:extLst>
          </p:cNvPr>
          <p:cNvSpPr txBox="1"/>
          <p:nvPr/>
        </p:nvSpPr>
        <p:spPr>
          <a:xfrm>
            <a:off x="9327969" y="1439049"/>
            <a:ext cx="6100986" cy="369332"/>
          </a:xfrm>
          <a:prstGeom prst="rect">
            <a:avLst/>
          </a:prstGeom>
          <a:noFill/>
        </p:spPr>
        <p:txBody>
          <a:bodyPr wrap="square">
            <a:spAutoFit/>
          </a:bodyPr>
          <a:lstStyle/>
          <a:p>
            <a:r>
              <a:rPr lang="es-MX" dirty="0"/>
              <a:t>Sintaxis</a:t>
            </a:r>
          </a:p>
        </p:txBody>
      </p:sp>
      <p:pic>
        <p:nvPicPr>
          <p:cNvPr id="23" name="Imagen 22">
            <a:extLst>
              <a:ext uri="{FF2B5EF4-FFF2-40B4-BE49-F238E27FC236}">
                <a16:creationId xmlns:a16="http://schemas.microsoft.com/office/drawing/2014/main" id="{5C26262D-FBB3-F755-3407-81ECA83C4318}"/>
              </a:ext>
            </a:extLst>
          </p:cNvPr>
          <p:cNvPicPr>
            <a:picLocks noChangeAspect="1"/>
          </p:cNvPicPr>
          <p:nvPr/>
        </p:nvPicPr>
        <p:blipFill>
          <a:blip r:embed="rId4"/>
          <a:stretch>
            <a:fillRect/>
          </a:stretch>
        </p:blipFill>
        <p:spPr>
          <a:xfrm>
            <a:off x="9445219" y="1918619"/>
            <a:ext cx="3505200" cy="628650"/>
          </a:xfrm>
          <a:prstGeom prst="rect">
            <a:avLst/>
          </a:prstGeom>
        </p:spPr>
      </p:pic>
      <p:sp>
        <p:nvSpPr>
          <p:cNvPr id="25" name="CuadroTexto 24">
            <a:extLst>
              <a:ext uri="{FF2B5EF4-FFF2-40B4-BE49-F238E27FC236}">
                <a16:creationId xmlns:a16="http://schemas.microsoft.com/office/drawing/2014/main" id="{B34714A1-2993-4EAD-0814-349F4E26AF73}"/>
              </a:ext>
            </a:extLst>
          </p:cNvPr>
          <p:cNvSpPr txBox="1"/>
          <p:nvPr/>
        </p:nvSpPr>
        <p:spPr>
          <a:xfrm>
            <a:off x="9327969" y="2657507"/>
            <a:ext cx="5558170" cy="2031325"/>
          </a:xfrm>
          <a:prstGeom prst="rect">
            <a:avLst/>
          </a:prstGeom>
          <a:noFill/>
        </p:spPr>
        <p:txBody>
          <a:bodyPr wrap="square">
            <a:spAutoFit/>
          </a:bodyPr>
          <a:lstStyle/>
          <a:p>
            <a:r>
              <a:rPr lang="es-MX" sz="1400" dirty="0"/>
              <a:t>Aquí, </a:t>
            </a:r>
          </a:p>
          <a:p>
            <a:pPr marL="342900" indent="-342900">
              <a:buAutoNum type="arabicPeriod"/>
            </a:pPr>
            <a:r>
              <a:rPr lang="es-MX" sz="1400" dirty="0"/>
              <a:t>Un ciclo </a:t>
            </a:r>
            <a:r>
              <a:rPr lang="es-MX" sz="1400" dirty="0" err="1"/>
              <a:t>while</a:t>
            </a:r>
            <a:r>
              <a:rPr lang="es-MX" sz="1400" dirty="0"/>
              <a:t> evalúa la condición dentro del paréntesis (). </a:t>
            </a:r>
          </a:p>
          <a:p>
            <a:pPr marL="342900" indent="-342900">
              <a:buAutoNum type="arabicPeriod"/>
            </a:pPr>
            <a:r>
              <a:rPr lang="es-MX" sz="1400" dirty="0"/>
              <a:t>Si la condición se evalúa como verdadera (true), se ejecuta el código dentro del ciclo </a:t>
            </a:r>
            <a:r>
              <a:rPr lang="es-MX" sz="1400" dirty="0" err="1"/>
              <a:t>while</a:t>
            </a:r>
            <a:r>
              <a:rPr lang="es-MX" sz="1400" dirty="0"/>
              <a:t>.</a:t>
            </a:r>
          </a:p>
          <a:p>
            <a:pPr marL="342900" indent="-342900">
              <a:buAutoNum type="arabicPeriod"/>
            </a:pPr>
            <a:r>
              <a:rPr lang="es-MX" sz="1400" dirty="0"/>
              <a:t>La condición es evaluada de nuevo.</a:t>
            </a:r>
          </a:p>
          <a:p>
            <a:pPr marL="342900" indent="-342900">
              <a:buAutoNum type="arabicPeriod"/>
            </a:pPr>
            <a:r>
              <a:rPr lang="es-MX" sz="1400" dirty="0"/>
              <a:t>Este proceso continúa hasta que la condición es falsa (false). </a:t>
            </a:r>
          </a:p>
          <a:p>
            <a:pPr marL="342900" indent="-342900">
              <a:buAutoNum type="arabicPeriod"/>
            </a:pPr>
            <a:r>
              <a:rPr lang="es-MX" sz="1400" dirty="0"/>
              <a:t>Cuando la condición se evalúa como falsa (false), el bucle se detiene. </a:t>
            </a:r>
          </a:p>
          <a:p>
            <a:pPr marL="342900" indent="-342900">
              <a:buAutoNum type="arabicPeriod"/>
            </a:pPr>
            <a:endParaRPr lang="es-MX" sz="1400" dirty="0"/>
          </a:p>
          <a:p>
            <a:r>
              <a:rPr lang="es-MX" sz="1400" dirty="0"/>
              <a:t>Ejemplo.</a:t>
            </a:r>
          </a:p>
        </p:txBody>
      </p:sp>
      <p:pic>
        <p:nvPicPr>
          <p:cNvPr id="27" name="Imagen 26">
            <a:extLst>
              <a:ext uri="{FF2B5EF4-FFF2-40B4-BE49-F238E27FC236}">
                <a16:creationId xmlns:a16="http://schemas.microsoft.com/office/drawing/2014/main" id="{62694C47-71D3-9876-BF1B-34522E786694}"/>
              </a:ext>
            </a:extLst>
          </p:cNvPr>
          <p:cNvPicPr>
            <a:picLocks noChangeAspect="1"/>
          </p:cNvPicPr>
          <p:nvPr/>
        </p:nvPicPr>
        <p:blipFill>
          <a:blip r:embed="rId5"/>
          <a:stretch>
            <a:fillRect/>
          </a:stretch>
        </p:blipFill>
        <p:spPr>
          <a:xfrm>
            <a:off x="9437516" y="4690223"/>
            <a:ext cx="3343275" cy="2095500"/>
          </a:xfrm>
          <a:prstGeom prst="rect">
            <a:avLst/>
          </a:prstGeom>
        </p:spPr>
      </p:pic>
      <p:sp>
        <p:nvSpPr>
          <p:cNvPr id="29" name="CuadroTexto 28">
            <a:extLst>
              <a:ext uri="{FF2B5EF4-FFF2-40B4-BE49-F238E27FC236}">
                <a16:creationId xmlns:a16="http://schemas.microsoft.com/office/drawing/2014/main" id="{3FE0E2DC-5522-44A9-A21C-7F93ACBB1236}"/>
              </a:ext>
            </a:extLst>
          </p:cNvPr>
          <p:cNvSpPr txBox="1"/>
          <p:nvPr/>
        </p:nvSpPr>
        <p:spPr>
          <a:xfrm>
            <a:off x="12939785" y="4571284"/>
            <a:ext cx="3242966" cy="2246769"/>
          </a:xfrm>
          <a:prstGeom prst="rect">
            <a:avLst/>
          </a:prstGeom>
          <a:noFill/>
        </p:spPr>
        <p:txBody>
          <a:bodyPr wrap="square">
            <a:spAutoFit/>
          </a:bodyPr>
          <a:lstStyle/>
          <a:p>
            <a:r>
              <a:rPr lang="es-MX" sz="1400" dirty="0"/>
              <a:t>Los bucles </a:t>
            </a:r>
            <a:r>
              <a:rPr lang="es-MX" sz="1400" dirty="0" err="1"/>
              <a:t>while</a:t>
            </a:r>
            <a:r>
              <a:rPr lang="es-MX" sz="1400" dirty="0"/>
              <a:t> son extremadamente útiles cuando desea ejecutar algún código hasta que ocurra un cambio específico. Sin embargo, si no estás seguro de que se producirá un cambio, ¡ten cuidado de entrar en un ciclo (bucle) infinito! Los bucles infinitos ocurren cuando la condición nunca se evalúa como falsa (false). Esto puede hacer que todo tu programa quiebre.</a:t>
            </a:r>
          </a:p>
        </p:txBody>
      </p:sp>
    </p:spTree>
    <p:extLst>
      <p:ext uri="{BB962C8B-B14F-4D97-AF65-F5344CB8AC3E}">
        <p14:creationId xmlns:p14="http://schemas.microsoft.com/office/powerpoint/2010/main" val="6471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2</a:t>
            </a:fld>
            <a:endParaRPr lang="es-MX" sz="2800" dirty="0"/>
          </a:p>
        </p:txBody>
      </p:sp>
      <p:sp>
        <p:nvSpPr>
          <p:cNvPr id="26" name="Título 1">
            <a:extLst>
              <a:ext uri="{FF2B5EF4-FFF2-40B4-BE49-F238E27FC236}">
                <a16:creationId xmlns:a16="http://schemas.microsoft.com/office/drawing/2014/main" id="{E0F40067-7AEF-CC91-5DB8-CAF5224133F9}"/>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Introducción</a:t>
            </a:r>
          </a:p>
        </p:txBody>
      </p:sp>
      <p:sp>
        <p:nvSpPr>
          <p:cNvPr id="2" name="Rectángulo 1">
            <a:extLst>
              <a:ext uri="{FF2B5EF4-FFF2-40B4-BE49-F238E27FC236}">
                <a16:creationId xmlns:a16="http://schemas.microsoft.com/office/drawing/2014/main" id="{920D17B4-B82C-4548-AA8A-BEB1DA0BA90D}"/>
              </a:ext>
            </a:extLst>
          </p:cNvPr>
          <p:cNvSpPr/>
          <p:nvPr/>
        </p:nvSpPr>
        <p:spPr>
          <a:xfrm>
            <a:off x="723155" y="251593"/>
            <a:ext cx="4910640" cy="369332"/>
          </a:xfrm>
          <a:prstGeom prst="rect">
            <a:avLst/>
          </a:prstGeom>
        </p:spPr>
        <p:txBody>
          <a:bodyPr wrap="none">
            <a:spAutoFit/>
          </a:bodyPr>
          <a:lstStyle/>
          <a:p>
            <a:r>
              <a:rPr lang="es-ES" dirty="0"/>
              <a:t>Componentes del lenguaje de programación Java </a:t>
            </a:r>
            <a:endParaRPr lang="es-MX" dirty="0"/>
          </a:p>
        </p:txBody>
      </p:sp>
      <p:sp>
        <p:nvSpPr>
          <p:cNvPr id="3" name="Rectángulo 2">
            <a:extLst>
              <a:ext uri="{FF2B5EF4-FFF2-40B4-BE49-F238E27FC236}">
                <a16:creationId xmlns:a16="http://schemas.microsoft.com/office/drawing/2014/main" id="{4B01587B-627F-479B-BEB8-2CE5B40AE7AF}"/>
              </a:ext>
            </a:extLst>
          </p:cNvPr>
          <p:cNvSpPr/>
          <p:nvPr/>
        </p:nvSpPr>
        <p:spPr>
          <a:xfrm>
            <a:off x="723155" y="689250"/>
            <a:ext cx="15520976" cy="1169551"/>
          </a:xfrm>
          <a:prstGeom prst="rect">
            <a:avLst/>
          </a:prstGeom>
        </p:spPr>
        <p:txBody>
          <a:bodyPr wrap="square">
            <a:spAutoFit/>
          </a:bodyPr>
          <a:lstStyle/>
          <a:p>
            <a:r>
              <a:rPr lang="es-ES" sz="1400" dirty="0"/>
              <a:t>Un programador de Java escribe un programa en un lenguaje legible por humanos llamado código fuente. Por lo tanto, la CPU o los chips nunca entienden el código fuente escrito en ningún lenguaje de programación. Estas computadoras o chips solo entienden una cosa, que se llama código o lenguaje de máquina. Estos códigos de máquina se ejecutan a nivel de CPU. Por lo tanto, serían códigos de máquina diferentes para otros modelos de CPU. Sin embargo, no necesitas preocuparte por el código de la máquina, ya que la programación tiene que ver con el código fuente. La máquina entiende este código fuente y lo traduce a un código comprensible para la máquina, que es un código ejecutable. </a:t>
            </a:r>
          </a:p>
          <a:p>
            <a:endParaRPr lang="es-ES" sz="1400" dirty="0"/>
          </a:p>
        </p:txBody>
      </p:sp>
      <p:pic>
        <p:nvPicPr>
          <p:cNvPr id="4" name="Imagen 3">
            <a:extLst>
              <a:ext uri="{FF2B5EF4-FFF2-40B4-BE49-F238E27FC236}">
                <a16:creationId xmlns:a16="http://schemas.microsoft.com/office/drawing/2014/main" id="{AE2119F8-7223-4F78-B5C8-453F14D30E87}"/>
              </a:ext>
            </a:extLst>
          </p:cNvPr>
          <p:cNvPicPr>
            <a:picLocks noChangeAspect="1"/>
          </p:cNvPicPr>
          <p:nvPr/>
        </p:nvPicPr>
        <p:blipFill>
          <a:blip r:embed="rId2"/>
          <a:stretch>
            <a:fillRect/>
          </a:stretch>
        </p:blipFill>
        <p:spPr>
          <a:xfrm>
            <a:off x="11738806" y="2738163"/>
            <a:ext cx="4505325" cy="3771900"/>
          </a:xfrm>
          <a:prstGeom prst="rect">
            <a:avLst/>
          </a:prstGeom>
        </p:spPr>
      </p:pic>
      <p:sp>
        <p:nvSpPr>
          <p:cNvPr id="5" name="Rectángulo 4">
            <a:extLst>
              <a:ext uri="{FF2B5EF4-FFF2-40B4-BE49-F238E27FC236}">
                <a16:creationId xmlns:a16="http://schemas.microsoft.com/office/drawing/2014/main" id="{EC3D103B-28D1-4C9F-B43F-A6F13DF5A431}"/>
              </a:ext>
            </a:extLst>
          </p:cNvPr>
          <p:cNvSpPr/>
          <p:nvPr/>
        </p:nvSpPr>
        <p:spPr>
          <a:xfrm>
            <a:off x="723154" y="1673544"/>
            <a:ext cx="10592545" cy="4832092"/>
          </a:xfrm>
          <a:prstGeom prst="rect">
            <a:avLst/>
          </a:prstGeom>
        </p:spPr>
        <p:txBody>
          <a:bodyPr wrap="square">
            <a:spAutoFit/>
          </a:bodyPr>
          <a:lstStyle/>
          <a:p>
            <a:r>
              <a:rPr lang="es-ES" sz="1400" dirty="0"/>
              <a:t>Todas estas funcionalidades suceden dentro de los siguientes 3 componentes de la plataforma Java: </a:t>
            </a:r>
          </a:p>
          <a:p>
            <a:endParaRPr lang="es-ES" sz="1400" dirty="0"/>
          </a:p>
          <a:p>
            <a:pPr marL="285750" indent="-285750">
              <a:buFont typeface="Arial" panose="020B0604020202020204" pitchFamily="34" charset="0"/>
              <a:buChar char="•"/>
            </a:pPr>
            <a:r>
              <a:rPr lang="es-ES" sz="1400" b="1" dirty="0"/>
              <a:t>Kit de desarrollo de Java (JDK). </a:t>
            </a:r>
            <a:r>
              <a:rPr lang="es-ES" sz="1400" dirty="0"/>
              <a:t>JDK es un entorno de desarrollo de software utilizado para crear applets y aplicaciones Java. El nombre completo de JDK es Java </a:t>
            </a:r>
            <a:r>
              <a:rPr lang="es-ES" sz="1400" dirty="0" err="1"/>
              <a:t>Development</a:t>
            </a:r>
            <a:r>
              <a:rPr lang="es-ES" sz="1400" dirty="0"/>
              <a:t> Kit. Los desarrolladores de Java pueden usarlo en Windows, macOS, Solaris y Linux. JDK les ayuda a codificar y ejecutar programas Java. Es posible instalar más de una versión de JDK en la misma computadora.  ¿Por qué usar JDK? Estas son las principales razones para usar JDK: -JDK contiene las herramientas necesarias para escribir programas Java para ejecutarlos. -Incluye compilador, lanzador de aplicaciones Java, </a:t>
            </a:r>
            <a:r>
              <a:rPr lang="es-ES" sz="1400" dirty="0" err="1"/>
              <a:t>Appletviewer</a:t>
            </a:r>
            <a:r>
              <a:rPr lang="es-ES" sz="1400" dirty="0"/>
              <a:t>, etc. -El compilador convierte el código escrito en Java en código de bytes. </a:t>
            </a:r>
          </a:p>
          <a:p>
            <a:pPr marL="285750" indent="-285750">
              <a:buFont typeface="Arial" panose="020B0604020202020204" pitchFamily="34" charset="0"/>
              <a:buChar char="•"/>
            </a:pPr>
            <a:r>
              <a:rPr lang="es-ES" sz="1400" dirty="0"/>
              <a:t> </a:t>
            </a:r>
            <a:r>
              <a:rPr lang="es-ES" sz="1400" b="1" dirty="0"/>
              <a:t>Máquina Virtual Java (JVM</a:t>
            </a:r>
            <a:r>
              <a:rPr lang="es-ES" sz="1400" dirty="0"/>
              <a:t>). Java Virtual Machine (JVM) es un motor que proporciona un entorno de tiempo de ejecución para controlar el código Java o las aplicaciones. Convierte el código de bytes de Java en lenguaje de máquina. JVM es una parte de Java Run </a:t>
            </a:r>
            <a:r>
              <a:rPr lang="es-ES" sz="1400" dirty="0" err="1"/>
              <a:t>Environment</a:t>
            </a:r>
            <a:r>
              <a:rPr lang="es-ES" sz="1400" dirty="0"/>
              <a:t> (JRE). En otros lenguajes de programación, el compilador produce código de máquina para un sistema en particular. Sin embargo, el compilador de Java produce código para una máquina virtual conocida como máquina virtual de Java. ¿Por qué JVM? Estas son las razones importantes para usar JVM: -JVM proporciona una forma independiente de la plataforma de ejecutar el código fuente de Java. -Tiene numerosas bibliotecas, herramientas y marcos. -Una vez que ejecuta un programa Java, puede ejecutarse en cualquier plataforma y ahorrar mucho tiempo. -JVM viene con el compilador JIT (Just-in-Time) que convierte el código fuente de Java en un lenguaje de máquina de bajo nivel. Por lo tanto, se ejecuta más rápido que una aplicación normal.. </a:t>
            </a:r>
          </a:p>
          <a:p>
            <a:pPr marL="285750" indent="-285750">
              <a:buFont typeface="Arial" panose="020B0604020202020204" pitchFamily="34" charset="0"/>
              <a:buChar char="•"/>
            </a:pPr>
            <a:r>
              <a:rPr lang="es-ES" sz="1400" b="1" dirty="0"/>
              <a:t>Entorno de tiempo de ejecución de Java (JRE)</a:t>
            </a:r>
            <a:r>
              <a:rPr lang="es-ES" sz="1400" dirty="0"/>
              <a:t>. JRE es una pieza de software que está diseñada para ejecutar otro software. Contiene las bibliotecas de clases, la clase de cargador y la JVM. En términos simples, si deseas ejecutar un programa Java, necesitas JRE. Si no eres programador, no necesitas instalar JDK, solo JRE para ejecutar programas Java. ¿Por qué usar JRE? Estas son las principales razones para usar JRE: -JRE contiene bibliotecas de clases, JVM y otros archivos de soporte. No incluye ninguna herramienta para el desarrollo de Java como un depurador, compilador, etc. -Utiliza clases de paquetes importantes como matemáticas, swing, </a:t>
            </a:r>
            <a:r>
              <a:rPr lang="es-ES" sz="1400" dirty="0" err="1"/>
              <a:t>util</a:t>
            </a:r>
            <a:r>
              <a:rPr lang="es-ES" sz="1400" dirty="0"/>
              <a:t>, </a:t>
            </a:r>
            <a:r>
              <a:rPr lang="es-ES" sz="1400" dirty="0" err="1"/>
              <a:t>lang</a:t>
            </a:r>
            <a:r>
              <a:rPr lang="es-ES" sz="1400" dirty="0"/>
              <a:t>, </a:t>
            </a:r>
            <a:r>
              <a:rPr lang="es-ES" sz="1400" dirty="0" err="1"/>
              <a:t>awt</a:t>
            </a:r>
            <a:r>
              <a:rPr lang="es-ES" sz="1400" dirty="0"/>
              <a:t> y bibliotecas de tiempo de ejecución. -Si tienes que ejecutar applets de Java, JRE debe estar instalado en su sistema. </a:t>
            </a:r>
          </a:p>
          <a:p>
            <a:endParaRPr lang="es-ES" sz="1400" dirty="0"/>
          </a:p>
        </p:txBody>
      </p:sp>
      <p:sp>
        <p:nvSpPr>
          <p:cNvPr id="6" name="Rectángulo 5">
            <a:extLst>
              <a:ext uri="{FF2B5EF4-FFF2-40B4-BE49-F238E27FC236}">
                <a16:creationId xmlns:a16="http://schemas.microsoft.com/office/drawing/2014/main" id="{15AB9F9B-7266-465F-ABA7-6C5D5C6D2B8D}"/>
              </a:ext>
            </a:extLst>
          </p:cNvPr>
          <p:cNvSpPr/>
          <p:nvPr/>
        </p:nvSpPr>
        <p:spPr>
          <a:xfrm>
            <a:off x="11517804" y="2188070"/>
            <a:ext cx="3151504" cy="369332"/>
          </a:xfrm>
          <a:prstGeom prst="rect">
            <a:avLst/>
          </a:prstGeom>
        </p:spPr>
        <p:txBody>
          <a:bodyPr wrap="none">
            <a:spAutoFit/>
          </a:bodyPr>
          <a:lstStyle/>
          <a:p>
            <a:r>
              <a:rPr lang="es-ES" dirty="0"/>
              <a:t>Relación entre JVM, JRE y JDK. </a:t>
            </a:r>
            <a:endParaRPr lang="es-MX" dirty="0"/>
          </a:p>
        </p:txBody>
      </p:sp>
    </p:spTree>
    <p:extLst>
      <p:ext uri="{BB962C8B-B14F-4D97-AF65-F5344CB8AC3E}">
        <p14:creationId xmlns:p14="http://schemas.microsoft.com/office/powerpoint/2010/main" val="1390110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20</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Sentencias</a:t>
            </a:r>
          </a:p>
        </p:txBody>
      </p:sp>
      <p:pic>
        <p:nvPicPr>
          <p:cNvPr id="4" name="Imagen 3">
            <a:extLst>
              <a:ext uri="{FF2B5EF4-FFF2-40B4-BE49-F238E27FC236}">
                <a16:creationId xmlns:a16="http://schemas.microsoft.com/office/drawing/2014/main" id="{9B08D194-B451-1F4C-837A-A4F64E46699E}"/>
              </a:ext>
            </a:extLst>
          </p:cNvPr>
          <p:cNvPicPr>
            <a:picLocks noChangeAspect="1"/>
          </p:cNvPicPr>
          <p:nvPr/>
        </p:nvPicPr>
        <p:blipFill>
          <a:blip r:embed="rId2"/>
          <a:stretch>
            <a:fillRect/>
          </a:stretch>
        </p:blipFill>
        <p:spPr>
          <a:xfrm>
            <a:off x="858810" y="143964"/>
            <a:ext cx="3714750" cy="1552575"/>
          </a:xfrm>
          <a:prstGeom prst="rect">
            <a:avLst/>
          </a:prstGeom>
        </p:spPr>
      </p:pic>
      <p:sp>
        <p:nvSpPr>
          <p:cNvPr id="6" name="CuadroTexto 5">
            <a:extLst>
              <a:ext uri="{FF2B5EF4-FFF2-40B4-BE49-F238E27FC236}">
                <a16:creationId xmlns:a16="http://schemas.microsoft.com/office/drawing/2014/main" id="{DD128C73-91F9-08D7-673D-424C08AF38D3}"/>
              </a:ext>
            </a:extLst>
          </p:cNvPr>
          <p:cNvSpPr txBox="1"/>
          <p:nvPr/>
        </p:nvSpPr>
        <p:spPr>
          <a:xfrm>
            <a:off x="778835" y="1863036"/>
            <a:ext cx="5196663" cy="523220"/>
          </a:xfrm>
          <a:prstGeom prst="rect">
            <a:avLst/>
          </a:prstGeom>
          <a:noFill/>
        </p:spPr>
        <p:txBody>
          <a:bodyPr wrap="square">
            <a:spAutoFit/>
          </a:bodyPr>
          <a:lstStyle/>
          <a:p>
            <a:r>
              <a:rPr lang="es-MX" sz="1400" dirty="0"/>
              <a:t>En el ejemplo anterior, gatitos sigue siendo igual a 5, que es menor que 6. Entonces obtendremos un bucle infinito. </a:t>
            </a:r>
          </a:p>
        </p:txBody>
      </p:sp>
      <p:sp>
        <p:nvSpPr>
          <p:cNvPr id="8" name="CuadroTexto 7">
            <a:extLst>
              <a:ext uri="{FF2B5EF4-FFF2-40B4-BE49-F238E27FC236}">
                <a16:creationId xmlns:a16="http://schemas.microsoft.com/office/drawing/2014/main" id="{AD88C1D0-BAD9-D50D-90DE-7CF48BC55D4F}"/>
              </a:ext>
            </a:extLst>
          </p:cNvPr>
          <p:cNvSpPr txBox="1"/>
          <p:nvPr/>
        </p:nvSpPr>
        <p:spPr>
          <a:xfrm>
            <a:off x="778835" y="2386256"/>
            <a:ext cx="5930309" cy="954107"/>
          </a:xfrm>
          <a:prstGeom prst="rect">
            <a:avLst/>
          </a:prstGeom>
          <a:noFill/>
        </p:spPr>
        <p:txBody>
          <a:bodyPr wrap="square">
            <a:spAutoFit/>
          </a:bodyPr>
          <a:lstStyle/>
          <a:p>
            <a:r>
              <a:rPr lang="es-MX" sz="1400" dirty="0"/>
              <a:t>Al recorrer el código, es común usar una variable de contar. Un contador (también conocido como iterador) es una variable utilizada en la lógica condicional del bucle y (generalmente) incrementa su valor durante cada iteración a través del código. Por ejemplo:</a:t>
            </a:r>
          </a:p>
        </p:txBody>
      </p:sp>
      <p:pic>
        <p:nvPicPr>
          <p:cNvPr id="10" name="Imagen 9">
            <a:extLst>
              <a:ext uri="{FF2B5EF4-FFF2-40B4-BE49-F238E27FC236}">
                <a16:creationId xmlns:a16="http://schemas.microsoft.com/office/drawing/2014/main" id="{5AE619E2-1627-51C0-5A2C-CFE01F29A20A}"/>
              </a:ext>
            </a:extLst>
          </p:cNvPr>
          <p:cNvPicPr>
            <a:picLocks noChangeAspect="1"/>
          </p:cNvPicPr>
          <p:nvPr/>
        </p:nvPicPr>
        <p:blipFill>
          <a:blip r:embed="rId3"/>
          <a:stretch>
            <a:fillRect/>
          </a:stretch>
        </p:blipFill>
        <p:spPr>
          <a:xfrm>
            <a:off x="858810" y="3340363"/>
            <a:ext cx="3333750" cy="2276475"/>
          </a:xfrm>
          <a:prstGeom prst="rect">
            <a:avLst/>
          </a:prstGeom>
        </p:spPr>
      </p:pic>
      <p:sp>
        <p:nvSpPr>
          <p:cNvPr id="12" name="CuadroTexto 11">
            <a:extLst>
              <a:ext uri="{FF2B5EF4-FFF2-40B4-BE49-F238E27FC236}">
                <a16:creationId xmlns:a16="http://schemas.microsoft.com/office/drawing/2014/main" id="{4881A9E8-E8D1-790D-5F2D-36E9D08CF426}"/>
              </a:ext>
            </a:extLst>
          </p:cNvPr>
          <p:cNvSpPr txBox="1"/>
          <p:nvPr/>
        </p:nvSpPr>
        <p:spPr>
          <a:xfrm>
            <a:off x="778835" y="5676317"/>
            <a:ext cx="4006019" cy="1384995"/>
          </a:xfrm>
          <a:prstGeom prst="rect">
            <a:avLst/>
          </a:prstGeom>
          <a:noFill/>
        </p:spPr>
        <p:txBody>
          <a:bodyPr wrap="square">
            <a:spAutoFit/>
          </a:bodyPr>
          <a:lstStyle/>
          <a:p>
            <a:r>
              <a:rPr lang="es-MX" sz="1400" dirty="0"/>
              <a:t>En el ejemplo anterior, el contador de deseos se inicializa antes del bucle con un valor de 0, luego el programa seguirá imprimiendo Deseo cumplido. y sumando 1 a deseos siempre que deseos tengan un valor de menor que 3. Una vez que deseos alcancen un valor de 3 o más, el programa saldrá del bucle.</a:t>
            </a:r>
          </a:p>
        </p:txBody>
      </p:sp>
      <p:sp>
        <p:nvSpPr>
          <p:cNvPr id="14" name="CuadroTexto 13">
            <a:extLst>
              <a:ext uri="{FF2B5EF4-FFF2-40B4-BE49-F238E27FC236}">
                <a16:creationId xmlns:a16="http://schemas.microsoft.com/office/drawing/2014/main" id="{28A306DF-297A-67B4-BECC-716361BDA81A}"/>
              </a:ext>
            </a:extLst>
          </p:cNvPr>
          <p:cNvSpPr txBox="1"/>
          <p:nvPr/>
        </p:nvSpPr>
        <p:spPr>
          <a:xfrm>
            <a:off x="7581013" y="143964"/>
            <a:ext cx="5026541" cy="307777"/>
          </a:xfrm>
          <a:prstGeom prst="rect">
            <a:avLst/>
          </a:prstGeom>
          <a:noFill/>
        </p:spPr>
        <p:txBody>
          <a:bodyPr wrap="square">
            <a:spAutoFit/>
          </a:bodyPr>
          <a:lstStyle/>
          <a:p>
            <a:r>
              <a:rPr lang="es-MX" sz="1400" dirty="0"/>
              <a:t>Así que la salida se vería así:</a:t>
            </a:r>
          </a:p>
        </p:txBody>
      </p:sp>
      <p:cxnSp>
        <p:nvCxnSpPr>
          <p:cNvPr id="16" name="Conector recto 15">
            <a:extLst>
              <a:ext uri="{FF2B5EF4-FFF2-40B4-BE49-F238E27FC236}">
                <a16:creationId xmlns:a16="http://schemas.microsoft.com/office/drawing/2014/main" id="{FD6CB9C3-A23D-9CA8-C6E4-78F3D7CE395B}"/>
              </a:ext>
            </a:extLst>
          </p:cNvPr>
          <p:cNvCxnSpPr/>
          <p:nvPr/>
        </p:nvCxnSpPr>
        <p:spPr>
          <a:xfrm>
            <a:off x="7113181" y="487077"/>
            <a:ext cx="0" cy="6225159"/>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Imagen 18">
            <a:extLst>
              <a:ext uri="{FF2B5EF4-FFF2-40B4-BE49-F238E27FC236}">
                <a16:creationId xmlns:a16="http://schemas.microsoft.com/office/drawing/2014/main" id="{1CDC553F-CC5D-1F59-1A18-21DF1B6C594F}"/>
              </a:ext>
            </a:extLst>
          </p:cNvPr>
          <p:cNvPicPr>
            <a:picLocks noChangeAspect="1"/>
          </p:cNvPicPr>
          <p:nvPr/>
        </p:nvPicPr>
        <p:blipFill>
          <a:blip r:embed="rId4"/>
          <a:stretch>
            <a:fillRect/>
          </a:stretch>
        </p:blipFill>
        <p:spPr>
          <a:xfrm>
            <a:off x="7660334" y="487077"/>
            <a:ext cx="3562350" cy="676275"/>
          </a:xfrm>
          <a:prstGeom prst="rect">
            <a:avLst/>
          </a:prstGeom>
        </p:spPr>
      </p:pic>
      <p:sp>
        <p:nvSpPr>
          <p:cNvPr id="21" name="CuadroTexto 20">
            <a:extLst>
              <a:ext uri="{FF2B5EF4-FFF2-40B4-BE49-F238E27FC236}">
                <a16:creationId xmlns:a16="http://schemas.microsoft.com/office/drawing/2014/main" id="{358614B1-F7C1-2D12-3A7F-FB7B875140B5}"/>
              </a:ext>
            </a:extLst>
          </p:cNvPr>
          <p:cNvSpPr txBox="1"/>
          <p:nvPr/>
        </p:nvSpPr>
        <p:spPr>
          <a:xfrm>
            <a:off x="7591444" y="1327207"/>
            <a:ext cx="5026541" cy="307777"/>
          </a:xfrm>
          <a:prstGeom prst="rect">
            <a:avLst/>
          </a:prstGeom>
          <a:noFill/>
        </p:spPr>
        <p:txBody>
          <a:bodyPr wrap="square">
            <a:spAutoFit/>
          </a:bodyPr>
          <a:lstStyle/>
          <a:p>
            <a:r>
              <a:rPr lang="es-MX" sz="1400" dirty="0"/>
              <a:t>También podemos decrementar contadores así: </a:t>
            </a:r>
          </a:p>
        </p:txBody>
      </p:sp>
      <p:pic>
        <p:nvPicPr>
          <p:cNvPr id="23" name="Imagen 22">
            <a:extLst>
              <a:ext uri="{FF2B5EF4-FFF2-40B4-BE49-F238E27FC236}">
                <a16:creationId xmlns:a16="http://schemas.microsoft.com/office/drawing/2014/main" id="{8E84463E-DBCC-1D74-A3B9-561400E7E07F}"/>
              </a:ext>
            </a:extLst>
          </p:cNvPr>
          <p:cNvPicPr>
            <a:picLocks noChangeAspect="1"/>
          </p:cNvPicPr>
          <p:nvPr/>
        </p:nvPicPr>
        <p:blipFill>
          <a:blip r:embed="rId5"/>
          <a:stretch>
            <a:fillRect/>
          </a:stretch>
        </p:blipFill>
        <p:spPr>
          <a:xfrm>
            <a:off x="7660334" y="1787323"/>
            <a:ext cx="5324475" cy="1724025"/>
          </a:xfrm>
          <a:prstGeom prst="rect">
            <a:avLst/>
          </a:prstGeom>
        </p:spPr>
      </p:pic>
      <p:sp>
        <p:nvSpPr>
          <p:cNvPr id="25" name="CuadroTexto 24">
            <a:extLst>
              <a:ext uri="{FF2B5EF4-FFF2-40B4-BE49-F238E27FC236}">
                <a16:creationId xmlns:a16="http://schemas.microsoft.com/office/drawing/2014/main" id="{29071F40-C75D-FD9A-CA88-A88AE242E5EB}"/>
              </a:ext>
            </a:extLst>
          </p:cNvPr>
          <p:cNvSpPr txBox="1"/>
          <p:nvPr/>
        </p:nvSpPr>
        <p:spPr>
          <a:xfrm>
            <a:off x="7552385" y="3687965"/>
            <a:ext cx="8213650" cy="954107"/>
          </a:xfrm>
          <a:prstGeom prst="rect">
            <a:avLst/>
          </a:prstGeom>
          <a:noFill/>
        </p:spPr>
        <p:txBody>
          <a:bodyPr wrap="square">
            <a:spAutoFit/>
          </a:bodyPr>
          <a:lstStyle/>
          <a:p>
            <a:r>
              <a:rPr lang="es-MX" sz="1400"/>
              <a:t>En el código anterior, el contador, sentadillasPorHacer, comienza en 10 y decrementa de uno en uno. Cuando llega a 0, el bucle sale. El bucle do/while es una variante del bucle while. Este bucle ejecutará el bloque de código una vez, antes de verificar si la condición es verdadera (true), luego repetirá el ciclo mientras la condición sea verdadera(true).</a:t>
            </a:r>
            <a:endParaRPr lang="es-MX" sz="1400" dirty="0"/>
          </a:p>
        </p:txBody>
      </p:sp>
      <p:sp>
        <p:nvSpPr>
          <p:cNvPr id="27" name="CuadroTexto 26">
            <a:extLst>
              <a:ext uri="{FF2B5EF4-FFF2-40B4-BE49-F238E27FC236}">
                <a16:creationId xmlns:a16="http://schemas.microsoft.com/office/drawing/2014/main" id="{9B38A4F8-F819-27F6-6D48-AE0FB8C34C95}"/>
              </a:ext>
            </a:extLst>
          </p:cNvPr>
          <p:cNvSpPr txBox="1"/>
          <p:nvPr/>
        </p:nvSpPr>
        <p:spPr>
          <a:xfrm>
            <a:off x="7552385" y="4815968"/>
            <a:ext cx="8213650" cy="369332"/>
          </a:xfrm>
          <a:prstGeom prst="rect">
            <a:avLst/>
          </a:prstGeom>
          <a:noFill/>
        </p:spPr>
        <p:txBody>
          <a:bodyPr wrap="square">
            <a:spAutoFit/>
          </a:bodyPr>
          <a:lstStyle/>
          <a:p>
            <a:r>
              <a:rPr lang="es-MX" dirty="0"/>
              <a:t>Sintaxis</a:t>
            </a:r>
          </a:p>
        </p:txBody>
      </p:sp>
      <p:pic>
        <p:nvPicPr>
          <p:cNvPr id="29" name="Imagen 28">
            <a:extLst>
              <a:ext uri="{FF2B5EF4-FFF2-40B4-BE49-F238E27FC236}">
                <a16:creationId xmlns:a16="http://schemas.microsoft.com/office/drawing/2014/main" id="{050ACAB7-6612-D563-ABAA-6CA34191F492}"/>
              </a:ext>
            </a:extLst>
          </p:cNvPr>
          <p:cNvPicPr>
            <a:picLocks noChangeAspect="1"/>
          </p:cNvPicPr>
          <p:nvPr/>
        </p:nvPicPr>
        <p:blipFill>
          <a:blip r:embed="rId6"/>
          <a:stretch>
            <a:fillRect/>
          </a:stretch>
        </p:blipFill>
        <p:spPr>
          <a:xfrm>
            <a:off x="7614444" y="5230433"/>
            <a:ext cx="2847975" cy="1009650"/>
          </a:xfrm>
          <a:prstGeom prst="rect">
            <a:avLst/>
          </a:prstGeom>
        </p:spPr>
      </p:pic>
      <p:sp>
        <p:nvSpPr>
          <p:cNvPr id="31" name="CuadroTexto 30">
            <a:extLst>
              <a:ext uri="{FF2B5EF4-FFF2-40B4-BE49-F238E27FC236}">
                <a16:creationId xmlns:a16="http://schemas.microsoft.com/office/drawing/2014/main" id="{FADDE8BF-6A42-5444-30B0-0CEA1E62AC23}"/>
              </a:ext>
            </a:extLst>
          </p:cNvPr>
          <p:cNvSpPr txBox="1"/>
          <p:nvPr/>
        </p:nvSpPr>
        <p:spPr>
          <a:xfrm>
            <a:off x="10765464" y="5185300"/>
            <a:ext cx="3684180" cy="1169551"/>
          </a:xfrm>
          <a:prstGeom prst="rect">
            <a:avLst/>
          </a:prstGeom>
          <a:noFill/>
        </p:spPr>
        <p:txBody>
          <a:bodyPr wrap="square">
            <a:spAutoFit/>
          </a:bodyPr>
          <a:lstStyle/>
          <a:p>
            <a:r>
              <a:rPr lang="es-MX" sz="1400" dirty="0"/>
              <a:t>El siguiente ejemplo usa un bucle do/</a:t>
            </a:r>
            <a:r>
              <a:rPr lang="es-MX" sz="1400" dirty="0" err="1"/>
              <a:t>while</a:t>
            </a:r>
            <a:r>
              <a:rPr lang="es-MX" sz="1400" dirty="0"/>
              <a:t>. El bucle siempre se ejecutará al menos una vez, incluso si la condición es falsa (false), porque el bloque de código se ejecuta antes de que se verifique la condición: </a:t>
            </a:r>
          </a:p>
        </p:txBody>
      </p:sp>
    </p:spTree>
    <p:extLst>
      <p:ext uri="{BB962C8B-B14F-4D97-AF65-F5344CB8AC3E}">
        <p14:creationId xmlns:p14="http://schemas.microsoft.com/office/powerpoint/2010/main" val="2582566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21</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Sentencias</a:t>
            </a:r>
          </a:p>
        </p:txBody>
      </p:sp>
      <p:sp>
        <p:nvSpPr>
          <p:cNvPr id="4" name="CuadroTexto 3">
            <a:extLst>
              <a:ext uri="{FF2B5EF4-FFF2-40B4-BE49-F238E27FC236}">
                <a16:creationId xmlns:a16="http://schemas.microsoft.com/office/drawing/2014/main" id="{9AEA7216-461C-6A32-7E88-5D5FE17DBCE0}"/>
              </a:ext>
            </a:extLst>
          </p:cNvPr>
          <p:cNvSpPr txBox="1"/>
          <p:nvPr/>
        </p:nvSpPr>
        <p:spPr>
          <a:xfrm>
            <a:off x="768202" y="125795"/>
            <a:ext cx="8213650" cy="369332"/>
          </a:xfrm>
          <a:prstGeom prst="rect">
            <a:avLst/>
          </a:prstGeom>
          <a:noFill/>
        </p:spPr>
        <p:txBody>
          <a:bodyPr wrap="square">
            <a:spAutoFit/>
          </a:bodyPr>
          <a:lstStyle/>
          <a:p>
            <a:r>
              <a:rPr lang="es-MX" dirty="0"/>
              <a:t>Break y Continue en Java</a:t>
            </a:r>
          </a:p>
        </p:txBody>
      </p:sp>
      <p:sp>
        <p:nvSpPr>
          <p:cNvPr id="6" name="CuadroTexto 5">
            <a:extLst>
              <a:ext uri="{FF2B5EF4-FFF2-40B4-BE49-F238E27FC236}">
                <a16:creationId xmlns:a16="http://schemas.microsoft.com/office/drawing/2014/main" id="{E11AB0DD-91CA-C8E3-F795-F76FE12B2B71}"/>
              </a:ext>
            </a:extLst>
          </p:cNvPr>
          <p:cNvSpPr txBox="1"/>
          <p:nvPr/>
        </p:nvSpPr>
        <p:spPr>
          <a:xfrm>
            <a:off x="768202" y="511171"/>
            <a:ext cx="5909045" cy="738664"/>
          </a:xfrm>
          <a:prstGeom prst="rect">
            <a:avLst/>
          </a:prstGeom>
          <a:noFill/>
        </p:spPr>
        <p:txBody>
          <a:bodyPr wrap="square">
            <a:spAutoFit/>
          </a:bodyPr>
          <a:lstStyle/>
          <a:p>
            <a:r>
              <a:rPr lang="es-MX" sz="1400" dirty="0"/>
              <a:t>Si alguna vez queremos salir de un bucle antes de que finalice todas sus iteraciones o queremos omitir una de las iteraciones, podemos usar las palabras clave break y continue. </a:t>
            </a:r>
          </a:p>
        </p:txBody>
      </p:sp>
      <p:sp>
        <p:nvSpPr>
          <p:cNvPr id="8" name="CuadroTexto 7">
            <a:extLst>
              <a:ext uri="{FF2B5EF4-FFF2-40B4-BE49-F238E27FC236}">
                <a16:creationId xmlns:a16="http://schemas.microsoft.com/office/drawing/2014/main" id="{60AFC414-ACF6-EF03-6662-010FD06B673D}"/>
              </a:ext>
            </a:extLst>
          </p:cNvPr>
          <p:cNvSpPr txBox="1"/>
          <p:nvPr/>
        </p:nvSpPr>
        <p:spPr>
          <a:xfrm>
            <a:off x="768202" y="1344852"/>
            <a:ext cx="5260458" cy="523220"/>
          </a:xfrm>
          <a:prstGeom prst="rect">
            <a:avLst/>
          </a:prstGeom>
          <a:noFill/>
        </p:spPr>
        <p:txBody>
          <a:bodyPr wrap="square">
            <a:spAutoFit/>
          </a:bodyPr>
          <a:lstStyle/>
          <a:p>
            <a:r>
              <a:rPr lang="es-MX" sz="1400" dirty="0"/>
              <a:t>La palabra clave break se utiliza para salir o interrumpir un bucle. Una vez que se ejecuta break, el bucle dejará de iterar. Por ejemplo:</a:t>
            </a:r>
          </a:p>
        </p:txBody>
      </p:sp>
      <p:pic>
        <p:nvPicPr>
          <p:cNvPr id="10" name="Imagen 9">
            <a:extLst>
              <a:ext uri="{FF2B5EF4-FFF2-40B4-BE49-F238E27FC236}">
                <a16:creationId xmlns:a16="http://schemas.microsoft.com/office/drawing/2014/main" id="{617AFB7D-1846-8A10-550C-78A3F720A5B2}"/>
              </a:ext>
            </a:extLst>
          </p:cNvPr>
          <p:cNvPicPr>
            <a:picLocks noChangeAspect="1"/>
          </p:cNvPicPr>
          <p:nvPr/>
        </p:nvPicPr>
        <p:blipFill>
          <a:blip r:embed="rId2"/>
          <a:stretch>
            <a:fillRect/>
          </a:stretch>
        </p:blipFill>
        <p:spPr>
          <a:xfrm>
            <a:off x="862681" y="1963089"/>
            <a:ext cx="4057650" cy="1552575"/>
          </a:xfrm>
          <a:prstGeom prst="rect">
            <a:avLst/>
          </a:prstGeom>
        </p:spPr>
      </p:pic>
      <p:sp>
        <p:nvSpPr>
          <p:cNvPr id="12" name="CuadroTexto 11">
            <a:extLst>
              <a:ext uri="{FF2B5EF4-FFF2-40B4-BE49-F238E27FC236}">
                <a16:creationId xmlns:a16="http://schemas.microsoft.com/office/drawing/2014/main" id="{F1E689B8-2E9F-1112-11A9-E70EF6F1EA03}"/>
              </a:ext>
            </a:extLst>
          </p:cNvPr>
          <p:cNvSpPr txBox="1"/>
          <p:nvPr/>
        </p:nvSpPr>
        <p:spPr>
          <a:xfrm>
            <a:off x="768202" y="3683649"/>
            <a:ext cx="5260458" cy="738664"/>
          </a:xfrm>
          <a:prstGeom prst="rect">
            <a:avLst/>
          </a:prstGeom>
          <a:noFill/>
        </p:spPr>
        <p:txBody>
          <a:bodyPr wrap="square">
            <a:spAutoFit/>
          </a:bodyPr>
          <a:lstStyle/>
          <a:p>
            <a:r>
              <a:rPr lang="es-MX" sz="1400" dirty="0"/>
              <a:t>A pesar de que el ciclo se configuró para iterar hasta que la condición i &lt; 10 sea falsa (false), el código anterior generará lo siguiente porque usamos break:</a:t>
            </a:r>
          </a:p>
        </p:txBody>
      </p:sp>
      <p:pic>
        <p:nvPicPr>
          <p:cNvPr id="14" name="Imagen 13">
            <a:extLst>
              <a:ext uri="{FF2B5EF4-FFF2-40B4-BE49-F238E27FC236}">
                <a16:creationId xmlns:a16="http://schemas.microsoft.com/office/drawing/2014/main" id="{F1E787CA-B635-B2A9-2900-25F4B70F1AD3}"/>
              </a:ext>
            </a:extLst>
          </p:cNvPr>
          <p:cNvPicPr>
            <a:picLocks noChangeAspect="1"/>
          </p:cNvPicPr>
          <p:nvPr/>
        </p:nvPicPr>
        <p:blipFill>
          <a:blip r:embed="rId3"/>
          <a:stretch>
            <a:fillRect/>
          </a:stretch>
        </p:blipFill>
        <p:spPr>
          <a:xfrm>
            <a:off x="858810" y="4547006"/>
            <a:ext cx="1143000" cy="1019175"/>
          </a:xfrm>
          <a:prstGeom prst="rect">
            <a:avLst/>
          </a:prstGeom>
        </p:spPr>
      </p:pic>
      <p:sp>
        <p:nvSpPr>
          <p:cNvPr id="16" name="CuadroTexto 15">
            <a:extLst>
              <a:ext uri="{FF2B5EF4-FFF2-40B4-BE49-F238E27FC236}">
                <a16:creationId xmlns:a16="http://schemas.microsoft.com/office/drawing/2014/main" id="{F1DCF6BD-23BC-4CA0-962E-C5129D5F9497}"/>
              </a:ext>
            </a:extLst>
          </p:cNvPr>
          <p:cNvSpPr txBox="1"/>
          <p:nvPr/>
        </p:nvSpPr>
        <p:spPr>
          <a:xfrm>
            <a:off x="7417023" y="511171"/>
            <a:ext cx="8213650" cy="738664"/>
          </a:xfrm>
          <a:prstGeom prst="rect">
            <a:avLst/>
          </a:prstGeom>
          <a:noFill/>
        </p:spPr>
        <p:txBody>
          <a:bodyPr wrap="square">
            <a:spAutoFit/>
          </a:bodyPr>
          <a:lstStyle/>
          <a:p>
            <a:r>
              <a:rPr lang="es-MX" sz="1400" dirty="0"/>
              <a:t>La palabra clave </a:t>
            </a:r>
            <a:r>
              <a:rPr lang="es-MX" sz="1400" b="1" dirty="0"/>
              <a:t>continue</a:t>
            </a:r>
            <a:r>
              <a:rPr lang="es-MX" sz="1400" dirty="0"/>
              <a:t> se puede colocar dentro de un bucle si queremos omitir una iteración. Si se ejecuta continue, la iteración del bucle actual finalizará inmediatamente y comenzará la siguiente iteración. Podemos usar la palabra clave continue para omitir incluso cualquier iteración valorada:</a:t>
            </a:r>
          </a:p>
        </p:txBody>
      </p:sp>
      <p:sp>
        <p:nvSpPr>
          <p:cNvPr id="21" name="CuadroTexto 20">
            <a:extLst>
              <a:ext uri="{FF2B5EF4-FFF2-40B4-BE49-F238E27FC236}">
                <a16:creationId xmlns:a16="http://schemas.microsoft.com/office/drawing/2014/main" id="{CE92AB1C-338F-8B98-4714-375133AEA359}"/>
              </a:ext>
            </a:extLst>
          </p:cNvPr>
          <p:cNvSpPr txBox="1"/>
          <p:nvPr/>
        </p:nvSpPr>
        <p:spPr>
          <a:xfrm>
            <a:off x="7417023" y="1399574"/>
            <a:ext cx="8213650" cy="369332"/>
          </a:xfrm>
          <a:prstGeom prst="rect">
            <a:avLst/>
          </a:prstGeom>
          <a:noFill/>
        </p:spPr>
        <p:txBody>
          <a:bodyPr wrap="square">
            <a:spAutoFit/>
          </a:bodyPr>
          <a:lstStyle/>
          <a:p>
            <a:r>
              <a:rPr lang="es-MX" dirty="0"/>
              <a:t>Ejemplo</a:t>
            </a:r>
          </a:p>
        </p:txBody>
      </p:sp>
      <p:pic>
        <p:nvPicPr>
          <p:cNvPr id="23" name="Imagen 22">
            <a:extLst>
              <a:ext uri="{FF2B5EF4-FFF2-40B4-BE49-F238E27FC236}">
                <a16:creationId xmlns:a16="http://schemas.microsoft.com/office/drawing/2014/main" id="{54EB0666-8F8F-004A-632D-8A71752329AE}"/>
              </a:ext>
            </a:extLst>
          </p:cNvPr>
          <p:cNvPicPr>
            <a:picLocks noChangeAspect="1"/>
          </p:cNvPicPr>
          <p:nvPr/>
        </p:nvPicPr>
        <p:blipFill>
          <a:blip r:embed="rId4"/>
          <a:stretch>
            <a:fillRect/>
          </a:stretch>
        </p:blipFill>
        <p:spPr>
          <a:xfrm>
            <a:off x="7510314" y="1918645"/>
            <a:ext cx="2228850" cy="1190625"/>
          </a:xfrm>
          <a:prstGeom prst="rect">
            <a:avLst/>
          </a:prstGeom>
        </p:spPr>
      </p:pic>
      <p:sp>
        <p:nvSpPr>
          <p:cNvPr id="25" name="CuadroTexto 24">
            <a:extLst>
              <a:ext uri="{FF2B5EF4-FFF2-40B4-BE49-F238E27FC236}">
                <a16:creationId xmlns:a16="http://schemas.microsoft.com/office/drawing/2014/main" id="{EF3AABC9-9A73-81F2-0B3A-B31BD2A7122E}"/>
              </a:ext>
            </a:extLst>
          </p:cNvPr>
          <p:cNvSpPr txBox="1"/>
          <p:nvPr/>
        </p:nvSpPr>
        <p:spPr>
          <a:xfrm>
            <a:off x="7417023" y="3314317"/>
            <a:ext cx="8213650" cy="307777"/>
          </a:xfrm>
          <a:prstGeom prst="rect">
            <a:avLst/>
          </a:prstGeom>
          <a:noFill/>
        </p:spPr>
        <p:txBody>
          <a:bodyPr wrap="square">
            <a:spAutoFit/>
          </a:bodyPr>
          <a:lstStyle/>
          <a:p>
            <a:r>
              <a:rPr lang="es-MX" sz="1400" dirty="0"/>
              <a:t>Este ejemplo omite el valor de 4</a:t>
            </a:r>
          </a:p>
        </p:txBody>
      </p:sp>
      <p:cxnSp>
        <p:nvCxnSpPr>
          <p:cNvPr id="27" name="Conector recto 26">
            <a:extLst>
              <a:ext uri="{FF2B5EF4-FFF2-40B4-BE49-F238E27FC236}">
                <a16:creationId xmlns:a16="http://schemas.microsoft.com/office/drawing/2014/main" id="{3D039ACB-8223-8410-2C9A-FBD1FB55366C}"/>
              </a:ext>
            </a:extLst>
          </p:cNvPr>
          <p:cNvCxnSpPr/>
          <p:nvPr/>
        </p:nvCxnSpPr>
        <p:spPr>
          <a:xfrm>
            <a:off x="6677247" y="349261"/>
            <a:ext cx="0" cy="63629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999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22</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Sentencias</a:t>
            </a:r>
          </a:p>
        </p:txBody>
      </p:sp>
      <p:sp>
        <p:nvSpPr>
          <p:cNvPr id="5" name="CuadroTexto 4">
            <a:extLst>
              <a:ext uri="{FF2B5EF4-FFF2-40B4-BE49-F238E27FC236}">
                <a16:creationId xmlns:a16="http://schemas.microsoft.com/office/drawing/2014/main" id="{39A3FC90-BC36-5145-75C4-B8C8FF537DA2}"/>
              </a:ext>
            </a:extLst>
          </p:cNvPr>
          <p:cNvSpPr txBox="1"/>
          <p:nvPr/>
        </p:nvSpPr>
        <p:spPr>
          <a:xfrm>
            <a:off x="1041689" y="125795"/>
            <a:ext cx="8214014" cy="369332"/>
          </a:xfrm>
          <a:prstGeom prst="rect">
            <a:avLst/>
          </a:prstGeom>
          <a:noFill/>
        </p:spPr>
        <p:txBody>
          <a:bodyPr wrap="square">
            <a:spAutoFit/>
          </a:bodyPr>
          <a:lstStyle/>
          <a:p>
            <a:r>
              <a:rPr lang="es-MX" dirty="0"/>
              <a:t>Series</a:t>
            </a:r>
          </a:p>
        </p:txBody>
      </p:sp>
      <p:sp>
        <p:nvSpPr>
          <p:cNvPr id="9" name="CuadroTexto 8">
            <a:extLst>
              <a:ext uri="{FF2B5EF4-FFF2-40B4-BE49-F238E27FC236}">
                <a16:creationId xmlns:a16="http://schemas.microsoft.com/office/drawing/2014/main" id="{E17CE756-2779-EAB6-7824-D64CCB4312FF}"/>
              </a:ext>
            </a:extLst>
          </p:cNvPr>
          <p:cNvSpPr txBox="1"/>
          <p:nvPr/>
        </p:nvSpPr>
        <p:spPr>
          <a:xfrm>
            <a:off x="1041689" y="495127"/>
            <a:ext cx="15199302" cy="523220"/>
          </a:xfrm>
          <a:prstGeom prst="rect">
            <a:avLst/>
          </a:prstGeom>
          <a:noFill/>
        </p:spPr>
        <p:txBody>
          <a:bodyPr wrap="square">
            <a:spAutoFit/>
          </a:bodyPr>
          <a:lstStyle/>
          <a:p>
            <a:r>
              <a:rPr lang="es-MX" sz="1400" dirty="0"/>
              <a:t>Una serie es una colección numerada de objetos en la que se permiten repeticiones y el orden es importante. Las series pueden ser finitas, por ejemplo, C, A, R, L, O, S es una serie de letras con la letra 'C' primero y 'S' al final, o infinitas, como la serie de todos los números pares positivos 2, 4, 6, 8, 10, 12, 14</a:t>
            </a:r>
          </a:p>
        </p:txBody>
      </p:sp>
      <p:sp>
        <p:nvSpPr>
          <p:cNvPr id="13" name="CuadroTexto 12">
            <a:extLst>
              <a:ext uri="{FF2B5EF4-FFF2-40B4-BE49-F238E27FC236}">
                <a16:creationId xmlns:a16="http://schemas.microsoft.com/office/drawing/2014/main" id="{F6A9D1BC-D185-261A-E587-FE1151326911}"/>
              </a:ext>
            </a:extLst>
          </p:cNvPr>
          <p:cNvSpPr txBox="1"/>
          <p:nvPr/>
        </p:nvSpPr>
        <p:spPr>
          <a:xfrm>
            <a:off x="1041689" y="1018347"/>
            <a:ext cx="15199302" cy="523220"/>
          </a:xfrm>
          <a:prstGeom prst="rect">
            <a:avLst/>
          </a:prstGeom>
          <a:noFill/>
        </p:spPr>
        <p:txBody>
          <a:bodyPr wrap="square">
            <a:spAutoFit/>
          </a:bodyPr>
          <a:lstStyle/>
          <a:p>
            <a:r>
              <a:rPr lang="es-MX" sz="1400" dirty="0"/>
              <a:t>La serie de números impares positivos es una serie formada por todos aquellos números enteros que no son múltiplos del número 2, es decir, no se puede escribir como producto del número 2 con cualquier otro número. Los primeros términos de la serie de números impares positivos son 1, 3, 5, 7, 9, 11, 13, 15</a:t>
            </a:r>
          </a:p>
        </p:txBody>
      </p:sp>
      <p:sp>
        <p:nvSpPr>
          <p:cNvPr id="18" name="CuadroTexto 17">
            <a:extLst>
              <a:ext uri="{FF2B5EF4-FFF2-40B4-BE49-F238E27FC236}">
                <a16:creationId xmlns:a16="http://schemas.microsoft.com/office/drawing/2014/main" id="{F1F84434-9A4C-CD8E-D482-2D72A8A39FB9}"/>
              </a:ext>
            </a:extLst>
          </p:cNvPr>
          <p:cNvSpPr txBox="1"/>
          <p:nvPr/>
        </p:nvSpPr>
        <p:spPr>
          <a:xfrm>
            <a:off x="1041689" y="1682161"/>
            <a:ext cx="11427402" cy="369332"/>
          </a:xfrm>
          <a:prstGeom prst="rect">
            <a:avLst/>
          </a:prstGeom>
          <a:noFill/>
        </p:spPr>
        <p:txBody>
          <a:bodyPr wrap="square">
            <a:spAutoFit/>
          </a:bodyPr>
          <a:lstStyle/>
          <a:p>
            <a:r>
              <a:rPr lang="es-MX" dirty="0"/>
              <a:t>Serie de números impares positivos: 1, 3, 5, 7, 9, 11, 13, 15, 17, … así sigue sucesivamente.</a:t>
            </a:r>
          </a:p>
        </p:txBody>
      </p:sp>
      <p:sp>
        <p:nvSpPr>
          <p:cNvPr id="20" name="CuadroTexto 19">
            <a:extLst>
              <a:ext uri="{FF2B5EF4-FFF2-40B4-BE49-F238E27FC236}">
                <a16:creationId xmlns:a16="http://schemas.microsoft.com/office/drawing/2014/main" id="{FAB6012A-C7D8-E1ED-2995-7554A3241D60}"/>
              </a:ext>
            </a:extLst>
          </p:cNvPr>
          <p:cNvSpPr txBox="1"/>
          <p:nvPr/>
        </p:nvSpPr>
        <p:spPr>
          <a:xfrm>
            <a:off x="1041689" y="2051493"/>
            <a:ext cx="8214014" cy="307777"/>
          </a:xfrm>
          <a:prstGeom prst="rect">
            <a:avLst/>
          </a:prstGeom>
          <a:noFill/>
        </p:spPr>
        <p:txBody>
          <a:bodyPr wrap="square">
            <a:spAutoFit/>
          </a:bodyPr>
          <a:lstStyle/>
          <a:p>
            <a:r>
              <a:rPr lang="es-MX" sz="1400" dirty="0"/>
              <a:t>Para construir esta serie podemos hacer lo siguiente</a:t>
            </a:r>
          </a:p>
        </p:txBody>
      </p:sp>
      <p:sp>
        <p:nvSpPr>
          <p:cNvPr id="24" name="CuadroTexto 23">
            <a:extLst>
              <a:ext uri="{FF2B5EF4-FFF2-40B4-BE49-F238E27FC236}">
                <a16:creationId xmlns:a16="http://schemas.microsoft.com/office/drawing/2014/main" id="{1E90F5B5-50C9-D102-4AC3-B605CC8ABF14}"/>
              </a:ext>
            </a:extLst>
          </p:cNvPr>
          <p:cNvSpPr txBox="1"/>
          <p:nvPr/>
        </p:nvSpPr>
        <p:spPr>
          <a:xfrm>
            <a:off x="1343025" y="2359270"/>
            <a:ext cx="12705484" cy="1600438"/>
          </a:xfrm>
          <a:prstGeom prst="rect">
            <a:avLst/>
          </a:prstGeom>
          <a:noFill/>
        </p:spPr>
        <p:txBody>
          <a:bodyPr wrap="square">
            <a:spAutoFit/>
          </a:bodyPr>
          <a:lstStyle/>
          <a:p>
            <a:r>
              <a:rPr lang="es-MX" sz="1400" dirty="0"/>
              <a:t>1.-Toma un valor para n. Este es nuestro límite superior para los números impares que se imprimirán. </a:t>
            </a:r>
          </a:p>
          <a:p>
            <a:r>
              <a:rPr lang="es-MX" sz="1400" dirty="0"/>
              <a:t>2. .Inicializa la variable i con 1. </a:t>
            </a:r>
          </a:p>
          <a:p>
            <a:r>
              <a:rPr lang="es-MX" sz="1400" dirty="0"/>
              <a:t>3. Comprueba si i es menor o igual que n, de lo contrario (</a:t>
            </a:r>
            <a:r>
              <a:rPr lang="es-MX" sz="1400" dirty="0" err="1"/>
              <a:t>else</a:t>
            </a:r>
            <a:r>
              <a:rPr lang="es-MX" sz="1400" dirty="0"/>
              <a:t>) ve al paso 7</a:t>
            </a:r>
          </a:p>
          <a:p>
            <a:r>
              <a:rPr lang="es-MX" sz="1400" dirty="0"/>
              <a:t>4. Si la condición anterior es verdadera (true). Comprueba si i deja un residuo de 1 cuando se divide por 2. </a:t>
            </a:r>
          </a:p>
          <a:p>
            <a:r>
              <a:rPr lang="es-MX" sz="1400" dirty="0"/>
              <a:t>5. Si la condición anterior es verdadera (true), continua con el siguiente paso, de lo contrario (</a:t>
            </a:r>
            <a:r>
              <a:rPr lang="es-MX" sz="1400" dirty="0" err="1"/>
              <a:t>else</a:t>
            </a:r>
            <a:r>
              <a:rPr lang="es-MX" sz="1400" dirty="0"/>
              <a:t>), incrementa i en 1 y vuelve al paso 3. </a:t>
            </a:r>
          </a:p>
          <a:p>
            <a:r>
              <a:rPr lang="es-MX" sz="1400" dirty="0"/>
              <a:t>6. Imprime i, e incrementa i en 1 y vuelve al paso 3. </a:t>
            </a:r>
          </a:p>
          <a:p>
            <a:r>
              <a:rPr lang="es-MX" sz="1400" dirty="0"/>
              <a:t>7. Termina.</a:t>
            </a:r>
          </a:p>
        </p:txBody>
      </p:sp>
      <p:sp>
        <p:nvSpPr>
          <p:cNvPr id="28" name="CuadroTexto 27">
            <a:extLst>
              <a:ext uri="{FF2B5EF4-FFF2-40B4-BE49-F238E27FC236}">
                <a16:creationId xmlns:a16="http://schemas.microsoft.com/office/drawing/2014/main" id="{F4D648FA-5BE5-2DBB-E51A-0720700E8C6A}"/>
              </a:ext>
            </a:extLst>
          </p:cNvPr>
          <p:cNvSpPr txBox="1"/>
          <p:nvPr/>
        </p:nvSpPr>
        <p:spPr>
          <a:xfrm>
            <a:off x="929002" y="3959708"/>
            <a:ext cx="4619743" cy="738664"/>
          </a:xfrm>
          <a:prstGeom prst="rect">
            <a:avLst/>
          </a:prstGeom>
          <a:noFill/>
        </p:spPr>
        <p:txBody>
          <a:bodyPr wrap="square">
            <a:spAutoFit/>
          </a:bodyPr>
          <a:lstStyle/>
          <a:p>
            <a:r>
              <a:rPr lang="es-MX" sz="1400" dirty="0"/>
              <a:t>Apliquemos ahora esta lógica en nuestro programa. Mostremos la serie de números impares positivos usando el bucle </a:t>
            </a:r>
            <a:r>
              <a:rPr lang="es-MX" sz="1400" dirty="0" err="1"/>
              <a:t>while</a:t>
            </a:r>
            <a:endParaRPr lang="es-MX" sz="1400" dirty="0"/>
          </a:p>
        </p:txBody>
      </p:sp>
      <p:pic>
        <p:nvPicPr>
          <p:cNvPr id="30" name="Imagen 29">
            <a:extLst>
              <a:ext uri="{FF2B5EF4-FFF2-40B4-BE49-F238E27FC236}">
                <a16:creationId xmlns:a16="http://schemas.microsoft.com/office/drawing/2014/main" id="{A2772C80-099D-6773-4237-DEF5F8161225}"/>
              </a:ext>
            </a:extLst>
          </p:cNvPr>
          <p:cNvPicPr>
            <a:picLocks noChangeAspect="1"/>
          </p:cNvPicPr>
          <p:nvPr/>
        </p:nvPicPr>
        <p:blipFill>
          <a:blip r:embed="rId2"/>
          <a:stretch>
            <a:fillRect/>
          </a:stretch>
        </p:blipFill>
        <p:spPr>
          <a:xfrm>
            <a:off x="1004886" y="4436036"/>
            <a:ext cx="3295650" cy="2486025"/>
          </a:xfrm>
          <a:prstGeom prst="rect">
            <a:avLst/>
          </a:prstGeom>
        </p:spPr>
      </p:pic>
      <p:pic>
        <p:nvPicPr>
          <p:cNvPr id="32" name="Imagen 31">
            <a:extLst>
              <a:ext uri="{FF2B5EF4-FFF2-40B4-BE49-F238E27FC236}">
                <a16:creationId xmlns:a16="http://schemas.microsoft.com/office/drawing/2014/main" id="{839DDAC3-B0F6-1100-B852-AE95AB82ED2B}"/>
              </a:ext>
            </a:extLst>
          </p:cNvPr>
          <p:cNvPicPr>
            <a:picLocks noChangeAspect="1"/>
          </p:cNvPicPr>
          <p:nvPr/>
        </p:nvPicPr>
        <p:blipFill>
          <a:blip r:embed="rId3"/>
          <a:stretch>
            <a:fillRect/>
          </a:stretch>
        </p:blipFill>
        <p:spPr>
          <a:xfrm>
            <a:off x="4462146" y="5612063"/>
            <a:ext cx="3114675" cy="276225"/>
          </a:xfrm>
          <a:prstGeom prst="rect">
            <a:avLst/>
          </a:prstGeom>
        </p:spPr>
      </p:pic>
      <p:sp>
        <p:nvSpPr>
          <p:cNvPr id="34" name="CuadroTexto 33">
            <a:extLst>
              <a:ext uri="{FF2B5EF4-FFF2-40B4-BE49-F238E27FC236}">
                <a16:creationId xmlns:a16="http://schemas.microsoft.com/office/drawing/2014/main" id="{B2095DB4-6DF9-0CD6-FD4C-73067DBE25D2}"/>
              </a:ext>
            </a:extLst>
          </p:cNvPr>
          <p:cNvSpPr txBox="1"/>
          <p:nvPr/>
        </p:nvSpPr>
        <p:spPr>
          <a:xfrm>
            <a:off x="4376420" y="5304286"/>
            <a:ext cx="823194" cy="307777"/>
          </a:xfrm>
          <a:prstGeom prst="rect">
            <a:avLst/>
          </a:prstGeom>
          <a:noFill/>
        </p:spPr>
        <p:txBody>
          <a:bodyPr wrap="square">
            <a:spAutoFit/>
          </a:bodyPr>
          <a:lstStyle/>
          <a:p>
            <a:r>
              <a:rPr lang="es-MX" sz="1400" dirty="0"/>
              <a:t>Salida</a:t>
            </a:r>
          </a:p>
        </p:txBody>
      </p:sp>
      <p:sp>
        <p:nvSpPr>
          <p:cNvPr id="36" name="CuadroTexto 35">
            <a:extLst>
              <a:ext uri="{FF2B5EF4-FFF2-40B4-BE49-F238E27FC236}">
                <a16:creationId xmlns:a16="http://schemas.microsoft.com/office/drawing/2014/main" id="{51889735-E9B7-0019-3C2B-7431A7C21103}"/>
              </a:ext>
            </a:extLst>
          </p:cNvPr>
          <p:cNvSpPr txBox="1"/>
          <p:nvPr/>
        </p:nvSpPr>
        <p:spPr>
          <a:xfrm>
            <a:off x="8483427" y="3985415"/>
            <a:ext cx="7556673" cy="307777"/>
          </a:xfrm>
          <a:prstGeom prst="rect">
            <a:avLst/>
          </a:prstGeom>
          <a:noFill/>
        </p:spPr>
        <p:txBody>
          <a:bodyPr wrap="square">
            <a:spAutoFit/>
          </a:bodyPr>
          <a:lstStyle/>
          <a:p>
            <a:r>
              <a:rPr lang="es-MX" sz="1400" dirty="0"/>
              <a:t>También podemos usar un bucle </a:t>
            </a:r>
            <a:r>
              <a:rPr lang="es-MX" sz="1400" dirty="0" err="1"/>
              <a:t>for</a:t>
            </a:r>
            <a:r>
              <a:rPr lang="es-MX" sz="1400" dirty="0"/>
              <a:t> para generar la serie de números impares positivos en Java.</a:t>
            </a:r>
          </a:p>
        </p:txBody>
      </p:sp>
      <p:grpSp>
        <p:nvGrpSpPr>
          <p:cNvPr id="41" name="Grupo 40">
            <a:extLst>
              <a:ext uri="{FF2B5EF4-FFF2-40B4-BE49-F238E27FC236}">
                <a16:creationId xmlns:a16="http://schemas.microsoft.com/office/drawing/2014/main" id="{49B889B4-CD17-A4BA-D151-DBA00393C848}"/>
              </a:ext>
            </a:extLst>
          </p:cNvPr>
          <p:cNvGrpSpPr/>
          <p:nvPr/>
        </p:nvGrpSpPr>
        <p:grpSpPr>
          <a:xfrm>
            <a:off x="8640588" y="4415529"/>
            <a:ext cx="3544052" cy="2538261"/>
            <a:chOff x="8640588" y="4415529"/>
            <a:chExt cx="3544052" cy="2538261"/>
          </a:xfrm>
        </p:grpSpPr>
        <p:pic>
          <p:nvPicPr>
            <p:cNvPr id="38" name="Imagen 37">
              <a:extLst>
                <a:ext uri="{FF2B5EF4-FFF2-40B4-BE49-F238E27FC236}">
                  <a16:creationId xmlns:a16="http://schemas.microsoft.com/office/drawing/2014/main" id="{CE05F594-EAF1-CE66-88C4-F14599201A75}"/>
                </a:ext>
              </a:extLst>
            </p:cNvPr>
            <p:cNvPicPr>
              <a:picLocks noChangeAspect="1"/>
            </p:cNvPicPr>
            <p:nvPr/>
          </p:nvPicPr>
          <p:blipFill>
            <a:blip r:embed="rId4"/>
            <a:stretch>
              <a:fillRect/>
            </a:stretch>
          </p:blipFill>
          <p:spPr>
            <a:xfrm>
              <a:off x="8641340" y="4415529"/>
              <a:ext cx="3543300" cy="1933575"/>
            </a:xfrm>
            <a:prstGeom prst="rect">
              <a:avLst/>
            </a:prstGeom>
          </p:spPr>
        </p:pic>
        <p:pic>
          <p:nvPicPr>
            <p:cNvPr id="40" name="Imagen 39">
              <a:extLst>
                <a:ext uri="{FF2B5EF4-FFF2-40B4-BE49-F238E27FC236}">
                  <a16:creationId xmlns:a16="http://schemas.microsoft.com/office/drawing/2014/main" id="{D468C4D2-BE16-2C5C-0961-7FFB1BF1E12B}"/>
                </a:ext>
              </a:extLst>
            </p:cNvPr>
            <p:cNvPicPr>
              <a:picLocks noChangeAspect="1"/>
            </p:cNvPicPr>
            <p:nvPr/>
          </p:nvPicPr>
          <p:blipFill rotWithShape="1">
            <a:blip r:embed="rId5"/>
            <a:srcRect r="10126"/>
            <a:stretch/>
          </p:blipFill>
          <p:spPr>
            <a:xfrm>
              <a:off x="8640588" y="6344190"/>
              <a:ext cx="3544052" cy="609600"/>
            </a:xfrm>
            <a:prstGeom prst="rect">
              <a:avLst/>
            </a:prstGeom>
          </p:spPr>
        </p:pic>
      </p:grpSp>
      <p:pic>
        <p:nvPicPr>
          <p:cNvPr id="43" name="Imagen 42">
            <a:extLst>
              <a:ext uri="{FF2B5EF4-FFF2-40B4-BE49-F238E27FC236}">
                <a16:creationId xmlns:a16="http://schemas.microsoft.com/office/drawing/2014/main" id="{846B503B-58D2-D413-5E3E-7ADA7DDD75F4}"/>
              </a:ext>
            </a:extLst>
          </p:cNvPr>
          <p:cNvPicPr>
            <a:picLocks noChangeAspect="1"/>
          </p:cNvPicPr>
          <p:nvPr/>
        </p:nvPicPr>
        <p:blipFill>
          <a:blip r:embed="rId6"/>
          <a:stretch>
            <a:fillRect/>
          </a:stretch>
        </p:blipFill>
        <p:spPr>
          <a:xfrm>
            <a:off x="12572134" y="5594059"/>
            <a:ext cx="2952750" cy="257175"/>
          </a:xfrm>
          <a:prstGeom prst="rect">
            <a:avLst/>
          </a:prstGeom>
        </p:spPr>
      </p:pic>
      <p:sp>
        <p:nvSpPr>
          <p:cNvPr id="44" name="CuadroTexto 43">
            <a:extLst>
              <a:ext uri="{FF2B5EF4-FFF2-40B4-BE49-F238E27FC236}">
                <a16:creationId xmlns:a16="http://schemas.microsoft.com/office/drawing/2014/main" id="{602B4201-9F01-DF36-BF9E-2BD0E21E53A5}"/>
              </a:ext>
            </a:extLst>
          </p:cNvPr>
          <p:cNvSpPr txBox="1"/>
          <p:nvPr/>
        </p:nvSpPr>
        <p:spPr>
          <a:xfrm>
            <a:off x="12425965" y="5286282"/>
            <a:ext cx="823194" cy="307777"/>
          </a:xfrm>
          <a:prstGeom prst="rect">
            <a:avLst/>
          </a:prstGeom>
          <a:noFill/>
        </p:spPr>
        <p:txBody>
          <a:bodyPr wrap="square">
            <a:spAutoFit/>
          </a:bodyPr>
          <a:lstStyle/>
          <a:p>
            <a:r>
              <a:rPr lang="es-MX" sz="1400" dirty="0"/>
              <a:t>Salida</a:t>
            </a:r>
          </a:p>
        </p:txBody>
      </p:sp>
    </p:spTree>
    <p:extLst>
      <p:ext uri="{BB962C8B-B14F-4D97-AF65-F5344CB8AC3E}">
        <p14:creationId xmlns:p14="http://schemas.microsoft.com/office/powerpoint/2010/main" val="3709338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23</a:t>
            </a:fld>
            <a:endParaRPr lang="es-MX" sz="2800" dirty="0"/>
          </a:p>
        </p:txBody>
      </p:sp>
      <p:sp>
        <p:nvSpPr>
          <p:cNvPr id="4" name="CuadroTexto 3">
            <a:extLst>
              <a:ext uri="{FF2B5EF4-FFF2-40B4-BE49-F238E27FC236}">
                <a16:creationId xmlns:a16="http://schemas.microsoft.com/office/drawing/2014/main" id="{137BEDDE-383F-C0A2-8F9B-3DABCD30866E}"/>
              </a:ext>
            </a:extLst>
          </p:cNvPr>
          <p:cNvSpPr txBox="1"/>
          <p:nvPr/>
        </p:nvSpPr>
        <p:spPr>
          <a:xfrm>
            <a:off x="858810" y="251593"/>
            <a:ext cx="5012054" cy="369332"/>
          </a:xfrm>
          <a:prstGeom prst="rect">
            <a:avLst/>
          </a:prstGeom>
          <a:noFill/>
        </p:spPr>
        <p:txBody>
          <a:bodyPr wrap="square">
            <a:spAutoFit/>
          </a:bodyPr>
          <a:lstStyle/>
          <a:p>
            <a:r>
              <a:rPr lang="es-MX" dirty="0"/>
              <a:t>Serie de Fibonacci </a:t>
            </a:r>
          </a:p>
        </p:txBody>
      </p:sp>
      <p:sp>
        <p:nvSpPr>
          <p:cNvPr id="6" name="CuadroTexto 5">
            <a:extLst>
              <a:ext uri="{FF2B5EF4-FFF2-40B4-BE49-F238E27FC236}">
                <a16:creationId xmlns:a16="http://schemas.microsoft.com/office/drawing/2014/main" id="{09EB5B90-F429-6E4A-9314-F3BBD5A260D0}"/>
              </a:ext>
            </a:extLst>
          </p:cNvPr>
          <p:cNvSpPr txBox="1"/>
          <p:nvPr/>
        </p:nvSpPr>
        <p:spPr>
          <a:xfrm>
            <a:off x="858810" y="620925"/>
            <a:ext cx="5899492" cy="3539430"/>
          </a:xfrm>
          <a:prstGeom prst="rect">
            <a:avLst/>
          </a:prstGeom>
          <a:noFill/>
        </p:spPr>
        <p:txBody>
          <a:bodyPr wrap="square">
            <a:spAutoFit/>
          </a:bodyPr>
          <a:lstStyle/>
          <a:p>
            <a:r>
              <a:rPr lang="es-MX" sz="1400" dirty="0"/>
              <a:t>La serie de Fibonacci es una serie donde el siguiente término es la suma de los dos términos anteriores. Los dos primeros términos de la serie de Fibonacci son 0 y 1. </a:t>
            </a:r>
          </a:p>
          <a:p>
            <a:r>
              <a:rPr lang="es-MX" sz="1400" dirty="0"/>
              <a:t>Serie de Fibonacci: 0, 1, 1, 2, 3, 5, 8, 13, 21, 34, … así sigue sucesivamente. </a:t>
            </a:r>
          </a:p>
          <a:p>
            <a:r>
              <a:rPr lang="es-MX" sz="1400" dirty="0"/>
              <a:t>Primer término 0 </a:t>
            </a:r>
          </a:p>
          <a:p>
            <a:r>
              <a:rPr lang="es-MX" sz="1400" dirty="0"/>
              <a:t>Segundo término 1 </a:t>
            </a:r>
          </a:p>
          <a:p>
            <a:r>
              <a:rPr lang="es-MX" sz="1400" dirty="0"/>
              <a:t>Siguiente término 1 = 0 + 1 	término 3 </a:t>
            </a:r>
          </a:p>
          <a:p>
            <a:r>
              <a:rPr lang="es-MX" sz="1400" dirty="0"/>
              <a:t>			2 = 1 + 1 	término 4 </a:t>
            </a:r>
          </a:p>
          <a:p>
            <a:r>
              <a:rPr lang="es-MX" sz="1400" dirty="0"/>
              <a:t>			3 = 2 + 1 	término 5</a:t>
            </a:r>
          </a:p>
          <a:p>
            <a:r>
              <a:rPr lang="es-MX" sz="1400" dirty="0"/>
              <a:t>			5 = 3 + 2 	término 6 </a:t>
            </a:r>
          </a:p>
          <a:p>
            <a:r>
              <a:rPr lang="es-MX" sz="1400" dirty="0"/>
              <a:t>			8 = 5 + 3 	término 7 </a:t>
            </a:r>
          </a:p>
          <a:p>
            <a:r>
              <a:rPr lang="es-MX" sz="1400" dirty="0"/>
              <a:t>			13 		término 8 </a:t>
            </a:r>
          </a:p>
          <a:p>
            <a:r>
              <a:rPr lang="es-MX" sz="1400" dirty="0"/>
              <a:t>			21 		término 9 </a:t>
            </a:r>
          </a:p>
          <a:p>
            <a:r>
              <a:rPr lang="es-MX" sz="1400" dirty="0"/>
              <a:t>			34 		término 10 </a:t>
            </a:r>
          </a:p>
          <a:p>
            <a:r>
              <a:rPr lang="es-MX" sz="1400" dirty="0"/>
              <a:t>			…así continúa sucesivamente </a:t>
            </a:r>
          </a:p>
          <a:p>
            <a:r>
              <a:rPr lang="es-MX" sz="1400" dirty="0"/>
              <a:t>Declaremos que nuestros dos primeros términos sean:</a:t>
            </a:r>
          </a:p>
        </p:txBody>
      </p:sp>
      <p:pic>
        <p:nvPicPr>
          <p:cNvPr id="8" name="Imagen 7">
            <a:extLst>
              <a:ext uri="{FF2B5EF4-FFF2-40B4-BE49-F238E27FC236}">
                <a16:creationId xmlns:a16="http://schemas.microsoft.com/office/drawing/2014/main" id="{C06BD728-9FAD-B04F-1E21-AA8921CD03D2}"/>
              </a:ext>
            </a:extLst>
          </p:cNvPr>
          <p:cNvPicPr>
            <a:picLocks noChangeAspect="1"/>
          </p:cNvPicPr>
          <p:nvPr/>
        </p:nvPicPr>
        <p:blipFill>
          <a:blip r:embed="rId2"/>
          <a:stretch>
            <a:fillRect/>
          </a:stretch>
        </p:blipFill>
        <p:spPr>
          <a:xfrm>
            <a:off x="929002" y="4339770"/>
            <a:ext cx="2171700" cy="438150"/>
          </a:xfrm>
          <a:prstGeom prst="rect">
            <a:avLst/>
          </a:prstGeom>
        </p:spPr>
      </p:pic>
      <p:sp>
        <p:nvSpPr>
          <p:cNvPr id="10" name="CuadroTexto 9">
            <a:extLst>
              <a:ext uri="{FF2B5EF4-FFF2-40B4-BE49-F238E27FC236}">
                <a16:creationId xmlns:a16="http://schemas.microsoft.com/office/drawing/2014/main" id="{58AA300F-36E5-1E91-365B-48BAE840335C}"/>
              </a:ext>
            </a:extLst>
          </p:cNvPr>
          <p:cNvSpPr txBox="1"/>
          <p:nvPr/>
        </p:nvSpPr>
        <p:spPr>
          <a:xfrm>
            <a:off x="858810" y="4903715"/>
            <a:ext cx="8215312" cy="307777"/>
          </a:xfrm>
          <a:prstGeom prst="rect">
            <a:avLst/>
          </a:prstGeom>
          <a:noFill/>
        </p:spPr>
        <p:txBody>
          <a:bodyPr wrap="square">
            <a:spAutoFit/>
          </a:bodyPr>
          <a:lstStyle/>
          <a:p>
            <a:r>
              <a:rPr lang="es-MX" sz="1400" dirty="0"/>
              <a:t>Los siguientes términos de la serie de Fibonacci se calcularían como: </a:t>
            </a:r>
          </a:p>
        </p:txBody>
      </p:sp>
      <p:pic>
        <p:nvPicPr>
          <p:cNvPr id="12" name="Imagen 11">
            <a:extLst>
              <a:ext uri="{FF2B5EF4-FFF2-40B4-BE49-F238E27FC236}">
                <a16:creationId xmlns:a16="http://schemas.microsoft.com/office/drawing/2014/main" id="{1D89A523-69A3-DA98-B077-46B2E5EFC006}"/>
              </a:ext>
            </a:extLst>
          </p:cNvPr>
          <p:cNvPicPr>
            <a:picLocks noChangeAspect="1"/>
          </p:cNvPicPr>
          <p:nvPr/>
        </p:nvPicPr>
        <p:blipFill rotWithShape="1">
          <a:blip r:embed="rId3"/>
          <a:srcRect r="5264"/>
          <a:stretch/>
        </p:blipFill>
        <p:spPr>
          <a:xfrm>
            <a:off x="929003" y="5274790"/>
            <a:ext cx="5829300" cy="781050"/>
          </a:xfrm>
          <a:prstGeom prst="rect">
            <a:avLst/>
          </a:prstGeom>
        </p:spPr>
      </p:pic>
      <p:pic>
        <p:nvPicPr>
          <p:cNvPr id="14" name="Imagen 13">
            <a:extLst>
              <a:ext uri="{FF2B5EF4-FFF2-40B4-BE49-F238E27FC236}">
                <a16:creationId xmlns:a16="http://schemas.microsoft.com/office/drawing/2014/main" id="{12B732DF-83E5-AF8D-E648-9D74CF2BE772}"/>
              </a:ext>
            </a:extLst>
          </p:cNvPr>
          <p:cNvPicPr>
            <a:picLocks noChangeAspect="1"/>
          </p:cNvPicPr>
          <p:nvPr/>
        </p:nvPicPr>
        <p:blipFill rotWithShape="1">
          <a:blip r:embed="rId4"/>
          <a:srcRect l="163"/>
          <a:stretch/>
        </p:blipFill>
        <p:spPr>
          <a:xfrm>
            <a:off x="929002" y="5877246"/>
            <a:ext cx="5829300" cy="381000"/>
          </a:xfrm>
          <a:prstGeom prst="rect">
            <a:avLst/>
          </a:prstGeom>
        </p:spPr>
      </p:pic>
      <p:sp>
        <p:nvSpPr>
          <p:cNvPr id="18" name="CuadroTexto 17">
            <a:extLst>
              <a:ext uri="{FF2B5EF4-FFF2-40B4-BE49-F238E27FC236}">
                <a16:creationId xmlns:a16="http://schemas.microsoft.com/office/drawing/2014/main" id="{149A486F-6972-87B0-02E2-A3140851C6E7}"/>
              </a:ext>
            </a:extLst>
          </p:cNvPr>
          <p:cNvSpPr txBox="1"/>
          <p:nvPr/>
        </p:nvSpPr>
        <p:spPr>
          <a:xfrm>
            <a:off x="8199437" y="188820"/>
            <a:ext cx="8214014" cy="307777"/>
          </a:xfrm>
          <a:prstGeom prst="rect">
            <a:avLst/>
          </a:prstGeom>
          <a:noFill/>
        </p:spPr>
        <p:txBody>
          <a:bodyPr wrap="square">
            <a:spAutoFit/>
          </a:bodyPr>
          <a:lstStyle/>
          <a:p>
            <a:r>
              <a:rPr lang="es-MX" sz="1400" dirty="0"/>
              <a:t>Apliquemos ahora esta lógica en nuestro programa. Mostremos la serie de Fibonacci usando el bucle </a:t>
            </a:r>
            <a:r>
              <a:rPr lang="es-MX" sz="1400" dirty="0" err="1"/>
              <a:t>for</a:t>
            </a:r>
            <a:endParaRPr lang="es-MX" sz="1400" dirty="0"/>
          </a:p>
        </p:txBody>
      </p:sp>
      <p:cxnSp>
        <p:nvCxnSpPr>
          <p:cNvPr id="20" name="Conector recto 19">
            <a:extLst>
              <a:ext uri="{FF2B5EF4-FFF2-40B4-BE49-F238E27FC236}">
                <a16:creationId xmlns:a16="http://schemas.microsoft.com/office/drawing/2014/main" id="{B34A31AE-FF50-39BE-7E91-3F56E41EC5FC}"/>
              </a:ext>
            </a:extLst>
          </p:cNvPr>
          <p:cNvCxnSpPr/>
          <p:nvPr/>
        </p:nvCxnSpPr>
        <p:spPr>
          <a:xfrm>
            <a:off x="7606145" y="498686"/>
            <a:ext cx="0" cy="5933287"/>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8DE73BF4-431F-84F1-80BF-9EE49C4F8D01}"/>
              </a:ext>
            </a:extLst>
          </p:cNvPr>
          <p:cNvPicPr>
            <a:picLocks noChangeAspect="1"/>
          </p:cNvPicPr>
          <p:nvPr/>
        </p:nvPicPr>
        <p:blipFill>
          <a:blip r:embed="rId5"/>
          <a:stretch>
            <a:fillRect/>
          </a:stretch>
        </p:blipFill>
        <p:spPr>
          <a:xfrm>
            <a:off x="8311573" y="567592"/>
            <a:ext cx="4867275" cy="2266950"/>
          </a:xfrm>
          <a:prstGeom prst="rect">
            <a:avLst/>
          </a:prstGeom>
        </p:spPr>
      </p:pic>
      <p:pic>
        <p:nvPicPr>
          <p:cNvPr id="24" name="Imagen 23">
            <a:extLst>
              <a:ext uri="{FF2B5EF4-FFF2-40B4-BE49-F238E27FC236}">
                <a16:creationId xmlns:a16="http://schemas.microsoft.com/office/drawing/2014/main" id="{92882876-3D2E-4FA2-5806-868725606F84}"/>
              </a:ext>
            </a:extLst>
          </p:cNvPr>
          <p:cNvPicPr>
            <a:picLocks noChangeAspect="1"/>
          </p:cNvPicPr>
          <p:nvPr/>
        </p:nvPicPr>
        <p:blipFill>
          <a:blip r:embed="rId6"/>
          <a:stretch>
            <a:fillRect/>
          </a:stretch>
        </p:blipFill>
        <p:spPr>
          <a:xfrm>
            <a:off x="13505636" y="1561815"/>
            <a:ext cx="2362200" cy="285750"/>
          </a:xfrm>
          <a:prstGeom prst="rect">
            <a:avLst/>
          </a:prstGeom>
        </p:spPr>
      </p:pic>
      <p:sp>
        <p:nvSpPr>
          <p:cNvPr id="26" name="CuadroTexto 25">
            <a:extLst>
              <a:ext uri="{FF2B5EF4-FFF2-40B4-BE49-F238E27FC236}">
                <a16:creationId xmlns:a16="http://schemas.microsoft.com/office/drawing/2014/main" id="{E98C4C4C-DBBC-1227-CDE8-17540A5F6470}"/>
              </a:ext>
            </a:extLst>
          </p:cNvPr>
          <p:cNvSpPr txBox="1"/>
          <p:nvPr/>
        </p:nvSpPr>
        <p:spPr>
          <a:xfrm>
            <a:off x="13393500" y="1262452"/>
            <a:ext cx="1083253" cy="307777"/>
          </a:xfrm>
          <a:prstGeom prst="rect">
            <a:avLst/>
          </a:prstGeom>
          <a:noFill/>
        </p:spPr>
        <p:txBody>
          <a:bodyPr wrap="square">
            <a:spAutoFit/>
          </a:bodyPr>
          <a:lstStyle/>
          <a:p>
            <a:r>
              <a:rPr lang="es-MX" sz="1400" dirty="0"/>
              <a:t>Salida</a:t>
            </a:r>
          </a:p>
        </p:txBody>
      </p:sp>
      <p:sp>
        <p:nvSpPr>
          <p:cNvPr id="28" name="CuadroTexto 27">
            <a:extLst>
              <a:ext uri="{FF2B5EF4-FFF2-40B4-BE49-F238E27FC236}">
                <a16:creationId xmlns:a16="http://schemas.microsoft.com/office/drawing/2014/main" id="{3D24ACF0-F50D-31D8-8749-30A050BE475C}"/>
              </a:ext>
            </a:extLst>
          </p:cNvPr>
          <p:cNvSpPr txBox="1"/>
          <p:nvPr/>
        </p:nvSpPr>
        <p:spPr>
          <a:xfrm>
            <a:off x="8311573" y="2955009"/>
            <a:ext cx="8017109" cy="1815882"/>
          </a:xfrm>
          <a:prstGeom prst="rect">
            <a:avLst/>
          </a:prstGeom>
          <a:noFill/>
        </p:spPr>
        <p:txBody>
          <a:bodyPr wrap="square">
            <a:spAutoFit/>
          </a:bodyPr>
          <a:lstStyle/>
          <a:p>
            <a:r>
              <a:rPr lang="es-MX" sz="1400" dirty="0"/>
              <a:t>En el programa anterior, </a:t>
            </a:r>
            <a:r>
              <a:rPr lang="es-MX" sz="1400" dirty="0" err="1"/>
              <a:t>primerTermino</a:t>
            </a:r>
            <a:r>
              <a:rPr lang="es-MX" sz="1400" dirty="0"/>
              <a:t> y </a:t>
            </a:r>
            <a:r>
              <a:rPr lang="es-MX" sz="1400" dirty="0" err="1"/>
              <a:t>segundoTermino</a:t>
            </a:r>
            <a:r>
              <a:rPr lang="es-MX" sz="1400" dirty="0"/>
              <a:t> se inicializan con 0 y 1 respectivamente (los dos primeros dígitos de la serie de Fibonacci). </a:t>
            </a:r>
          </a:p>
          <a:p>
            <a:r>
              <a:rPr lang="es-MX" sz="1400" dirty="0"/>
              <a:t>Aquí, hemos usado el bucle </a:t>
            </a:r>
            <a:r>
              <a:rPr lang="es-MX" sz="1400" dirty="0" err="1"/>
              <a:t>for</a:t>
            </a:r>
            <a:r>
              <a:rPr lang="es-MX" sz="1400" dirty="0"/>
              <a:t> para: </a:t>
            </a:r>
          </a:p>
          <a:p>
            <a:r>
              <a:rPr lang="es-MX" sz="1400" dirty="0"/>
              <a:t>	● imprimir el </a:t>
            </a:r>
            <a:r>
              <a:rPr lang="es-MX" sz="1400" dirty="0" err="1"/>
              <a:t>primerTermino</a:t>
            </a:r>
            <a:r>
              <a:rPr lang="es-MX" sz="1400" dirty="0"/>
              <a:t> de la serie, </a:t>
            </a:r>
          </a:p>
          <a:p>
            <a:r>
              <a:rPr lang="es-MX" sz="1400" dirty="0"/>
              <a:t>	● calcular el </a:t>
            </a:r>
            <a:r>
              <a:rPr lang="es-MX" sz="1400" dirty="0" err="1"/>
              <a:t>siguienteTermino</a:t>
            </a:r>
            <a:r>
              <a:rPr lang="es-MX" sz="1400" dirty="0"/>
              <a:t> realizando la suma de </a:t>
            </a:r>
            <a:r>
              <a:rPr lang="es-MX" sz="1400" dirty="0" err="1"/>
              <a:t>primerTermino</a:t>
            </a:r>
            <a:r>
              <a:rPr lang="es-MX" sz="1400" dirty="0"/>
              <a:t> y el </a:t>
            </a:r>
            <a:r>
              <a:rPr lang="es-MX" sz="1400" dirty="0" err="1"/>
              <a:t>segundoTermino</a:t>
            </a:r>
            <a:r>
              <a:rPr lang="es-MX" sz="1400" dirty="0"/>
              <a:t>, </a:t>
            </a:r>
          </a:p>
          <a:p>
            <a:r>
              <a:rPr lang="es-MX" sz="1400" dirty="0"/>
              <a:t>	● asignar el valor del </a:t>
            </a:r>
            <a:r>
              <a:rPr lang="es-MX" sz="1400" dirty="0" err="1"/>
              <a:t>segundoTermino</a:t>
            </a:r>
            <a:r>
              <a:rPr lang="es-MX" sz="1400" dirty="0"/>
              <a:t> al </a:t>
            </a:r>
            <a:r>
              <a:rPr lang="es-MX" sz="1400" dirty="0" err="1"/>
              <a:t>primerTermino</a:t>
            </a:r>
            <a:r>
              <a:rPr lang="es-MX" sz="1400" dirty="0"/>
              <a:t> y el </a:t>
            </a:r>
            <a:r>
              <a:rPr lang="es-MX" sz="1400" dirty="0" err="1"/>
              <a:t>siguienteTermino</a:t>
            </a:r>
            <a:r>
              <a:rPr lang="es-MX" sz="1400" dirty="0"/>
              <a:t> al </a:t>
            </a:r>
            <a:r>
              <a:rPr lang="es-MX" sz="1400" dirty="0" err="1"/>
              <a:t>segundoTermino</a:t>
            </a:r>
            <a:r>
              <a:rPr lang="es-MX" sz="1400" dirty="0"/>
              <a:t>.</a:t>
            </a:r>
          </a:p>
          <a:p>
            <a:endParaRPr lang="es-MX" sz="1400" dirty="0"/>
          </a:p>
          <a:p>
            <a:r>
              <a:rPr lang="es-MX" sz="1400" dirty="0"/>
              <a:t> También podemos usar un bucle </a:t>
            </a:r>
            <a:r>
              <a:rPr lang="es-MX" sz="1400" dirty="0" err="1"/>
              <a:t>while</a:t>
            </a:r>
            <a:r>
              <a:rPr lang="es-MX" sz="1400" dirty="0"/>
              <a:t> para generar la serie de Fibonacci en Java.</a:t>
            </a:r>
          </a:p>
        </p:txBody>
      </p:sp>
      <p:pic>
        <p:nvPicPr>
          <p:cNvPr id="32" name="Imagen 31">
            <a:extLst>
              <a:ext uri="{FF2B5EF4-FFF2-40B4-BE49-F238E27FC236}">
                <a16:creationId xmlns:a16="http://schemas.microsoft.com/office/drawing/2014/main" id="{1220DA6F-D05A-D443-958F-ED17AC44356E}"/>
              </a:ext>
            </a:extLst>
          </p:cNvPr>
          <p:cNvPicPr>
            <a:picLocks noChangeAspect="1"/>
          </p:cNvPicPr>
          <p:nvPr/>
        </p:nvPicPr>
        <p:blipFill rotWithShape="1">
          <a:blip r:embed="rId7"/>
          <a:srcRect r="16129"/>
          <a:stretch/>
        </p:blipFill>
        <p:spPr>
          <a:xfrm>
            <a:off x="8453989" y="4696493"/>
            <a:ext cx="5200650" cy="657225"/>
          </a:xfrm>
          <a:prstGeom prst="rect">
            <a:avLst/>
          </a:prstGeom>
        </p:spPr>
      </p:pic>
      <p:pic>
        <p:nvPicPr>
          <p:cNvPr id="34" name="Imagen 33">
            <a:extLst>
              <a:ext uri="{FF2B5EF4-FFF2-40B4-BE49-F238E27FC236}">
                <a16:creationId xmlns:a16="http://schemas.microsoft.com/office/drawing/2014/main" id="{F19C6832-F687-9812-9C5B-B9F00A4B4F35}"/>
              </a:ext>
            </a:extLst>
          </p:cNvPr>
          <p:cNvPicPr>
            <a:picLocks noChangeAspect="1"/>
          </p:cNvPicPr>
          <p:nvPr/>
        </p:nvPicPr>
        <p:blipFill>
          <a:blip r:embed="rId8"/>
          <a:stretch>
            <a:fillRect/>
          </a:stretch>
        </p:blipFill>
        <p:spPr>
          <a:xfrm>
            <a:off x="8453988" y="5353718"/>
            <a:ext cx="5200650" cy="1704975"/>
          </a:xfrm>
          <a:prstGeom prst="rect">
            <a:avLst/>
          </a:prstGeom>
        </p:spPr>
      </p:pic>
      <p:pic>
        <p:nvPicPr>
          <p:cNvPr id="35" name="Imagen 34">
            <a:extLst>
              <a:ext uri="{FF2B5EF4-FFF2-40B4-BE49-F238E27FC236}">
                <a16:creationId xmlns:a16="http://schemas.microsoft.com/office/drawing/2014/main" id="{6FCEBF4A-B2EC-8898-76FF-4CC6D04F2B2E}"/>
              </a:ext>
            </a:extLst>
          </p:cNvPr>
          <p:cNvPicPr>
            <a:picLocks noChangeAspect="1"/>
          </p:cNvPicPr>
          <p:nvPr/>
        </p:nvPicPr>
        <p:blipFill>
          <a:blip r:embed="rId6"/>
          <a:stretch>
            <a:fillRect/>
          </a:stretch>
        </p:blipFill>
        <p:spPr>
          <a:xfrm>
            <a:off x="13800163" y="5747291"/>
            <a:ext cx="2362200" cy="285750"/>
          </a:xfrm>
          <a:prstGeom prst="rect">
            <a:avLst/>
          </a:prstGeom>
        </p:spPr>
      </p:pic>
      <p:sp>
        <p:nvSpPr>
          <p:cNvPr id="36" name="CuadroTexto 35">
            <a:extLst>
              <a:ext uri="{FF2B5EF4-FFF2-40B4-BE49-F238E27FC236}">
                <a16:creationId xmlns:a16="http://schemas.microsoft.com/office/drawing/2014/main" id="{C3362438-6945-9271-A6BF-81A2EF65B799}"/>
              </a:ext>
            </a:extLst>
          </p:cNvPr>
          <p:cNvSpPr txBox="1"/>
          <p:nvPr/>
        </p:nvSpPr>
        <p:spPr>
          <a:xfrm>
            <a:off x="13688027" y="5447928"/>
            <a:ext cx="1083253" cy="307777"/>
          </a:xfrm>
          <a:prstGeom prst="rect">
            <a:avLst/>
          </a:prstGeom>
          <a:noFill/>
        </p:spPr>
        <p:txBody>
          <a:bodyPr wrap="square">
            <a:spAutoFit/>
          </a:bodyPr>
          <a:lstStyle/>
          <a:p>
            <a:r>
              <a:rPr lang="es-MX" sz="1400" dirty="0"/>
              <a:t>Salida</a:t>
            </a:r>
          </a:p>
        </p:txBody>
      </p:sp>
      <p:sp>
        <p:nvSpPr>
          <p:cNvPr id="37" name="Título 1">
            <a:extLst>
              <a:ext uri="{FF2B5EF4-FFF2-40B4-BE49-F238E27FC236}">
                <a16:creationId xmlns:a16="http://schemas.microsoft.com/office/drawing/2014/main" id="{C7B3816B-95B1-D387-87ED-7D19A2A3309D}"/>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Sentencias</a:t>
            </a:r>
          </a:p>
        </p:txBody>
      </p:sp>
    </p:spTree>
    <p:extLst>
      <p:ext uri="{BB962C8B-B14F-4D97-AF65-F5344CB8AC3E}">
        <p14:creationId xmlns:p14="http://schemas.microsoft.com/office/powerpoint/2010/main" val="195779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24</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Instrucciones</a:t>
            </a:r>
          </a:p>
        </p:txBody>
      </p:sp>
      <p:sp>
        <p:nvSpPr>
          <p:cNvPr id="4" name="CuadroTexto 3">
            <a:extLst>
              <a:ext uri="{FF2B5EF4-FFF2-40B4-BE49-F238E27FC236}">
                <a16:creationId xmlns:a16="http://schemas.microsoft.com/office/drawing/2014/main" id="{134CEA18-79E4-D8F3-FBEB-F146BA3C581D}"/>
              </a:ext>
            </a:extLst>
          </p:cNvPr>
          <p:cNvSpPr txBox="1"/>
          <p:nvPr/>
        </p:nvSpPr>
        <p:spPr>
          <a:xfrm>
            <a:off x="929002" y="533333"/>
            <a:ext cx="4107007" cy="1169551"/>
          </a:xfrm>
          <a:prstGeom prst="rect">
            <a:avLst/>
          </a:prstGeom>
          <a:noFill/>
        </p:spPr>
        <p:txBody>
          <a:bodyPr wrap="square">
            <a:spAutoFit/>
          </a:bodyPr>
          <a:lstStyle/>
          <a:p>
            <a:r>
              <a:rPr lang="es-MX" sz="1400" dirty="0"/>
              <a:t>Una alternativa a encadenar condiciones </a:t>
            </a:r>
            <a:r>
              <a:rPr lang="es-MX" sz="1400" dirty="0" err="1"/>
              <a:t>if-then-else</a:t>
            </a:r>
            <a:r>
              <a:rPr lang="es-MX" sz="1400" dirty="0"/>
              <a:t> juntas es usar la sentencia switch. Este condicional verificará un valor dado contra cualquier número de condiciones y ejecuta el bloque de código donde haya una coincidencia.</a:t>
            </a:r>
          </a:p>
        </p:txBody>
      </p:sp>
      <p:sp>
        <p:nvSpPr>
          <p:cNvPr id="6" name="CuadroTexto 5">
            <a:extLst>
              <a:ext uri="{FF2B5EF4-FFF2-40B4-BE49-F238E27FC236}">
                <a16:creationId xmlns:a16="http://schemas.microsoft.com/office/drawing/2014/main" id="{E2CB52ED-7230-C9BE-0C9A-13C1655E3BF5}"/>
              </a:ext>
            </a:extLst>
          </p:cNvPr>
          <p:cNvSpPr txBox="1"/>
          <p:nvPr/>
        </p:nvSpPr>
        <p:spPr>
          <a:xfrm>
            <a:off x="929002" y="164001"/>
            <a:ext cx="8214014" cy="369332"/>
          </a:xfrm>
          <a:prstGeom prst="rect">
            <a:avLst/>
          </a:prstGeom>
          <a:noFill/>
        </p:spPr>
        <p:txBody>
          <a:bodyPr wrap="square">
            <a:spAutoFit/>
          </a:bodyPr>
          <a:lstStyle/>
          <a:p>
            <a:r>
              <a:rPr lang="es-MX" dirty="0"/>
              <a:t>Instrucciones</a:t>
            </a:r>
          </a:p>
        </p:txBody>
      </p:sp>
      <p:pic>
        <p:nvPicPr>
          <p:cNvPr id="8" name="Imagen 7">
            <a:extLst>
              <a:ext uri="{FF2B5EF4-FFF2-40B4-BE49-F238E27FC236}">
                <a16:creationId xmlns:a16="http://schemas.microsoft.com/office/drawing/2014/main" id="{53418A84-8A0A-E21F-DE8D-50045A5996DA}"/>
              </a:ext>
            </a:extLst>
          </p:cNvPr>
          <p:cNvPicPr>
            <a:picLocks noChangeAspect="1"/>
          </p:cNvPicPr>
          <p:nvPr/>
        </p:nvPicPr>
        <p:blipFill>
          <a:blip r:embed="rId2"/>
          <a:stretch>
            <a:fillRect/>
          </a:stretch>
        </p:blipFill>
        <p:spPr>
          <a:xfrm>
            <a:off x="1086860" y="2581306"/>
            <a:ext cx="4038600" cy="3314700"/>
          </a:xfrm>
          <a:prstGeom prst="rect">
            <a:avLst/>
          </a:prstGeom>
        </p:spPr>
      </p:pic>
      <p:sp>
        <p:nvSpPr>
          <p:cNvPr id="10" name="CuadroTexto 9">
            <a:extLst>
              <a:ext uri="{FF2B5EF4-FFF2-40B4-BE49-F238E27FC236}">
                <a16:creationId xmlns:a16="http://schemas.microsoft.com/office/drawing/2014/main" id="{1C76F23E-8677-20CF-2343-92B40DB5AFC2}"/>
              </a:ext>
            </a:extLst>
          </p:cNvPr>
          <p:cNvSpPr txBox="1"/>
          <p:nvPr/>
        </p:nvSpPr>
        <p:spPr>
          <a:xfrm>
            <a:off x="5695094" y="164002"/>
            <a:ext cx="10642259" cy="954107"/>
          </a:xfrm>
          <a:prstGeom prst="rect">
            <a:avLst/>
          </a:prstGeom>
          <a:noFill/>
        </p:spPr>
        <p:txBody>
          <a:bodyPr wrap="square">
            <a:spAutoFit/>
          </a:bodyPr>
          <a:lstStyle/>
          <a:p>
            <a:r>
              <a:rPr lang="es-MX" sz="1400" dirty="0"/>
              <a:t>La expresión se evalúa una vez y se compara con los valores de cada caso. ● Si expresión coincide con valor1, se ejecuta el código del caso valor1. De manera similar, el código del caso valor2 se ejecuta si la expresión coincide con valor2. ● Si no hay coincidencia, se ejecuta el código del caso predeterminado (o por default). Ten en cuenta que el funcionamiento de la instrucción switch-case es similar al del condicional </a:t>
            </a:r>
            <a:r>
              <a:rPr lang="es-MX" sz="1400" dirty="0" err="1"/>
              <a:t>if-else-if</a:t>
            </a:r>
            <a:r>
              <a:rPr lang="es-MX" sz="1400" dirty="0"/>
              <a:t>. Sin embargo, la sintaxis de la declaración switch es más limpia y mucho más fácil de leer y escribir. Ejemplo.</a:t>
            </a:r>
          </a:p>
        </p:txBody>
      </p:sp>
      <p:cxnSp>
        <p:nvCxnSpPr>
          <p:cNvPr id="12" name="Conector recto 11">
            <a:extLst>
              <a:ext uri="{FF2B5EF4-FFF2-40B4-BE49-F238E27FC236}">
                <a16:creationId xmlns:a16="http://schemas.microsoft.com/office/drawing/2014/main" id="{4C1DB326-0E02-15FF-2FA4-91154C433DD9}"/>
              </a:ext>
            </a:extLst>
          </p:cNvPr>
          <p:cNvCxnSpPr/>
          <p:nvPr/>
        </p:nvCxnSpPr>
        <p:spPr>
          <a:xfrm>
            <a:off x="5396600" y="348667"/>
            <a:ext cx="0" cy="6363569"/>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8D29E40B-1467-289B-3FC9-6790B820F119}"/>
              </a:ext>
            </a:extLst>
          </p:cNvPr>
          <p:cNvPicPr>
            <a:picLocks noChangeAspect="1"/>
          </p:cNvPicPr>
          <p:nvPr/>
        </p:nvPicPr>
        <p:blipFill>
          <a:blip r:embed="rId3"/>
          <a:stretch>
            <a:fillRect/>
          </a:stretch>
        </p:blipFill>
        <p:spPr>
          <a:xfrm>
            <a:off x="5827384" y="1180083"/>
            <a:ext cx="3746415" cy="2897554"/>
          </a:xfrm>
          <a:prstGeom prst="rect">
            <a:avLst/>
          </a:prstGeom>
        </p:spPr>
      </p:pic>
      <p:sp>
        <p:nvSpPr>
          <p:cNvPr id="16" name="CuadroTexto 15">
            <a:extLst>
              <a:ext uri="{FF2B5EF4-FFF2-40B4-BE49-F238E27FC236}">
                <a16:creationId xmlns:a16="http://schemas.microsoft.com/office/drawing/2014/main" id="{3B7F4882-5BAC-2C95-5397-3475E5C0C171}"/>
              </a:ext>
            </a:extLst>
          </p:cNvPr>
          <p:cNvSpPr txBox="1"/>
          <p:nvPr/>
        </p:nvSpPr>
        <p:spPr>
          <a:xfrm>
            <a:off x="5748745" y="4098419"/>
            <a:ext cx="4766855" cy="3108543"/>
          </a:xfrm>
          <a:prstGeom prst="rect">
            <a:avLst/>
          </a:prstGeom>
          <a:noFill/>
        </p:spPr>
        <p:txBody>
          <a:bodyPr wrap="square">
            <a:spAutoFit/>
          </a:bodyPr>
          <a:lstStyle/>
          <a:p>
            <a:r>
              <a:rPr lang="es-MX" sz="1400" dirty="0"/>
              <a:t>Este ejemplo inscribe al estudiante en la clase de Historia al verificar el valor contenido entre paréntesis, curso, contra cada una de las etiquetas de casos (cases). Si el valor después de la etiqueta del caso (case) coincide con el valor entre paréntesis, se ejecuta el bloque de cambio. En el ejemplo anterior, curso hace referencia a la cadena "Historia", que coincide con case "Historia": . Cuando ningún valor coincide, se ejecuta el bloque predeterminado (default). Piensa en esto como el equivalente a </a:t>
            </a:r>
            <a:r>
              <a:rPr lang="es-MX" sz="1400" dirty="0" err="1"/>
              <a:t>else</a:t>
            </a:r>
            <a:r>
              <a:rPr lang="es-MX" sz="1400" dirty="0"/>
              <a:t>. Los bloques switch son diferentes a otros bloques de código porque no están marcados con llaves y usamos la palabra clave break para salir de la instrucción switch. Sin break, se ejecuta el código debajo de la etiqueta case coincidente, incluido el código debajo de otras etiquetas case, lo que rara vez es el comportamiento deseado.</a:t>
            </a:r>
          </a:p>
        </p:txBody>
      </p:sp>
      <p:pic>
        <p:nvPicPr>
          <p:cNvPr id="19" name="Imagen 18">
            <a:extLst>
              <a:ext uri="{FF2B5EF4-FFF2-40B4-BE49-F238E27FC236}">
                <a16:creationId xmlns:a16="http://schemas.microsoft.com/office/drawing/2014/main" id="{9AECAEFE-1979-17E1-0D2E-5649693F0B54}"/>
              </a:ext>
            </a:extLst>
          </p:cNvPr>
          <p:cNvPicPr>
            <a:picLocks noChangeAspect="1"/>
          </p:cNvPicPr>
          <p:nvPr/>
        </p:nvPicPr>
        <p:blipFill>
          <a:blip r:embed="rId4"/>
          <a:stretch>
            <a:fillRect/>
          </a:stretch>
        </p:blipFill>
        <p:spPr>
          <a:xfrm>
            <a:off x="10743650" y="1169692"/>
            <a:ext cx="5368463" cy="5064588"/>
          </a:xfrm>
          <a:prstGeom prst="rect">
            <a:avLst/>
          </a:prstGeom>
        </p:spPr>
      </p:pic>
      <p:sp>
        <p:nvSpPr>
          <p:cNvPr id="21" name="CuadroTexto 20">
            <a:extLst>
              <a:ext uri="{FF2B5EF4-FFF2-40B4-BE49-F238E27FC236}">
                <a16:creationId xmlns:a16="http://schemas.microsoft.com/office/drawing/2014/main" id="{81BE6449-F1DC-6CDE-BFC1-3B6DB109EF7B}"/>
              </a:ext>
            </a:extLst>
          </p:cNvPr>
          <p:cNvSpPr txBox="1"/>
          <p:nvPr/>
        </p:nvSpPr>
        <p:spPr>
          <a:xfrm>
            <a:off x="10650130" y="6244692"/>
            <a:ext cx="5785689" cy="954107"/>
          </a:xfrm>
          <a:prstGeom prst="rect">
            <a:avLst/>
          </a:prstGeom>
          <a:noFill/>
        </p:spPr>
        <p:txBody>
          <a:bodyPr wrap="square">
            <a:spAutoFit/>
          </a:bodyPr>
          <a:lstStyle/>
          <a:p>
            <a:r>
              <a:rPr lang="es-MX" sz="1400" dirty="0"/>
              <a:t>En el ejemplo anterior, hemos utilizado la declaración switch para encontrar el tamaño (</a:t>
            </a:r>
            <a:r>
              <a:rPr lang="es-MX" sz="1400" dirty="0" err="1"/>
              <a:t>size</a:t>
            </a:r>
            <a:r>
              <a:rPr lang="es-MX" sz="1400" dirty="0"/>
              <a:t>). Aquí, tenemos una variable numero. La variable se compara con el valor de cada case. Como el valor coincide con 44, se ejecuta el código de case 44. Aquí, a la variable </a:t>
            </a:r>
            <a:r>
              <a:rPr lang="es-MX" sz="1400" dirty="0" err="1"/>
              <a:t>size</a:t>
            </a:r>
            <a:r>
              <a:rPr lang="es-MX" sz="1400" dirty="0"/>
              <a:t> se le asigna el valor Grande</a:t>
            </a:r>
          </a:p>
        </p:txBody>
      </p:sp>
    </p:spTree>
    <p:extLst>
      <p:ext uri="{BB962C8B-B14F-4D97-AF65-F5344CB8AC3E}">
        <p14:creationId xmlns:p14="http://schemas.microsoft.com/office/powerpoint/2010/main" val="354927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25</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Arreglos</a:t>
            </a:r>
          </a:p>
        </p:txBody>
      </p:sp>
      <p:sp>
        <p:nvSpPr>
          <p:cNvPr id="4" name="CuadroTexto 3">
            <a:extLst>
              <a:ext uri="{FF2B5EF4-FFF2-40B4-BE49-F238E27FC236}">
                <a16:creationId xmlns:a16="http://schemas.microsoft.com/office/drawing/2014/main" id="{0FF8D0CA-E852-C040-FF3B-A633BB7E5871}"/>
              </a:ext>
            </a:extLst>
          </p:cNvPr>
          <p:cNvSpPr txBox="1"/>
          <p:nvPr/>
        </p:nvSpPr>
        <p:spPr>
          <a:xfrm>
            <a:off x="1031298" y="251593"/>
            <a:ext cx="8214014" cy="369332"/>
          </a:xfrm>
          <a:prstGeom prst="rect">
            <a:avLst/>
          </a:prstGeom>
          <a:noFill/>
        </p:spPr>
        <p:txBody>
          <a:bodyPr wrap="square">
            <a:spAutoFit/>
          </a:bodyPr>
          <a:lstStyle/>
          <a:p>
            <a:r>
              <a:rPr lang="es-MX"/>
              <a:t>Arreglos</a:t>
            </a:r>
            <a:endParaRPr lang="es-MX" dirty="0"/>
          </a:p>
        </p:txBody>
      </p:sp>
      <p:sp>
        <p:nvSpPr>
          <p:cNvPr id="6" name="CuadroTexto 5">
            <a:extLst>
              <a:ext uri="{FF2B5EF4-FFF2-40B4-BE49-F238E27FC236}">
                <a16:creationId xmlns:a16="http://schemas.microsoft.com/office/drawing/2014/main" id="{C10212EA-E098-15A5-8728-354817797B89}"/>
              </a:ext>
            </a:extLst>
          </p:cNvPr>
          <p:cNvSpPr txBox="1"/>
          <p:nvPr/>
        </p:nvSpPr>
        <p:spPr>
          <a:xfrm>
            <a:off x="1031298" y="620925"/>
            <a:ext cx="5982566" cy="954107"/>
          </a:xfrm>
          <a:prstGeom prst="rect">
            <a:avLst/>
          </a:prstGeom>
          <a:noFill/>
        </p:spPr>
        <p:txBody>
          <a:bodyPr wrap="square">
            <a:spAutoFit/>
          </a:bodyPr>
          <a:lstStyle/>
          <a:p>
            <a:r>
              <a:rPr lang="es-MX" sz="1400" dirty="0"/>
              <a:t>Hemos visto cómo almacenar piezas individuales de datos en variables. ¿Qué sucede cuando necesitamos almacenar un grupo de datos? ¿Qué pasaría si tuviéramos una lista de estudiantes en un salón de clases? ¿O tuviéramos un ranking de los 10 mejores caballos que terminan una carrera de caballos?</a:t>
            </a:r>
          </a:p>
        </p:txBody>
      </p:sp>
      <p:sp>
        <p:nvSpPr>
          <p:cNvPr id="8" name="CuadroTexto 7">
            <a:extLst>
              <a:ext uri="{FF2B5EF4-FFF2-40B4-BE49-F238E27FC236}">
                <a16:creationId xmlns:a16="http://schemas.microsoft.com/office/drawing/2014/main" id="{C9C1B225-41F4-9587-EB87-2A3AF62D5666}"/>
              </a:ext>
            </a:extLst>
          </p:cNvPr>
          <p:cNvSpPr txBox="1"/>
          <p:nvPr/>
        </p:nvSpPr>
        <p:spPr>
          <a:xfrm>
            <a:off x="1031296" y="1589848"/>
            <a:ext cx="8214014" cy="369332"/>
          </a:xfrm>
          <a:prstGeom prst="rect">
            <a:avLst/>
          </a:prstGeom>
          <a:noFill/>
        </p:spPr>
        <p:txBody>
          <a:bodyPr wrap="square">
            <a:spAutoFit/>
          </a:bodyPr>
          <a:lstStyle/>
          <a:p>
            <a:r>
              <a:rPr lang="es-MX"/>
              <a:t>Arreglos unidimensionales</a:t>
            </a:r>
            <a:endParaRPr lang="es-MX" dirty="0"/>
          </a:p>
        </p:txBody>
      </p:sp>
      <p:sp>
        <p:nvSpPr>
          <p:cNvPr id="10" name="CuadroTexto 9">
            <a:extLst>
              <a:ext uri="{FF2B5EF4-FFF2-40B4-BE49-F238E27FC236}">
                <a16:creationId xmlns:a16="http://schemas.microsoft.com/office/drawing/2014/main" id="{08C594F1-8871-6A8D-C2F0-63CBDE5A5792}"/>
              </a:ext>
            </a:extLst>
          </p:cNvPr>
          <p:cNvSpPr txBox="1"/>
          <p:nvPr/>
        </p:nvSpPr>
        <p:spPr>
          <a:xfrm>
            <a:off x="1031296" y="2020735"/>
            <a:ext cx="6190384" cy="523220"/>
          </a:xfrm>
          <a:prstGeom prst="rect">
            <a:avLst/>
          </a:prstGeom>
          <a:noFill/>
        </p:spPr>
        <p:txBody>
          <a:bodyPr wrap="square">
            <a:spAutoFit/>
          </a:bodyPr>
          <a:lstStyle/>
          <a:p>
            <a:r>
              <a:rPr lang="es-MX" sz="1400" dirty="0"/>
              <a:t>Si estuviéramos almacenando 5 números de boletos de lotería, por ejemplo, tendríamos que crear una variable diferente para cada valor:</a:t>
            </a:r>
          </a:p>
        </p:txBody>
      </p:sp>
      <p:pic>
        <p:nvPicPr>
          <p:cNvPr id="12" name="Imagen 11">
            <a:extLst>
              <a:ext uri="{FF2B5EF4-FFF2-40B4-BE49-F238E27FC236}">
                <a16:creationId xmlns:a16="http://schemas.microsoft.com/office/drawing/2014/main" id="{3CD58B87-470F-7486-1413-0A07025F421A}"/>
              </a:ext>
            </a:extLst>
          </p:cNvPr>
          <p:cNvPicPr>
            <a:picLocks noChangeAspect="1"/>
          </p:cNvPicPr>
          <p:nvPr/>
        </p:nvPicPr>
        <p:blipFill>
          <a:blip r:embed="rId2"/>
          <a:stretch>
            <a:fillRect/>
          </a:stretch>
        </p:blipFill>
        <p:spPr>
          <a:xfrm>
            <a:off x="1122795" y="2605510"/>
            <a:ext cx="1933575" cy="1009650"/>
          </a:xfrm>
          <a:prstGeom prst="rect">
            <a:avLst/>
          </a:prstGeom>
        </p:spPr>
      </p:pic>
      <p:sp>
        <p:nvSpPr>
          <p:cNvPr id="14" name="CuadroTexto 13">
            <a:extLst>
              <a:ext uri="{FF2B5EF4-FFF2-40B4-BE49-F238E27FC236}">
                <a16:creationId xmlns:a16="http://schemas.microsoft.com/office/drawing/2014/main" id="{42D8AB4C-732E-F51F-B23A-EFC2E531DD4E}"/>
              </a:ext>
            </a:extLst>
          </p:cNvPr>
          <p:cNvSpPr txBox="1"/>
          <p:nvPr/>
        </p:nvSpPr>
        <p:spPr>
          <a:xfrm>
            <a:off x="1031296" y="3778195"/>
            <a:ext cx="6170695" cy="1600438"/>
          </a:xfrm>
          <a:prstGeom prst="rect">
            <a:avLst/>
          </a:prstGeom>
          <a:noFill/>
        </p:spPr>
        <p:txBody>
          <a:bodyPr wrap="square">
            <a:spAutoFit/>
          </a:bodyPr>
          <a:lstStyle/>
          <a:p>
            <a:r>
              <a:rPr lang="es-MX" sz="1400" dirty="0"/>
              <a:t>Eso es un montón de código repetido fútilmente. ¿Y si tuviéramos cien números de lotería? Es más limpio y conveniente usar un arreglo de Java para almacenar los datos como una lista. </a:t>
            </a:r>
          </a:p>
          <a:p>
            <a:r>
              <a:rPr lang="es-MX" sz="1400" dirty="0"/>
              <a:t>Una arreglo puede almacenar un número fijo de valores de tipo de datos. Los arreglos almacenan </a:t>
            </a:r>
            <a:r>
              <a:rPr lang="es-MX" sz="1400" dirty="0" err="1"/>
              <a:t>double</a:t>
            </a:r>
            <a:r>
              <a:rPr lang="es-MX" sz="1400" dirty="0"/>
              <a:t>, </a:t>
            </a:r>
            <a:r>
              <a:rPr lang="es-MX" sz="1400" dirty="0" err="1"/>
              <a:t>int</a:t>
            </a:r>
            <a:r>
              <a:rPr lang="es-MX" sz="1400" dirty="0"/>
              <a:t>, </a:t>
            </a:r>
            <a:r>
              <a:rPr lang="es-MX" sz="1400" dirty="0" err="1"/>
              <a:t>boolean</a:t>
            </a:r>
            <a:r>
              <a:rPr lang="es-MX" sz="1400" dirty="0"/>
              <a:t> o cualquier otro tipo de dato primitivo. ¡Los arreglos también pueden contener cadenas (</a:t>
            </a:r>
            <a:r>
              <a:rPr lang="es-MX" sz="1400" dirty="0" err="1"/>
              <a:t>String’s</a:t>
            </a:r>
            <a:r>
              <a:rPr lang="es-MX" sz="1400" dirty="0"/>
              <a:t>), así como referencias a objetos!</a:t>
            </a:r>
          </a:p>
        </p:txBody>
      </p:sp>
      <p:cxnSp>
        <p:nvCxnSpPr>
          <p:cNvPr id="16" name="Conector recto 15">
            <a:extLst>
              <a:ext uri="{FF2B5EF4-FFF2-40B4-BE49-F238E27FC236}">
                <a16:creationId xmlns:a16="http://schemas.microsoft.com/office/drawing/2014/main" id="{AFA38E27-A150-B374-0880-ADAD6A631B82}"/>
              </a:ext>
            </a:extLst>
          </p:cNvPr>
          <p:cNvCxnSpPr/>
          <p:nvPr/>
        </p:nvCxnSpPr>
        <p:spPr>
          <a:xfrm>
            <a:off x="7221680" y="747351"/>
            <a:ext cx="0" cy="5704609"/>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Imagen 18">
            <a:extLst>
              <a:ext uri="{FF2B5EF4-FFF2-40B4-BE49-F238E27FC236}">
                <a16:creationId xmlns:a16="http://schemas.microsoft.com/office/drawing/2014/main" id="{DC33C2F2-D4D2-5A98-EEA7-7C1AAE7386AC}"/>
              </a:ext>
            </a:extLst>
          </p:cNvPr>
          <p:cNvPicPr>
            <a:picLocks noChangeAspect="1"/>
          </p:cNvPicPr>
          <p:nvPr/>
        </p:nvPicPr>
        <p:blipFill>
          <a:blip r:embed="rId3"/>
          <a:stretch>
            <a:fillRect/>
          </a:stretch>
        </p:blipFill>
        <p:spPr>
          <a:xfrm>
            <a:off x="1122795" y="5466590"/>
            <a:ext cx="2514600" cy="285750"/>
          </a:xfrm>
          <a:prstGeom prst="rect">
            <a:avLst/>
          </a:prstGeom>
        </p:spPr>
      </p:pic>
      <p:sp>
        <p:nvSpPr>
          <p:cNvPr id="21" name="CuadroTexto 20">
            <a:extLst>
              <a:ext uri="{FF2B5EF4-FFF2-40B4-BE49-F238E27FC236}">
                <a16:creationId xmlns:a16="http://schemas.microsoft.com/office/drawing/2014/main" id="{3D70C520-678F-5658-C7B7-EC5874C4CF15}"/>
              </a:ext>
            </a:extLst>
          </p:cNvPr>
          <p:cNvSpPr txBox="1"/>
          <p:nvPr/>
        </p:nvSpPr>
        <p:spPr>
          <a:xfrm>
            <a:off x="1031296" y="5871228"/>
            <a:ext cx="6190384" cy="954107"/>
          </a:xfrm>
          <a:prstGeom prst="rect">
            <a:avLst/>
          </a:prstGeom>
          <a:noFill/>
        </p:spPr>
        <p:txBody>
          <a:bodyPr wrap="square">
            <a:spAutoFit/>
          </a:bodyPr>
          <a:lstStyle/>
          <a:p>
            <a:r>
              <a:rPr lang="es-MX" sz="1400" dirty="0"/>
              <a:t>En un arreglo, cada ubicación de memoria está asociada con un número. El número se conoce como un índice del arreglo. Cada índice de un arreglo se corresponde con un valor diferente. Aquí hay un diagrama de un arreglo lleno de valores enteros:</a:t>
            </a:r>
          </a:p>
        </p:txBody>
      </p:sp>
      <p:pic>
        <p:nvPicPr>
          <p:cNvPr id="23" name="Imagen 22">
            <a:extLst>
              <a:ext uri="{FF2B5EF4-FFF2-40B4-BE49-F238E27FC236}">
                <a16:creationId xmlns:a16="http://schemas.microsoft.com/office/drawing/2014/main" id="{2A5B491E-EB04-19C7-5B62-D8DDC4294132}"/>
              </a:ext>
            </a:extLst>
          </p:cNvPr>
          <p:cNvPicPr>
            <a:picLocks noChangeAspect="1"/>
          </p:cNvPicPr>
          <p:nvPr/>
        </p:nvPicPr>
        <p:blipFill>
          <a:blip r:embed="rId4"/>
          <a:stretch>
            <a:fillRect/>
          </a:stretch>
        </p:blipFill>
        <p:spPr>
          <a:xfrm>
            <a:off x="7677003" y="202628"/>
            <a:ext cx="6257925" cy="1790700"/>
          </a:xfrm>
          <a:prstGeom prst="rect">
            <a:avLst/>
          </a:prstGeom>
        </p:spPr>
      </p:pic>
      <p:sp>
        <p:nvSpPr>
          <p:cNvPr id="25" name="CuadroTexto 24">
            <a:extLst>
              <a:ext uri="{FF2B5EF4-FFF2-40B4-BE49-F238E27FC236}">
                <a16:creationId xmlns:a16="http://schemas.microsoft.com/office/drawing/2014/main" id="{27007F05-0876-D242-A100-E5182D83C0DC}"/>
              </a:ext>
            </a:extLst>
          </p:cNvPr>
          <p:cNvSpPr txBox="1"/>
          <p:nvPr/>
        </p:nvSpPr>
        <p:spPr>
          <a:xfrm>
            <a:off x="7562130" y="2174817"/>
            <a:ext cx="8554167" cy="1384995"/>
          </a:xfrm>
          <a:prstGeom prst="rect">
            <a:avLst/>
          </a:prstGeom>
          <a:noFill/>
        </p:spPr>
        <p:txBody>
          <a:bodyPr wrap="square">
            <a:spAutoFit/>
          </a:bodyPr>
          <a:lstStyle/>
          <a:p>
            <a:r>
              <a:rPr lang="es-MX" sz="1400" dirty="0"/>
              <a:t>Observa que los índices comienzan en 0. El elemento en el índice 0 es 8, mientras que el elemento en el índice 1 es 23. Este arreglo tiene una longitud de 8, ya que contiene ocho elementos, pero el índice más grande del arreglo es 7. Imagina que estamos usando un programa para realizar un seguimiento de los precios de diferentes prendas de vestir que queremos comprar. Querríamos una lista de los precios y una lista de los artículos a los que corresponden cada uno de los precios. Para crear un arreglo, proporcionamos un nombre y declaramos el tipo de datos que contiene:</a:t>
            </a:r>
          </a:p>
        </p:txBody>
      </p:sp>
      <p:pic>
        <p:nvPicPr>
          <p:cNvPr id="27" name="Imagen 26">
            <a:extLst>
              <a:ext uri="{FF2B5EF4-FFF2-40B4-BE49-F238E27FC236}">
                <a16:creationId xmlns:a16="http://schemas.microsoft.com/office/drawing/2014/main" id="{32A7A293-F9DA-F1B5-5902-814C849EF7A9}"/>
              </a:ext>
            </a:extLst>
          </p:cNvPr>
          <p:cNvPicPr>
            <a:picLocks noChangeAspect="1"/>
          </p:cNvPicPr>
          <p:nvPr/>
        </p:nvPicPr>
        <p:blipFill>
          <a:blip r:embed="rId5"/>
          <a:stretch>
            <a:fillRect/>
          </a:stretch>
        </p:blipFill>
        <p:spPr>
          <a:xfrm>
            <a:off x="7629671" y="3639501"/>
            <a:ext cx="1447800" cy="285750"/>
          </a:xfrm>
          <a:prstGeom prst="rect">
            <a:avLst/>
          </a:prstGeom>
        </p:spPr>
      </p:pic>
      <p:sp>
        <p:nvSpPr>
          <p:cNvPr id="29" name="CuadroTexto 28">
            <a:extLst>
              <a:ext uri="{FF2B5EF4-FFF2-40B4-BE49-F238E27FC236}">
                <a16:creationId xmlns:a16="http://schemas.microsoft.com/office/drawing/2014/main" id="{72EDA119-0FD8-C1F5-685B-D47AEA931D26}"/>
              </a:ext>
            </a:extLst>
          </p:cNvPr>
          <p:cNvSpPr txBox="1"/>
          <p:nvPr/>
        </p:nvSpPr>
        <p:spPr>
          <a:xfrm>
            <a:off x="7562129" y="4065607"/>
            <a:ext cx="8554147" cy="523220"/>
          </a:xfrm>
          <a:prstGeom prst="rect">
            <a:avLst/>
          </a:prstGeom>
          <a:noFill/>
        </p:spPr>
        <p:txBody>
          <a:bodyPr wrap="square">
            <a:spAutoFit/>
          </a:bodyPr>
          <a:lstStyle/>
          <a:p>
            <a:r>
              <a:rPr lang="es-MX" sz="1400" dirty="0"/>
              <a:t>Sin embargo, al igual que con las variables, podemos declarar e inicializar en la misma línea. Esto nos permite inicializar explícitamente el arreglo para que contenga los datos que queremos almacenar:</a:t>
            </a:r>
          </a:p>
        </p:txBody>
      </p:sp>
      <p:pic>
        <p:nvPicPr>
          <p:cNvPr id="31" name="Imagen 30">
            <a:extLst>
              <a:ext uri="{FF2B5EF4-FFF2-40B4-BE49-F238E27FC236}">
                <a16:creationId xmlns:a16="http://schemas.microsoft.com/office/drawing/2014/main" id="{FB22FF4D-85B0-CFA2-72C8-34AAF9EC507D}"/>
              </a:ext>
            </a:extLst>
          </p:cNvPr>
          <p:cNvPicPr>
            <a:picLocks noChangeAspect="1"/>
          </p:cNvPicPr>
          <p:nvPr/>
        </p:nvPicPr>
        <p:blipFill>
          <a:blip r:embed="rId6"/>
          <a:stretch>
            <a:fillRect/>
          </a:stretch>
        </p:blipFill>
        <p:spPr>
          <a:xfrm>
            <a:off x="7677442" y="4717695"/>
            <a:ext cx="3552825" cy="247650"/>
          </a:xfrm>
          <a:prstGeom prst="rect">
            <a:avLst/>
          </a:prstGeom>
        </p:spPr>
      </p:pic>
      <p:sp>
        <p:nvSpPr>
          <p:cNvPr id="33" name="CuadroTexto 32">
            <a:extLst>
              <a:ext uri="{FF2B5EF4-FFF2-40B4-BE49-F238E27FC236}">
                <a16:creationId xmlns:a16="http://schemas.microsoft.com/office/drawing/2014/main" id="{FB8A8D4E-925B-362D-E3FB-C3B4849BD8EC}"/>
              </a:ext>
            </a:extLst>
          </p:cNvPr>
          <p:cNvSpPr txBox="1"/>
          <p:nvPr/>
        </p:nvSpPr>
        <p:spPr>
          <a:xfrm>
            <a:off x="7562130" y="5093956"/>
            <a:ext cx="8214014" cy="307777"/>
          </a:xfrm>
          <a:prstGeom prst="rect">
            <a:avLst/>
          </a:prstGeom>
          <a:noFill/>
        </p:spPr>
        <p:txBody>
          <a:bodyPr wrap="square">
            <a:spAutoFit/>
          </a:bodyPr>
          <a:lstStyle/>
          <a:p>
            <a:r>
              <a:rPr lang="es-MX" sz="1400" dirty="0"/>
              <a:t>Podemos usar arreglo para almacenar cadenas (</a:t>
            </a:r>
            <a:r>
              <a:rPr lang="es-MX" sz="1400" dirty="0" err="1"/>
              <a:t>String’s</a:t>
            </a:r>
            <a:r>
              <a:rPr lang="es-MX" sz="1400" dirty="0"/>
              <a:t>) y otros objetos, como datos primitivos:</a:t>
            </a:r>
          </a:p>
        </p:txBody>
      </p:sp>
      <p:pic>
        <p:nvPicPr>
          <p:cNvPr id="35" name="Imagen 34">
            <a:extLst>
              <a:ext uri="{FF2B5EF4-FFF2-40B4-BE49-F238E27FC236}">
                <a16:creationId xmlns:a16="http://schemas.microsoft.com/office/drawing/2014/main" id="{A351AB0B-6F2C-EC6C-79A6-3323EDB83B4D}"/>
              </a:ext>
            </a:extLst>
          </p:cNvPr>
          <p:cNvPicPr>
            <a:picLocks noChangeAspect="1"/>
          </p:cNvPicPr>
          <p:nvPr/>
        </p:nvPicPr>
        <p:blipFill>
          <a:blip r:embed="rId7"/>
          <a:stretch>
            <a:fillRect/>
          </a:stretch>
        </p:blipFill>
        <p:spPr>
          <a:xfrm>
            <a:off x="7676432" y="5486414"/>
            <a:ext cx="6000750" cy="285750"/>
          </a:xfrm>
          <a:prstGeom prst="rect">
            <a:avLst/>
          </a:prstGeom>
        </p:spPr>
      </p:pic>
      <p:sp>
        <p:nvSpPr>
          <p:cNvPr id="37" name="CuadroTexto 36">
            <a:extLst>
              <a:ext uri="{FF2B5EF4-FFF2-40B4-BE49-F238E27FC236}">
                <a16:creationId xmlns:a16="http://schemas.microsoft.com/office/drawing/2014/main" id="{9D9DAD11-9A7A-7DCA-3AF2-EB603CF7C5A5}"/>
              </a:ext>
            </a:extLst>
          </p:cNvPr>
          <p:cNvSpPr txBox="1"/>
          <p:nvPr/>
        </p:nvSpPr>
        <p:spPr>
          <a:xfrm>
            <a:off x="7562130" y="5901287"/>
            <a:ext cx="8214014" cy="523220"/>
          </a:xfrm>
          <a:prstGeom prst="rect">
            <a:avLst/>
          </a:prstGeom>
          <a:noFill/>
        </p:spPr>
        <p:txBody>
          <a:bodyPr wrap="square">
            <a:spAutoFit/>
          </a:bodyPr>
          <a:lstStyle/>
          <a:p>
            <a:r>
              <a:rPr lang="es-MX" sz="1400" dirty="0"/>
              <a:t>Ahora que tenemos un arreglo declarado e inicializado, queremos poder obtener valores de él. Usamos corchetes, [ y ], para acceder a los datos de un índice determinado:</a:t>
            </a:r>
          </a:p>
        </p:txBody>
      </p:sp>
      <p:pic>
        <p:nvPicPr>
          <p:cNvPr id="39" name="Imagen 38">
            <a:extLst>
              <a:ext uri="{FF2B5EF4-FFF2-40B4-BE49-F238E27FC236}">
                <a16:creationId xmlns:a16="http://schemas.microsoft.com/office/drawing/2014/main" id="{298417D7-36B5-2881-A04E-BB3B89F66F48}"/>
              </a:ext>
            </a:extLst>
          </p:cNvPr>
          <p:cNvPicPr>
            <a:picLocks noChangeAspect="1"/>
          </p:cNvPicPr>
          <p:nvPr/>
        </p:nvPicPr>
        <p:blipFill>
          <a:blip r:embed="rId8"/>
          <a:stretch>
            <a:fillRect/>
          </a:stretch>
        </p:blipFill>
        <p:spPr>
          <a:xfrm>
            <a:off x="7629671" y="6451960"/>
            <a:ext cx="3267075" cy="647700"/>
          </a:xfrm>
          <a:prstGeom prst="rect">
            <a:avLst/>
          </a:prstGeom>
        </p:spPr>
      </p:pic>
      <p:sp>
        <p:nvSpPr>
          <p:cNvPr id="41" name="CuadroTexto 40">
            <a:extLst>
              <a:ext uri="{FF2B5EF4-FFF2-40B4-BE49-F238E27FC236}">
                <a16:creationId xmlns:a16="http://schemas.microsoft.com/office/drawing/2014/main" id="{A2BBF3B5-BAA1-2BC9-2C47-242E2C63B3D3}"/>
              </a:ext>
            </a:extLst>
          </p:cNvPr>
          <p:cNvSpPr txBox="1"/>
          <p:nvPr/>
        </p:nvSpPr>
        <p:spPr>
          <a:xfrm>
            <a:off x="10883689" y="6506392"/>
            <a:ext cx="2973360" cy="307777"/>
          </a:xfrm>
          <a:prstGeom prst="rect">
            <a:avLst/>
          </a:prstGeom>
          <a:noFill/>
        </p:spPr>
        <p:txBody>
          <a:bodyPr wrap="square">
            <a:spAutoFit/>
          </a:bodyPr>
          <a:lstStyle/>
          <a:p>
            <a:r>
              <a:rPr lang="es-MX" sz="1400" dirty="0"/>
              <a:t>Este comando imprimirá:</a:t>
            </a:r>
          </a:p>
        </p:txBody>
      </p:sp>
      <p:pic>
        <p:nvPicPr>
          <p:cNvPr id="43" name="Imagen 42">
            <a:extLst>
              <a:ext uri="{FF2B5EF4-FFF2-40B4-BE49-F238E27FC236}">
                <a16:creationId xmlns:a16="http://schemas.microsoft.com/office/drawing/2014/main" id="{5055D589-FD81-365E-B729-48BB73B25F2C}"/>
              </a:ext>
            </a:extLst>
          </p:cNvPr>
          <p:cNvPicPr>
            <a:picLocks noChangeAspect="1"/>
          </p:cNvPicPr>
          <p:nvPr/>
        </p:nvPicPr>
        <p:blipFill>
          <a:blip r:embed="rId9"/>
          <a:stretch>
            <a:fillRect/>
          </a:stretch>
        </p:blipFill>
        <p:spPr>
          <a:xfrm>
            <a:off x="10976487" y="6786201"/>
            <a:ext cx="1752600" cy="295275"/>
          </a:xfrm>
          <a:prstGeom prst="rect">
            <a:avLst/>
          </a:prstGeom>
        </p:spPr>
      </p:pic>
    </p:spTree>
    <p:extLst>
      <p:ext uri="{BB962C8B-B14F-4D97-AF65-F5344CB8AC3E}">
        <p14:creationId xmlns:p14="http://schemas.microsoft.com/office/powerpoint/2010/main" val="1002804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26</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Arreglos</a:t>
            </a:r>
          </a:p>
        </p:txBody>
      </p:sp>
      <p:sp>
        <p:nvSpPr>
          <p:cNvPr id="4" name="CuadroTexto 3">
            <a:extLst>
              <a:ext uri="{FF2B5EF4-FFF2-40B4-BE49-F238E27FC236}">
                <a16:creationId xmlns:a16="http://schemas.microsoft.com/office/drawing/2014/main" id="{77E91A84-167C-C34C-CA70-44F72157E435}"/>
              </a:ext>
            </a:extLst>
          </p:cNvPr>
          <p:cNvSpPr txBox="1"/>
          <p:nvPr/>
        </p:nvSpPr>
        <p:spPr>
          <a:xfrm>
            <a:off x="858809" y="310461"/>
            <a:ext cx="15469873" cy="523220"/>
          </a:xfrm>
          <a:prstGeom prst="rect">
            <a:avLst/>
          </a:prstGeom>
          <a:noFill/>
        </p:spPr>
        <p:txBody>
          <a:bodyPr wrap="square">
            <a:spAutoFit/>
          </a:bodyPr>
          <a:lstStyle/>
          <a:p>
            <a:r>
              <a:rPr lang="es-MX" sz="1400" dirty="0"/>
              <a:t>Esto sucede porque 15.87 es el elemento en el índice 1 del arreglo. Recuerda, el índice de un arreglo comienza en 0 y termina en un índice de uno menos que el número de elementos del arreglo. Si intentamos acceder a un elemento fuera de su rango de índice correcto, recibiremos el error </a:t>
            </a:r>
            <a:r>
              <a:rPr lang="es-MX" sz="1400" dirty="0" err="1"/>
              <a:t>ArrayIndexOutOfBoundsException</a:t>
            </a:r>
            <a:endParaRPr lang="es-MX" sz="1400" dirty="0"/>
          </a:p>
        </p:txBody>
      </p:sp>
      <p:sp>
        <p:nvSpPr>
          <p:cNvPr id="6" name="CuadroTexto 5">
            <a:extLst>
              <a:ext uri="{FF2B5EF4-FFF2-40B4-BE49-F238E27FC236}">
                <a16:creationId xmlns:a16="http://schemas.microsoft.com/office/drawing/2014/main" id="{EAED7AEF-0958-5788-CBDA-BFFECFA6643E}"/>
              </a:ext>
            </a:extLst>
          </p:cNvPr>
          <p:cNvSpPr txBox="1"/>
          <p:nvPr/>
        </p:nvSpPr>
        <p:spPr>
          <a:xfrm>
            <a:off x="858808" y="908158"/>
            <a:ext cx="15257491" cy="307777"/>
          </a:xfrm>
          <a:prstGeom prst="rect">
            <a:avLst/>
          </a:prstGeom>
          <a:noFill/>
        </p:spPr>
        <p:txBody>
          <a:bodyPr wrap="square">
            <a:spAutoFit/>
          </a:bodyPr>
          <a:lstStyle/>
          <a:p>
            <a:r>
              <a:rPr lang="es-MX" sz="1400" dirty="0"/>
              <a:t>Por ejemplo, si tuviéramos que ejecutar el comando </a:t>
            </a:r>
            <a:r>
              <a:rPr lang="es-MX" sz="1400" dirty="0" err="1"/>
              <a:t>System.out.println</a:t>
            </a:r>
            <a:r>
              <a:rPr lang="es-MX" sz="1400" dirty="0"/>
              <a:t>(precios[5]), obtendríamos el siguiente resultado:</a:t>
            </a:r>
          </a:p>
        </p:txBody>
      </p:sp>
      <p:sp>
        <p:nvSpPr>
          <p:cNvPr id="8" name="CuadroTexto 7">
            <a:extLst>
              <a:ext uri="{FF2B5EF4-FFF2-40B4-BE49-F238E27FC236}">
                <a16:creationId xmlns:a16="http://schemas.microsoft.com/office/drawing/2014/main" id="{6D235F5E-8C5D-F037-412D-08B7422833CB}"/>
              </a:ext>
            </a:extLst>
          </p:cNvPr>
          <p:cNvSpPr txBox="1"/>
          <p:nvPr/>
        </p:nvSpPr>
        <p:spPr>
          <a:xfrm>
            <a:off x="9801225" y="877380"/>
            <a:ext cx="5016211" cy="369332"/>
          </a:xfrm>
          <a:prstGeom prst="rect">
            <a:avLst/>
          </a:prstGeom>
          <a:solidFill>
            <a:schemeClr val="bg1"/>
          </a:solidFill>
        </p:spPr>
        <p:txBody>
          <a:bodyPr wrap="square">
            <a:spAutoFit/>
          </a:bodyPr>
          <a:lstStyle/>
          <a:p>
            <a:r>
              <a:rPr lang="es-MX" dirty="0" err="1"/>
              <a:t>java.lang.ArrayIndexOutOfBoundsException</a:t>
            </a:r>
            <a:r>
              <a:rPr lang="es-MX" dirty="0"/>
              <a:t>: 5 </a:t>
            </a:r>
          </a:p>
        </p:txBody>
      </p:sp>
      <p:sp>
        <p:nvSpPr>
          <p:cNvPr id="10" name="CuadroTexto 9">
            <a:extLst>
              <a:ext uri="{FF2B5EF4-FFF2-40B4-BE49-F238E27FC236}">
                <a16:creationId xmlns:a16="http://schemas.microsoft.com/office/drawing/2014/main" id="{43CFE6D7-83F9-7A3C-024B-1422E1FB0A61}"/>
              </a:ext>
            </a:extLst>
          </p:cNvPr>
          <p:cNvSpPr txBox="1"/>
          <p:nvPr/>
        </p:nvSpPr>
        <p:spPr>
          <a:xfrm>
            <a:off x="858807" y="1490466"/>
            <a:ext cx="13823547" cy="307777"/>
          </a:xfrm>
          <a:prstGeom prst="rect">
            <a:avLst/>
          </a:prstGeom>
          <a:noFill/>
        </p:spPr>
        <p:txBody>
          <a:bodyPr wrap="square">
            <a:spAutoFit/>
          </a:bodyPr>
          <a:lstStyle/>
          <a:p>
            <a:r>
              <a:rPr lang="es-MX" sz="1400" dirty="0"/>
              <a:t>También podemos crear arreglos vacíos y luego llenar sus elementos uno por uno. Los arreglos vacíos deben inicializarse con un tamaño fijo:</a:t>
            </a:r>
          </a:p>
        </p:txBody>
      </p:sp>
      <p:sp>
        <p:nvSpPr>
          <p:cNvPr id="12" name="CuadroTexto 11">
            <a:extLst>
              <a:ext uri="{FF2B5EF4-FFF2-40B4-BE49-F238E27FC236}">
                <a16:creationId xmlns:a16="http://schemas.microsoft.com/office/drawing/2014/main" id="{E34BB61A-124F-C8DC-1C90-D0E82470DDDC}"/>
              </a:ext>
            </a:extLst>
          </p:cNvPr>
          <p:cNvSpPr txBox="1"/>
          <p:nvPr/>
        </p:nvSpPr>
        <p:spPr>
          <a:xfrm>
            <a:off x="11287125" y="1462257"/>
            <a:ext cx="4465493" cy="369332"/>
          </a:xfrm>
          <a:prstGeom prst="rect">
            <a:avLst/>
          </a:prstGeom>
          <a:solidFill>
            <a:srgbClr val="A6A6A6"/>
          </a:solidFill>
        </p:spPr>
        <p:txBody>
          <a:bodyPr wrap="square">
            <a:spAutoFit/>
          </a:bodyPr>
          <a:lstStyle/>
          <a:p>
            <a:r>
              <a:rPr lang="en-US" dirty="0"/>
              <a:t>String[ ] </a:t>
            </a:r>
            <a:r>
              <a:rPr lang="en-US" dirty="0" err="1"/>
              <a:t>menuComestible</a:t>
            </a:r>
            <a:r>
              <a:rPr lang="en-US" dirty="0"/>
              <a:t> = new String[5];</a:t>
            </a:r>
            <a:endParaRPr lang="es-MX" dirty="0"/>
          </a:p>
        </p:txBody>
      </p:sp>
      <p:sp>
        <p:nvSpPr>
          <p:cNvPr id="14" name="CuadroTexto 13">
            <a:extLst>
              <a:ext uri="{FF2B5EF4-FFF2-40B4-BE49-F238E27FC236}">
                <a16:creationId xmlns:a16="http://schemas.microsoft.com/office/drawing/2014/main" id="{D6F5BAD2-7FA6-A821-F15E-D98CA73F3611}"/>
              </a:ext>
            </a:extLst>
          </p:cNvPr>
          <p:cNvSpPr txBox="1"/>
          <p:nvPr/>
        </p:nvSpPr>
        <p:spPr>
          <a:xfrm>
            <a:off x="858806" y="1993363"/>
            <a:ext cx="15371793" cy="523220"/>
          </a:xfrm>
          <a:prstGeom prst="rect">
            <a:avLst/>
          </a:prstGeom>
          <a:noFill/>
        </p:spPr>
        <p:txBody>
          <a:bodyPr wrap="square">
            <a:spAutoFit/>
          </a:bodyPr>
          <a:lstStyle/>
          <a:p>
            <a:r>
              <a:rPr lang="es-MX" sz="1400"/>
              <a:t>¡Una vez que declara este tamaño, no se puede cambiar! Este arreglo siempre será de tamaño 5. Después de declarar e inicializar, podemos configurar cada índice del arreglo para que sea un elemento diferente</a:t>
            </a:r>
            <a:endParaRPr lang="es-MX" sz="1400" dirty="0"/>
          </a:p>
        </p:txBody>
      </p:sp>
      <p:sp>
        <p:nvSpPr>
          <p:cNvPr id="16" name="CuadroTexto 15">
            <a:extLst>
              <a:ext uri="{FF2B5EF4-FFF2-40B4-BE49-F238E27FC236}">
                <a16:creationId xmlns:a16="http://schemas.microsoft.com/office/drawing/2014/main" id="{BD61B5E4-AB27-9825-05E2-802B1DC9518C}"/>
              </a:ext>
            </a:extLst>
          </p:cNvPr>
          <p:cNvSpPr txBox="1"/>
          <p:nvPr/>
        </p:nvSpPr>
        <p:spPr>
          <a:xfrm>
            <a:off x="858806" y="2469842"/>
            <a:ext cx="4650916" cy="1477328"/>
          </a:xfrm>
          <a:prstGeom prst="rect">
            <a:avLst/>
          </a:prstGeom>
          <a:solidFill>
            <a:srgbClr val="A6A6A6"/>
          </a:solidFill>
        </p:spPr>
        <p:txBody>
          <a:bodyPr wrap="square">
            <a:spAutoFit/>
          </a:bodyPr>
          <a:lstStyle/>
          <a:p>
            <a:r>
              <a:rPr lang="es-MX" dirty="0" err="1"/>
              <a:t>menuComestible</a:t>
            </a:r>
            <a:r>
              <a:rPr lang="es-MX" dirty="0"/>
              <a:t>[0] = "Hot-</a:t>
            </a:r>
            <a:r>
              <a:rPr lang="es-MX" dirty="0" err="1"/>
              <a:t>Dog</a:t>
            </a:r>
            <a:r>
              <a:rPr lang="es-MX" dirty="0"/>
              <a:t> vegetariano"; </a:t>
            </a:r>
          </a:p>
          <a:p>
            <a:r>
              <a:rPr lang="es-MX" dirty="0" err="1"/>
              <a:t>menuComestible</a:t>
            </a:r>
            <a:r>
              <a:rPr lang="es-MX" dirty="0"/>
              <a:t>[1] = "Ensalada de papa"; </a:t>
            </a:r>
          </a:p>
          <a:p>
            <a:r>
              <a:rPr lang="es-MX" dirty="0" err="1"/>
              <a:t>menuComestible</a:t>
            </a:r>
            <a:r>
              <a:rPr lang="es-MX" dirty="0"/>
              <a:t>[2] = "Pan de maíz"; </a:t>
            </a:r>
          </a:p>
          <a:p>
            <a:r>
              <a:rPr lang="es-MX" dirty="0" err="1"/>
              <a:t>menuComestible</a:t>
            </a:r>
            <a:r>
              <a:rPr lang="es-MX" dirty="0"/>
              <a:t>[3] = "Brócoli asado"; </a:t>
            </a:r>
          </a:p>
          <a:p>
            <a:r>
              <a:rPr lang="es-MX" dirty="0" err="1"/>
              <a:t>menuComestible</a:t>
            </a:r>
            <a:r>
              <a:rPr lang="es-MX" dirty="0"/>
              <a:t>[4] = "Helado de café";</a:t>
            </a:r>
          </a:p>
        </p:txBody>
      </p:sp>
      <p:sp>
        <p:nvSpPr>
          <p:cNvPr id="19" name="CuadroTexto 18">
            <a:extLst>
              <a:ext uri="{FF2B5EF4-FFF2-40B4-BE49-F238E27FC236}">
                <a16:creationId xmlns:a16="http://schemas.microsoft.com/office/drawing/2014/main" id="{9B827132-058C-16D6-0392-B3251C19478E}"/>
              </a:ext>
            </a:extLst>
          </p:cNvPr>
          <p:cNvSpPr txBox="1"/>
          <p:nvPr/>
        </p:nvSpPr>
        <p:spPr>
          <a:xfrm>
            <a:off x="858806" y="4083361"/>
            <a:ext cx="8214014" cy="369332"/>
          </a:xfrm>
          <a:prstGeom prst="rect">
            <a:avLst/>
          </a:prstGeom>
          <a:noFill/>
        </p:spPr>
        <p:txBody>
          <a:bodyPr wrap="square">
            <a:spAutoFit/>
          </a:bodyPr>
          <a:lstStyle/>
          <a:p>
            <a:r>
              <a:rPr lang="es-MX" dirty="0"/>
              <a:t>Este grupo de comandos tiene el mismo efecto que asignar toda el arreglo a la vez:</a:t>
            </a:r>
          </a:p>
        </p:txBody>
      </p:sp>
      <p:sp>
        <p:nvSpPr>
          <p:cNvPr id="21" name="CuadroTexto 20">
            <a:extLst>
              <a:ext uri="{FF2B5EF4-FFF2-40B4-BE49-F238E27FC236}">
                <a16:creationId xmlns:a16="http://schemas.microsoft.com/office/drawing/2014/main" id="{5A8D91F9-7254-EF32-ACB9-74835170C8FA}"/>
              </a:ext>
            </a:extLst>
          </p:cNvPr>
          <p:cNvSpPr txBox="1"/>
          <p:nvPr/>
        </p:nvSpPr>
        <p:spPr>
          <a:xfrm>
            <a:off x="858806" y="4588884"/>
            <a:ext cx="11945334" cy="369332"/>
          </a:xfrm>
          <a:prstGeom prst="rect">
            <a:avLst/>
          </a:prstGeom>
          <a:solidFill>
            <a:srgbClr val="A6A6A6"/>
          </a:solidFill>
        </p:spPr>
        <p:txBody>
          <a:bodyPr wrap="square">
            <a:spAutoFit/>
          </a:bodyPr>
          <a:lstStyle/>
          <a:p>
            <a:r>
              <a:rPr lang="es-MX" dirty="0" err="1"/>
              <a:t>String</a:t>
            </a:r>
            <a:r>
              <a:rPr lang="es-MX" dirty="0"/>
              <a:t>[] </a:t>
            </a:r>
            <a:r>
              <a:rPr lang="es-MX" dirty="0" err="1"/>
              <a:t>menuComestible</a:t>
            </a:r>
            <a:r>
              <a:rPr lang="es-MX" dirty="0"/>
              <a:t>= {"Hot-</a:t>
            </a:r>
            <a:r>
              <a:rPr lang="es-MX" dirty="0" err="1"/>
              <a:t>Dog</a:t>
            </a:r>
            <a:r>
              <a:rPr lang="es-MX" dirty="0"/>
              <a:t> vegetariano", "Ensalada de papa", "Pan de maíz", "Brócoli asado", "Helado de café"};</a:t>
            </a:r>
          </a:p>
        </p:txBody>
      </p:sp>
      <p:sp>
        <p:nvSpPr>
          <p:cNvPr id="23" name="CuadroTexto 22">
            <a:extLst>
              <a:ext uri="{FF2B5EF4-FFF2-40B4-BE49-F238E27FC236}">
                <a16:creationId xmlns:a16="http://schemas.microsoft.com/office/drawing/2014/main" id="{381B1462-AFFC-22B1-5C8D-59DEF6F73D04}"/>
              </a:ext>
            </a:extLst>
          </p:cNvPr>
          <p:cNvSpPr txBox="1"/>
          <p:nvPr/>
        </p:nvSpPr>
        <p:spPr>
          <a:xfrm>
            <a:off x="858806" y="5094407"/>
            <a:ext cx="14893812" cy="307777"/>
          </a:xfrm>
          <a:prstGeom prst="rect">
            <a:avLst/>
          </a:prstGeom>
          <a:noFill/>
        </p:spPr>
        <p:txBody>
          <a:bodyPr wrap="square">
            <a:spAutoFit/>
          </a:bodyPr>
          <a:lstStyle/>
          <a:p>
            <a:r>
              <a:rPr lang="es-MX" sz="1400" dirty="0"/>
              <a:t>¡También podemos cambiar un artículo después de que haya sido asignado! Digamos que este restaurante está cambiando su plato de Brócoli asado por uno de Coliflor al horno: </a:t>
            </a:r>
          </a:p>
        </p:txBody>
      </p:sp>
      <p:sp>
        <p:nvSpPr>
          <p:cNvPr id="25" name="CuadroTexto 24">
            <a:extLst>
              <a:ext uri="{FF2B5EF4-FFF2-40B4-BE49-F238E27FC236}">
                <a16:creationId xmlns:a16="http://schemas.microsoft.com/office/drawing/2014/main" id="{E82B5CE5-C8AE-538C-883A-E4EE83264317}"/>
              </a:ext>
            </a:extLst>
          </p:cNvPr>
          <p:cNvSpPr txBox="1"/>
          <p:nvPr/>
        </p:nvSpPr>
        <p:spPr>
          <a:xfrm>
            <a:off x="858806" y="5538375"/>
            <a:ext cx="4201567" cy="369332"/>
          </a:xfrm>
          <a:prstGeom prst="rect">
            <a:avLst/>
          </a:prstGeom>
          <a:solidFill>
            <a:srgbClr val="A6A6A6"/>
          </a:solidFill>
        </p:spPr>
        <p:txBody>
          <a:bodyPr wrap="square">
            <a:spAutoFit/>
          </a:bodyPr>
          <a:lstStyle/>
          <a:p>
            <a:r>
              <a:rPr lang="es-MX" dirty="0" err="1"/>
              <a:t>menuComestible</a:t>
            </a:r>
            <a:r>
              <a:rPr lang="es-MX" dirty="0"/>
              <a:t>[3] = "Coliflor al horno"; </a:t>
            </a:r>
          </a:p>
        </p:txBody>
      </p:sp>
      <p:sp>
        <p:nvSpPr>
          <p:cNvPr id="27" name="CuadroTexto 26">
            <a:extLst>
              <a:ext uri="{FF2B5EF4-FFF2-40B4-BE49-F238E27FC236}">
                <a16:creationId xmlns:a16="http://schemas.microsoft.com/office/drawing/2014/main" id="{F082F766-726F-5F0C-6574-FE211FB2296F}"/>
              </a:ext>
            </a:extLst>
          </p:cNvPr>
          <p:cNvSpPr txBox="1"/>
          <p:nvPr/>
        </p:nvSpPr>
        <p:spPr>
          <a:xfrm>
            <a:off x="858806" y="6043898"/>
            <a:ext cx="8214014" cy="369332"/>
          </a:xfrm>
          <a:prstGeom prst="rect">
            <a:avLst/>
          </a:prstGeom>
          <a:noFill/>
        </p:spPr>
        <p:txBody>
          <a:bodyPr wrap="square">
            <a:spAutoFit/>
          </a:bodyPr>
          <a:lstStyle/>
          <a:p>
            <a:r>
              <a:rPr lang="es-MX" dirty="0"/>
              <a:t>Ahora, el arreglo se ve así: </a:t>
            </a:r>
          </a:p>
        </p:txBody>
      </p:sp>
      <p:sp>
        <p:nvSpPr>
          <p:cNvPr id="29" name="CuadroTexto 28">
            <a:extLst>
              <a:ext uri="{FF2B5EF4-FFF2-40B4-BE49-F238E27FC236}">
                <a16:creationId xmlns:a16="http://schemas.microsoft.com/office/drawing/2014/main" id="{1D077F3D-2BEA-5CCC-A7A5-D690F61FF691}"/>
              </a:ext>
            </a:extLst>
          </p:cNvPr>
          <p:cNvSpPr txBox="1"/>
          <p:nvPr/>
        </p:nvSpPr>
        <p:spPr>
          <a:xfrm>
            <a:off x="858806" y="6549420"/>
            <a:ext cx="9557039" cy="369332"/>
          </a:xfrm>
          <a:prstGeom prst="rect">
            <a:avLst/>
          </a:prstGeom>
          <a:solidFill>
            <a:srgbClr val="A6A6A6"/>
          </a:solidFill>
        </p:spPr>
        <p:txBody>
          <a:bodyPr wrap="square">
            <a:spAutoFit/>
          </a:bodyPr>
          <a:lstStyle/>
          <a:p>
            <a:r>
              <a:rPr lang="es-MX" dirty="0"/>
              <a:t>["Hot-</a:t>
            </a:r>
            <a:r>
              <a:rPr lang="es-MX" dirty="0" err="1"/>
              <a:t>Dog</a:t>
            </a:r>
            <a:r>
              <a:rPr lang="es-MX" dirty="0"/>
              <a:t> vegetariano", "Ensalada de papa", "Pan de maíz", "Coliflor al horno", "Helado de café"]</a:t>
            </a:r>
          </a:p>
        </p:txBody>
      </p:sp>
    </p:spTree>
    <p:extLst>
      <p:ext uri="{BB962C8B-B14F-4D97-AF65-F5344CB8AC3E}">
        <p14:creationId xmlns:p14="http://schemas.microsoft.com/office/powerpoint/2010/main" val="587309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27</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Arreglos</a:t>
            </a:r>
          </a:p>
        </p:txBody>
      </p:sp>
      <p:sp>
        <p:nvSpPr>
          <p:cNvPr id="4" name="CuadroTexto 3">
            <a:extLst>
              <a:ext uri="{FF2B5EF4-FFF2-40B4-BE49-F238E27FC236}">
                <a16:creationId xmlns:a16="http://schemas.microsoft.com/office/drawing/2014/main" id="{4FA3645C-D91B-17D7-6BE5-C15BAF90278E}"/>
              </a:ext>
            </a:extLst>
          </p:cNvPr>
          <p:cNvSpPr txBox="1"/>
          <p:nvPr/>
        </p:nvSpPr>
        <p:spPr>
          <a:xfrm>
            <a:off x="729961" y="194740"/>
            <a:ext cx="6107257" cy="954107"/>
          </a:xfrm>
          <a:prstGeom prst="rect">
            <a:avLst/>
          </a:prstGeom>
          <a:noFill/>
        </p:spPr>
        <p:txBody>
          <a:bodyPr wrap="square">
            <a:spAutoFit/>
          </a:bodyPr>
          <a:lstStyle/>
          <a:p>
            <a:r>
              <a:rPr lang="es-MX" sz="1400" dirty="0"/>
              <a:t>¿Qué sucede si tenemos un arreglo que almacena todos los nombres de usuario de nuestro programa y queremos ver rápidamente cuántos usuarios tenemos? Para obtener la longitud de un arreglo, podemos acceder al campo </a:t>
            </a:r>
            <a:r>
              <a:rPr lang="es-MX" sz="1400" dirty="0" err="1"/>
              <a:t>length</a:t>
            </a:r>
            <a:r>
              <a:rPr lang="es-MX" sz="1400" dirty="0"/>
              <a:t> del objeto del arreglo: </a:t>
            </a:r>
          </a:p>
        </p:txBody>
      </p:sp>
      <p:sp>
        <p:nvSpPr>
          <p:cNvPr id="6" name="CuadroTexto 5">
            <a:extLst>
              <a:ext uri="{FF2B5EF4-FFF2-40B4-BE49-F238E27FC236}">
                <a16:creationId xmlns:a16="http://schemas.microsoft.com/office/drawing/2014/main" id="{8255B9FB-1019-FCCA-E726-79458BB49DC4}"/>
              </a:ext>
            </a:extLst>
          </p:cNvPr>
          <p:cNvSpPr txBox="1"/>
          <p:nvPr/>
        </p:nvSpPr>
        <p:spPr>
          <a:xfrm>
            <a:off x="729961" y="1263676"/>
            <a:ext cx="4507057" cy="646331"/>
          </a:xfrm>
          <a:prstGeom prst="rect">
            <a:avLst/>
          </a:prstGeom>
          <a:solidFill>
            <a:srgbClr val="A6A6A6"/>
          </a:solidFill>
        </p:spPr>
        <p:txBody>
          <a:bodyPr wrap="square">
            <a:spAutoFit/>
          </a:bodyPr>
          <a:lstStyle/>
          <a:p>
            <a:r>
              <a:rPr lang="es-MX" dirty="0" err="1"/>
              <a:t>String</a:t>
            </a:r>
            <a:r>
              <a:rPr lang="es-MX" dirty="0"/>
              <a:t>[ ] </a:t>
            </a:r>
            <a:r>
              <a:rPr lang="es-MX" dirty="0" err="1"/>
              <a:t>menuArticulos</a:t>
            </a:r>
            <a:r>
              <a:rPr lang="es-MX" dirty="0"/>
              <a:t> = new </a:t>
            </a:r>
            <a:r>
              <a:rPr lang="es-MX" dirty="0" err="1"/>
              <a:t>String</a:t>
            </a:r>
            <a:r>
              <a:rPr lang="es-MX" dirty="0"/>
              <a:t>[5]; </a:t>
            </a:r>
          </a:p>
          <a:p>
            <a:r>
              <a:rPr lang="es-MX" dirty="0" err="1"/>
              <a:t>System.out.println</a:t>
            </a:r>
            <a:r>
              <a:rPr lang="es-MX" dirty="0"/>
              <a:t>(</a:t>
            </a:r>
            <a:r>
              <a:rPr lang="es-MX" dirty="0" err="1"/>
              <a:t>menuArticulos.length</a:t>
            </a:r>
            <a:r>
              <a:rPr lang="es-MX" dirty="0"/>
              <a:t>); </a:t>
            </a:r>
          </a:p>
        </p:txBody>
      </p:sp>
      <p:sp>
        <p:nvSpPr>
          <p:cNvPr id="8" name="CuadroTexto 7">
            <a:extLst>
              <a:ext uri="{FF2B5EF4-FFF2-40B4-BE49-F238E27FC236}">
                <a16:creationId xmlns:a16="http://schemas.microsoft.com/office/drawing/2014/main" id="{D62A7AD7-6A1E-7671-7BF1-5D88918E839E}"/>
              </a:ext>
            </a:extLst>
          </p:cNvPr>
          <p:cNvSpPr txBox="1"/>
          <p:nvPr/>
        </p:nvSpPr>
        <p:spPr>
          <a:xfrm>
            <a:off x="729961" y="2025728"/>
            <a:ext cx="5720715" cy="738664"/>
          </a:xfrm>
          <a:prstGeom prst="rect">
            <a:avLst/>
          </a:prstGeom>
          <a:noFill/>
        </p:spPr>
        <p:txBody>
          <a:bodyPr wrap="square">
            <a:spAutoFit/>
          </a:bodyPr>
          <a:lstStyle/>
          <a:p>
            <a:r>
              <a:rPr lang="es-MX" sz="1400" dirty="0"/>
              <a:t>Este comando imprimiría 5, ya que el arreglo </a:t>
            </a:r>
            <a:r>
              <a:rPr lang="es-MX" sz="1400" dirty="0" err="1"/>
              <a:t>menuArticulos</a:t>
            </a:r>
            <a:r>
              <a:rPr lang="es-MX" sz="1400" dirty="0"/>
              <a:t> tiene 5 espacios, aunque todos están vacíos. Si imprimimos la longitud del arreglo de precios: </a:t>
            </a:r>
          </a:p>
        </p:txBody>
      </p:sp>
      <p:sp>
        <p:nvSpPr>
          <p:cNvPr id="10" name="CuadroTexto 9">
            <a:extLst>
              <a:ext uri="{FF2B5EF4-FFF2-40B4-BE49-F238E27FC236}">
                <a16:creationId xmlns:a16="http://schemas.microsoft.com/office/drawing/2014/main" id="{E18F66B9-9FD6-095E-28E5-DA1CA1225BD2}"/>
              </a:ext>
            </a:extLst>
          </p:cNvPr>
          <p:cNvSpPr txBox="1"/>
          <p:nvPr/>
        </p:nvSpPr>
        <p:spPr>
          <a:xfrm>
            <a:off x="729961" y="2953325"/>
            <a:ext cx="4808394" cy="646331"/>
          </a:xfrm>
          <a:prstGeom prst="rect">
            <a:avLst/>
          </a:prstGeom>
          <a:solidFill>
            <a:srgbClr val="A6A6A6"/>
          </a:solidFill>
        </p:spPr>
        <p:txBody>
          <a:bodyPr wrap="square">
            <a:spAutoFit/>
          </a:bodyPr>
          <a:lstStyle/>
          <a:p>
            <a:r>
              <a:rPr lang="es-MX" dirty="0" err="1"/>
              <a:t>double</a:t>
            </a:r>
            <a:r>
              <a:rPr lang="es-MX" dirty="0"/>
              <a:t>[ ] precios = {13.1, 15.87, 14.22, 16.66};</a:t>
            </a:r>
          </a:p>
          <a:p>
            <a:r>
              <a:rPr lang="es-MX" dirty="0"/>
              <a:t> </a:t>
            </a:r>
            <a:r>
              <a:rPr lang="es-MX" dirty="0" err="1"/>
              <a:t>System.out.println</a:t>
            </a:r>
            <a:r>
              <a:rPr lang="es-MX" dirty="0"/>
              <a:t>(</a:t>
            </a:r>
            <a:r>
              <a:rPr lang="es-MX" dirty="0" err="1"/>
              <a:t>precios.length</a:t>
            </a:r>
            <a:r>
              <a:rPr lang="es-MX" dirty="0"/>
              <a:t>)</a:t>
            </a:r>
          </a:p>
        </p:txBody>
      </p:sp>
      <p:sp>
        <p:nvSpPr>
          <p:cNvPr id="12" name="CuadroTexto 11">
            <a:extLst>
              <a:ext uri="{FF2B5EF4-FFF2-40B4-BE49-F238E27FC236}">
                <a16:creationId xmlns:a16="http://schemas.microsoft.com/office/drawing/2014/main" id="{09B1123A-0CD8-8DCC-3F51-D091ACFC342A}"/>
              </a:ext>
            </a:extLst>
          </p:cNvPr>
          <p:cNvSpPr txBox="1"/>
          <p:nvPr/>
        </p:nvSpPr>
        <p:spPr>
          <a:xfrm>
            <a:off x="729961" y="3880031"/>
            <a:ext cx="5930612" cy="1169551"/>
          </a:xfrm>
          <a:prstGeom prst="rect">
            <a:avLst/>
          </a:prstGeom>
          <a:noFill/>
        </p:spPr>
        <p:txBody>
          <a:bodyPr wrap="square">
            <a:spAutoFit/>
          </a:bodyPr>
          <a:lstStyle/>
          <a:p>
            <a:r>
              <a:rPr lang="es-MX" sz="1400" dirty="0"/>
              <a:t>¡Veríamos 4, ya que hay cuatro elementos en el arreglo de precios! Una aplicación directa de lo anterior es implementar esto en un bucle recorriendo todo los elementos de la matriz con el bucle, por ejemplo, </a:t>
            </a:r>
            <a:r>
              <a:rPr lang="es-MX" sz="1400" dirty="0" err="1"/>
              <a:t>for</a:t>
            </a:r>
            <a:r>
              <a:rPr lang="es-MX" sz="1400" dirty="0"/>
              <a:t> y usar la propiedad de longitud (</a:t>
            </a:r>
            <a:r>
              <a:rPr lang="es-MX" sz="1400" dirty="0" err="1"/>
              <a:t>length</a:t>
            </a:r>
            <a:r>
              <a:rPr lang="es-MX" sz="1400" dirty="0"/>
              <a:t>) para especificar cuántas veces debe ejecutarse el bucle.</a:t>
            </a:r>
          </a:p>
        </p:txBody>
      </p:sp>
      <p:cxnSp>
        <p:nvCxnSpPr>
          <p:cNvPr id="14" name="Conector recto 13">
            <a:extLst>
              <a:ext uri="{FF2B5EF4-FFF2-40B4-BE49-F238E27FC236}">
                <a16:creationId xmlns:a16="http://schemas.microsoft.com/office/drawing/2014/main" id="{4E1C05DC-B8A6-3F5B-2416-BF47C0DB9360}"/>
              </a:ext>
            </a:extLst>
          </p:cNvPr>
          <p:cNvCxnSpPr/>
          <p:nvPr/>
        </p:nvCxnSpPr>
        <p:spPr>
          <a:xfrm>
            <a:off x="6993082" y="310461"/>
            <a:ext cx="0" cy="6298157"/>
          </a:xfrm>
          <a:prstGeom prst="line">
            <a:avLst/>
          </a:prstGeom>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3014CE93-8CFA-A1F6-0593-F25BC6D33F0E}"/>
              </a:ext>
            </a:extLst>
          </p:cNvPr>
          <p:cNvSpPr txBox="1"/>
          <p:nvPr/>
        </p:nvSpPr>
        <p:spPr>
          <a:xfrm>
            <a:off x="729961" y="5072739"/>
            <a:ext cx="4429616" cy="1754326"/>
          </a:xfrm>
          <a:prstGeom prst="rect">
            <a:avLst/>
          </a:prstGeom>
          <a:solidFill>
            <a:srgbClr val="A6A6A6"/>
          </a:solidFill>
        </p:spPr>
        <p:txBody>
          <a:bodyPr wrap="square">
            <a:spAutoFit/>
          </a:bodyPr>
          <a:lstStyle/>
          <a:p>
            <a:r>
              <a:rPr lang="es-MX" dirty="0"/>
              <a:t>// crear un arreglo </a:t>
            </a:r>
            <a:r>
              <a:rPr lang="es-MX" dirty="0" err="1"/>
              <a:t>int</a:t>
            </a:r>
            <a:r>
              <a:rPr lang="es-MX" dirty="0"/>
              <a:t>[ ] edad = { 12, 4, 5 };</a:t>
            </a:r>
          </a:p>
          <a:p>
            <a:r>
              <a:rPr lang="es-MX" dirty="0"/>
              <a:t> // recorre el arreglo utilizando el bucle </a:t>
            </a:r>
            <a:r>
              <a:rPr lang="es-MX" dirty="0" err="1"/>
              <a:t>for</a:t>
            </a:r>
            <a:endParaRPr lang="es-MX" dirty="0"/>
          </a:p>
          <a:p>
            <a:r>
              <a:rPr lang="es-MX" dirty="0" err="1"/>
              <a:t>for</a:t>
            </a:r>
            <a:r>
              <a:rPr lang="es-MX" dirty="0"/>
              <a:t> (</a:t>
            </a:r>
            <a:r>
              <a:rPr lang="es-MX" dirty="0" err="1"/>
              <a:t>int</a:t>
            </a:r>
            <a:r>
              <a:rPr lang="es-MX" dirty="0"/>
              <a:t> i = 0; i &lt; </a:t>
            </a:r>
            <a:r>
              <a:rPr lang="es-MX" dirty="0" err="1"/>
              <a:t>edad.length</a:t>
            </a:r>
            <a:r>
              <a:rPr lang="es-MX" dirty="0"/>
              <a:t>; i++) </a:t>
            </a:r>
          </a:p>
          <a:p>
            <a:r>
              <a:rPr lang="es-MX" dirty="0"/>
              <a:t>{</a:t>
            </a:r>
          </a:p>
          <a:p>
            <a:r>
              <a:rPr lang="es-MX" dirty="0"/>
              <a:t>	 </a:t>
            </a:r>
            <a:r>
              <a:rPr lang="es-MX" dirty="0" err="1"/>
              <a:t>System.out.println</a:t>
            </a:r>
            <a:r>
              <a:rPr lang="es-MX" dirty="0"/>
              <a:t>(edad[i]); </a:t>
            </a:r>
          </a:p>
          <a:p>
            <a:r>
              <a:rPr lang="es-MX" dirty="0"/>
              <a:t>} </a:t>
            </a:r>
          </a:p>
        </p:txBody>
      </p:sp>
      <p:sp>
        <p:nvSpPr>
          <p:cNvPr id="19" name="CuadroTexto 18">
            <a:extLst>
              <a:ext uri="{FF2B5EF4-FFF2-40B4-BE49-F238E27FC236}">
                <a16:creationId xmlns:a16="http://schemas.microsoft.com/office/drawing/2014/main" id="{4AA74074-13B5-CF51-F515-2621EADCDC97}"/>
              </a:ext>
            </a:extLst>
          </p:cNvPr>
          <p:cNvSpPr txBox="1"/>
          <p:nvPr/>
        </p:nvSpPr>
        <p:spPr>
          <a:xfrm>
            <a:off x="7244543" y="80997"/>
            <a:ext cx="8214014" cy="307777"/>
          </a:xfrm>
          <a:prstGeom prst="rect">
            <a:avLst/>
          </a:prstGeom>
          <a:noFill/>
        </p:spPr>
        <p:txBody>
          <a:bodyPr wrap="square">
            <a:spAutoFit/>
          </a:bodyPr>
          <a:lstStyle/>
          <a:p>
            <a:r>
              <a:rPr lang="es-MX" sz="1400" dirty="0"/>
              <a:t>También hay un bucle "</a:t>
            </a:r>
            <a:r>
              <a:rPr lang="es-MX" sz="1400" dirty="0" err="1"/>
              <a:t>for-each</a:t>
            </a:r>
            <a:r>
              <a:rPr lang="es-MX" sz="1400" dirty="0"/>
              <a:t>", que se usa exclusivamente para recorrer elementos en arreglos: Sintaxis</a:t>
            </a:r>
          </a:p>
        </p:txBody>
      </p:sp>
      <p:sp>
        <p:nvSpPr>
          <p:cNvPr id="21" name="CuadroTexto 20">
            <a:extLst>
              <a:ext uri="{FF2B5EF4-FFF2-40B4-BE49-F238E27FC236}">
                <a16:creationId xmlns:a16="http://schemas.microsoft.com/office/drawing/2014/main" id="{3672D7D2-8AEA-8330-8693-0CE5F88B0755}"/>
              </a:ext>
            </a:extLst>
          </p:cNvPr>
          <p:cNvSpPr txBox="1"/>
          <p:nvPr/>
        </p:nvSpPr>
        <p:spPr>
          <a:xfrm>
            <a:off x="7244543" y="507059"/>
            <a:ext cx="4203698" cy="923330"/>
          </a:xfrm>
          <a:prstGeom prst="rect">
            <a:avLst/>
          </a:prstGeom>
          <a:solidFill>
            <a:srgbClr val="A6A6A6"/>
          </a:solidFill>
        </p:spPr>
        <p:txBody>
          <a:bodyPr wrap="square">
            <a:spAutoFit/>
          </a:bodyPr>
          <a:lstStyle/>
          <a:p>
            <a:r>
              <a:rPr lang="es-MX" dirty="0" err="1"/>
              <a:t>for</a:t>
            </a:r>
            <a:r>
              <a:rPr lang="es-MX" dirty="0"/>
              <a:t> (</a:t>
            </a:r>
            <a:r>
              <a:rPr lang="es-MX" dirty="0" err="1"/>
              <a:t>tipoDeVariable</a:t>
            </a:r>
            <a:r>
              <a:rPr lang="es-MX" dirty="0"/>
              <a:t> : </a:t>
            </a:r>
            <a:r>
              <a:rPr lang="es-MX" dirty="0" err="1"/>
              <a:t>nombreDelArreglo</a:t>
            </a:r>
            <a:r>
              <a:rPr lang="es-MX" dirty="0"/>
              <a:t>) { </a:t>
            </a:r>
          </a:p>
          <a:p>
            <a:r>
              <a:rPr lang="es-MX" dirty="0"/>
              <a:t>	...</a:t>
            </a:r>
          </a:p>
          <a:p>
            <a:r>
              <a:rPr lang="es-MX" dirty="0"/>
              <a:t>} </a:t>
            </a:r>
          </a:p>
        </p:txBody>
      </p:sp>
      <p:sp>
        <p:nvSpPr>
          <p:cNvPr id="23" name="CuadroTexto 22">
            <a:extLst>
              <a:ext uri="{FF2B5EF4-FFF2-40B4-BE49-F238E27FC236}">
                <a16:creationId xmlns:a16="http://schemas.microsoft.com/office/drawing/2014/main" id="{4A733D4F-4E97-8FF9-064A-60917AE10790}"/>
              </a:ext>
            </a:extLst>
          </p:cNvPr>
          <p:cNvSpPr txBox="1"/>
          <p:nvPr/>
        </p:nvSpPr>
        <p:spPr>
          <a:xfrm>
            <a:off x="7244543" y="1676387"/>
            <a:ext cx="8214014" cy="307777"/>
          </a:xfrm>
          <a:prstGeom prst="rect">
            <a:avLst/>
          </a:prstGeom>
          <a:noFill/>
        </p:spPr>
        <p:txBody>
          <a:bodyPr wrap="square">
            <a:spAutoFit/>
          </a:bodyPr>
          <a:lstStyle/>
          <a:p>
            <a:r>
              <a:rPr lang="es-MX" sz="1400" dirty="0"/>
              <a:t>El siguiente ejemplo genera todos los elementos en el arregle autos, usando un bucle "</a:t>
            </a:r>
            <a:r>
              <a:rPr lang="es-MX" sz="1400" dirty="0" err="1"/>
              <a:t>for-each</a:t>
            </a:r>
            <a:r>
              <a:rPr lang="es-MX" sz="1400" dirty="0"/>
              <a:t>":</a:t>
            </a:r>
          </a:p>
        </p:txBody>
      </p:sp>
      <p:sp>
        <p:nvSpPr>
          <p:cNvPr id="25" name="CuadroTexto 24">
            <a:extLst>
              <a:ext uri="{FF2B5EF4-FFF2-40B4-BE49-F238E27FC236}">
                <a16:creationId xmlns:a16="http://schemas.microsoft.com/office/drawing/2014/main" id="{2B4436F0-0860-3E06-C836-F4DFB7D680EA}"/>
              </a:ext>
            </a:extLst>
          </p:cNvPr>
          <p:cNvSpPr txBox="1"/>
          <p:nvPr/>
        </p:nvSpPr>
        <p:spPr>
          <a:xfrm>
            <a:off x="7244543" y="2118061"/>
            <a:ext cx="5259356" cy="1477328"/>
          </a:xfrm>
          <a:prstGeom prst="rect">
            <a:avLst/>
          </a:prstGeom>
          <a:solidFill>
            <a:srgbClr val="A6A6A6"/>
          </a:solidFill>
        </p:spPr>
        <p:txBody>
          <a:bodyPr wrap="square">
            <a:spAutoFit/>
          </a:bodyPr>
          <a:lstStyle/>
          <a:p>
            <a:r>
              <a:rPr lang="es-MX" dirty="0" err="1"/>
              <a:t>String</a:t>
            </a:r>
            <a:r>
              <a:rPr lang="es-MX" dirty="0"/>
              <a:t>[ ] autos = {"Volvo", "BMW", "Ford", "Mazda"};</a:t>
            </a:r>
          </a:p>
          <a:p>
            <a:r>
              <a:rPr lang="es-MX" dirty="0"/>
              <a:t> </a:t>
            </a:r>
            <a:r>
              <a:rPr lang="es-MX" dirty="0" err="1"/>
              <a:t>for</a:t>
            </a:r>
            <a:r>
              <a:rPr lang="es-MX" dirty="0"/>
              <a:t> (</a:t>
            </a:r>
            <a:r>
              <a:rPr lang="es-MX" dirty="0" err="1"/>
              <a:t>String</a:t>
            </a:r>
            <a:r>
              <a:rPr lang="es-MX" dirty="0"/>
              <a:t> i : autos)</a:t>
            </a:r>
          </a:p>
          <a:p>
            <a:r>
              <a:rPr lang="es-MX" dirty="0"/>
              <a:t> { </a:t>
            </a:r>
          </a:p>
          <a:p>
            <a:r>
              <a:rPr lang="es-MX" dirty="0"/>
              <a:t>	</a:t>
            </a:r>
            <a:r>
              <a:rPr lang="es-MX" dirty="0" err="1"/>
              <a:t>System.out.println</a:t>
            </a:r>
            <a:r>
              <a:rPr lang="es-MX" dirty="0"/>
              <a:t> (i); </a:t>
            </a:r>
          </a:p>
          <a:p>
            <a:r>
              <a:rPr lang="es-MX" dirty="0"/>
              <a:t>} </a:t>
            </a:r>
          </a:p>
        </p:txBody>
      </p:sp>
      <p:sp>
        <p:nvSpPr>
          <p:cNvPr id="27" name="CuadroTexto 26">
            <a:extLst>
              <a:ext uri="{FF2B5EF4-FFF2-40B4-BE49-F238E27FC236}">
                <a16:creationId xmlns:a16="http://schemas.microsoft.com/office/drawing/2014/main" id="{0977B9E1-0CBB-7F99-516A-121A87EA2780}"/>
              </a:ext>
            </a:extLst>
          </p:cNvPr>
          <p:cNvSpPr txBox="1"/>
          <p:nvPr/>
        </p:nvSpPr>
        <p:spPr>
          <a:xfrm>
            <a:off x="7244543" y="3810377"/>
            <a:ext cx="8214014" cy="738664"/>
          </a:xfrm>
          <a:prstGeom prst="rect">
            <a:avLst/>
          </a:prstGeom>
          <a:noFill/>
        </p:spPr>
        <p:txBody>
          <a:bodyPr wrap="square">
            <a:spAutoFit/>
          </a:bodyPr>
          <a:lstStyle/>
          <a:p>
            <a:r>
              <a:rPr lang="es-MX" sz="1400" dirty="0"/>
              <a:t>El ejemplo anterior se puede leer así: para cada (</a:t>
            </a:r>
            <a:r>
              <a:rPr lang="es-MX" sz="1400" dirty="0" err="1"/>
              <a:t>for</a:t>
            </a:r>
            <a:r>
              <a:rPr lang="es-MX" sz="1400" dirty="0"/>
              <a:t> </a:t>
            </a:r>
            <a:r>
              <a:rPr lang="es-MX" sz="1400" dirty="0" err="1"/>
              <a:t>each</a:t>
            </a:r>
            <a:r>
              <a:rPr lang="es-MX" sz="1400" dirty="0"/>
              <a:t>) elemento </a:t>
            </a:r>
            <a:r>
              <a:rPr lang="es-MX" sz="1400" dirty="0" err="1"/>
              <a:t>String</a:t>
            </a:r>
            <a:r>
              <a:rPr lang="es-MX" sz="1400" dirty="0"/>
              <a:t> (llamado i) en el arreglo autos, imprime el valor de i. Si comparas el bucle </a:t>
            </a:r>
            <a:r>
              <a:rPr lang="es-MX" sz="1400" dirty="0" err="1"/>
              <a:t>for</a:t>
            </a:r>
            <a:r>
              <a:rPr lang="es-MX" sz="1400" dirty="0"/>
              <a:t> y el bucle </a:t>
            </a:r>
            <a:r>
              <a:rPr lang="es-MX" sz="1400" dirty="0" err="1"/>
              <a:t>for-each</a:t>
            </a:r>
            <a:r>
              <a:rPr lang="es-MX" sz="1400" dirty="0"/>
              <a:t>, verás que el procedimiento </a:t>
            </a:r>
            <a:r>
              <a:rPr lang="es-MX" sz="1400" dirty="0" err="1"/>
              <a:t>for-each</a:t>
            </a:r>
            <a:r>
              <a:rPr lang="es-MX" sz="1400" dirty="0"/>
              <a:t> es más fácil de escribir, no requiere un contador (usando la propiedad de longitud) y es más legible.</a:t>
            </a:r>
          </a:p>
        </p:txBody>
      </p:sp>
    </p:spTree>
    <p:extLst>
      <p:ext uri="{BB962C8B-B14F-4D97-AF65-F5344CB8AC3E}">
        <p14:creationId xmlns:p14="http://schemas.microsoft.com/office/powerpoint/2010/main" val="225536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28</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Arreglos</a:t>
            </a:r>
          </a:p>
        </p:txBody>
      </p:sp>
      <p:sp>
        <p:nvSpPr>
          <p:cNvPr id="4" name="CuadroTexto 3">
            <a:extLst>
              <a:ext uri="{FF2B5EF4-FFF2-40B4-BE49-F238E27FC236}">
                <a16:creationId xmlns:a16="http://schemas.microsoft.com/office/drawing/2014/main" id="{233A0F4C-0CA6-0F3C-D0A4-6830C050D59D}"/>
              </a:ext>
            </a:extLst>
          </p:cNvPr>
          <p:cNvSpPr txBox="1"/>
          <p:nvPr/>
        </p:nvSpPr>
        <p:spPr>
          <a:xfrm>
            <a:off x="1093643" y="310461"/>
            <a:ext cx="8214014" cy="369332"/>
          </a:xfrm>
          <a:prstGeom prst="rect">
            <a:avLst/>
          </a:prstGeom>
          <a:noFill/>
        </p:spPr>
        <p:txBody>
          <a:bodyPr wrap="square">
            <a:spAutoFit/>
          </a:bodyPr>
          <a:lstStyle/>
          <a:p>
            <a:r>
              <a:rPr lang="es-MX" dirty="0"/>
              <a:t>Arreglos bidimensionales </a:t>
            </a:r>
          </a:p>
        </p:txBody>
      </p:sp>
      <p:sp>
        <p:nvSpPr>
          <p:cNvPr id="6" name="CuadroTexto 5">
            <a:extLst>
              <a:ext uri="{FF2B5EF4-FFF2-40B4-BE49-F238E27FC236}">
                <a16:creationId xmlns:a16="http://schemas.microsoft.com/office/drawing/2014/main" id="{F8628456-34E9-212A-8E0D-FC6C70A53F04}"/>
              </a:ext>
            </a:extLst>
          </p:cNvPr>
          <p:cNvSpPr txBox="1"/>
          <p:nvPr/>
        </p:nvSpPr>
        <p:spPr>
          <a:xfrm>
            <a:off x="1093643" y="679793"/>
            <a:ext cx="14326466" cy="523220"/>
          </a:xfrm>
          <a:prstGeom prst="rect">
            <a:avLst/>
          </a:prstGeom>
          <a:noFill/>
        </p:spPr>
        <p:txBody>
          <a:bodyPr wrap="square">
            <a:spAutoFit/>
          </a:bodyPr>
          <a:lstStyle/>
          <a:p>
            <a:r>
              <a:rPr lang="es-MX" sz="1400" dirty="0"/>
              <a:t>Antes de continuar mencionaremos un concepto básico que nos será de utilidad para lo siguiente. Una matriz bidimensional es una tabla rectangular de números, símbolos o expresiones, dispuestos en filas (renglones) y columnas, Por ejemplo, la matriz bidimensional A tiene dos renglones y tres columnas</a:t>
            </a:r>
          </a:p>
        </p:txBody>
      </p:sp>
      <p:pic>
        <p:nvPicPr>
          <p:cNvPr id="8" name="Imagen 7">
            <a:extLst>
              <a:ext uri="{FF2B5EF4-FFF2-40B4-BE49-F238E27FC236}">
                <a16:creationId xmlns:a16="http://schemas.microsoft.com/office/drawing/2014/main" id="{A19A4F8A-86CC-73CD-9961-483A0B746533}"/>
              </a:ext>
            </a:extLst>
          </p:cNvPr>
          <p:cNvPicPr>
            <a:picLocks noChangeAspect="1"/>
          </p:cNvPicPr>
          <p:nvPr/>
        </p:nvPicPr>
        <p:blipFill>
          <a:blip r:embed="rId2"/>
          <a:stretch>
            <a:fillRect/>
          </a:stretch>
        </p:blipFill>
        <p:spPr>
          <a:xfrm>
            <a:off x="1093643" y="1383363"/>
            <a:ext cx="3228975" cy="1419225"/>
          </a:xfrm>
          <a:prstGeom prst="rect">
            <a:avLst/>
          </a:prstGeom>
        </p:spPr>
      </p:pic>
      <p:sp>
        <p:nvSpPr>
          <p:cNvPr id="10" name="CuadroTexto 9">
            <a:extLst>
              <a:ext uri="{FF2B5EF4-FFF2-40B4-BE49-F238E27FC236}">
                <a16:creationId xmlns:a16="http://schemas.microsoft.com/office/drawing/2014/main" id="{EE652152-67AE-3708-A473-0253EBC4C19E}"/>
              </a:ext>
            </a:extLst>
          </p:cNvPr>
          <p:cNvSpPr txBox="1"/>
          <p:nvPr/>
        </p:nvSpPr>
        <p:spPr>
          <a:xfrm>
            <a:off x="4699288" y="1383363"/>
            <a:ext cx="8214014" cy="954107"/>
          </a:xfrm>
          <a:prstGeom prst="rect">
            <a:avLst/>
          </a:prstGeom>
          <a:noFill/>
        </p:spPr>
        <p:txBody>
          <a:bodyPr wrap="square">
            <a:spAutoFit/>
          </a:bodyPr>
          <a:lstStyle/>
          <a:p>
            <a:r>
              <a:rPr lang="es-MX" sz="1400" dirty="0"/>
              <a:t>También se puede decir que esta es una matriz bidimensional 2 x 3, dos renglones (filas) y tres columnas. De vuelta a la programación. Como hemos aprendido hasta ahora, un arreglo es un grupo de datos que son del mismo tipo de datos. Esto significa que podemos tener un arreglo de datos de tipo primitivo (por ejemplo de números enteros):</a:t>
            </a:r>
          </a:p>
        </p:txBody>
      </p:sp>
      <p:sp>
        <p:nvSpPr>
          <p:cNvPr id="12" name="CuadroTexto 11">
            <a:extLst>
              <a:ext uri="{FF2B5EF4-FFF2-40B4-BE49-F238E27FC236}">
                <a16:creationId xmlns:a16="http://schemas.microsoft.com/office/drawing/2014/main" id="{5F8D97A6-B0DD-9908-1957-B73A4DD9590F}"/>
              </a:ext>
            </a:extLst>
          </p:cNvPr>
          <p:cNvSpPr txBox="1"/>
          <p:nvPr/>
        </p:nvSpPr>
        <p:spPr>
          <a:xfrm>
            <a:off x="1093643" y="2863571"/>
            <a:ext cx="1483302" cy="369332"/>
          </a:xfrm>
          <a:prstGeom prst="rect">
            <a:avLst/>
          </a:prstGeom>
          <a:solidFill>
            <a:srgbClr val="A6A6A6"/>
          </a:solidFill>
        </p:spPr>
        <p:txBody>
          <a:bodyPr wrap="square">
            <a:spAutoFit/>
          </a:bodyPr>
          <a:lstStyle/>
          <a:p>
            <a:r>
              <a:rPr lang="es-MX" dirty="0"/>
              <a:t>[1, 2, 3, 4, 5]</a:t>
            </a:r>
          </a:p>
        </p:txBody>
      </p:sp>
      <p:sp>
        <p:nvSpPr>
          <p:cNvPr id="14" name="CuadroTexto 13">
            <a:extLst>
              <a:ext uri="{FF2B5EF4-FFF2-40B4-BE49-F238E27FC236}">
                <a16:creationId xmlns:a16="http://schemas.microsoft.com/office/drawing/2014/main" id="{E66A4ED6-FE7D-CFA1-44F7-B64412707F05}"/>
              </a:ext>
            </a:extLst>
          </p:cNvPr>
          <p:cNvSpPr txBox="1"/>
          <p:nvPr/>
        </p:nvSpPr>
        <p:spPr>
          <a:xfrm>
            <a:off x="1093643" y="3272497"/>
            <a:ext cx="5422293" cy="954107"/>
          </a:xfrm>
          <a:prstGeom prst="rect">
            <a:avLst/>
          </a:prstGeom>
          <a:noFill/>
        </p:spPr>
        <p:txBody>
          <a:bodyPr wrap="square">
            <a:spAutoFit/>
          </a:bodyPr>
          <a:lstStyle/>
          <a:p>
            <a:r>
              <a:rPr lang="es-MX" sz="1400" dirty="0"/>
              <a:t>Sin embargo, podemos declarar arreglos multidimensionales en Java. </a:t>
            </a:r>
          </a:p>
          <a:p>
            <a:r>
              <a:rPr lang="es-MX" sz="1400" dirty="0"/>
              <a:t>Un arreglo multidimensional es un arreglo de arreglos. Es decir, cada elemento de un arreglo multidimensional es un arreglo por sí mismo. Por ejemplo,</a:t>
            </a:r>
          </a:p>
        </p:txBody>
      </p:sp>
      <p:sp>
        <p:nvSpPr>
          <p:cNvPr id="16" name="CuadroTexto 15">
            <a:extLst>
              <a:ext uri="{FF2B5EF4-FFF2-40B4-BE49-F238E27FC236}">
                <a16:creationId xmlns:a16="http://schemas.microsoft.com/office/drawing/2014/main" id="{800AA998-FB52-B41D-FF72-844592342736}"/>
              </a:ext>
            </a:extLst>
          </p:cNvPr>
          <p:cNvSpPr txBox="1"/>
          <p:nvPr/>
        </p:nvSpPr>
        <p:spPr>
          <a:xfrm>
            <a:off x="1093643" y="4396725"/>
            <a:ext cx="2678257" cy="369332"/>
          </a:xfrm>
          <a:prstGeom prst="rect">
            <a:avLst/>
          </a:prstGeom>
          <a:solidFill>
            <a:srgbClr val="A6A6A6"/>
          </a:solidFill>
        </p:spPr>
        <p:txBody>
          <a:bodyPr wrap="square">
            <a:spAutoFit/>
          </a:bodyPr>
          <a:lstStyle/>
          <a:p>
            <a:r>
              <a:rPr lang="es-MX" dirty="0"/>
              <a:t>[1, 2, 3], [4, 5, 6], [7, 8, 9]] </a:t>
            </a:r>
          </a:p>
        </p:txBody>
      </p:sp>
      <p:sp>
        <p:nvSpPr>
          <p:cNvPr id="19" name="CuadroTexto 18">
            <a:extLst>
              <a:ext uri="{FF2B5EF4-FFF2-40B4-BE49-F238E27FC236}">
                <a16:creationId xmlns:a16="http://schemas.microsoft.com/office/drawing/2014/main" id="{9A2079E1-BBD2-9136-E84A-158759F65B21}"/>
              </a:ext>
            </a:extLst>
          </p:cNvPr>
          <p:cNvSpPr txBox="1"/>
          <p:nvPr/>
        </p:nvSpPr>
        <p:spPr>
          <a:xfrm>
            <a:off x="1093643" y="4827040"/>
            <a:ext cx="3941040" cy="954107"/>
          </a:xfrm>
          <a:prstGeom prst="rect">
            <a:avLst/>
          </a:prstGeom>
          <a:noFill/>
        </p:spPr>
        <p:txBody>
          <a:bodyPr wrap="square">
            <a:spAutoFit/>
          </a:bodyPr>
          <a:lstStyle/>
          <a:p>
            <a:r>
              <a:rPr lang="es-MX" sz="1400" dirty="0"/>
              <a:t>Al tipo de arreglo del ejemplo anterior se denomina arreglo bidimensional, ya que podemos verlos como una matriz bidimensional de valores que contienen tanto filas como columnas.</a:t>
            </a:r>
          </a:p>
        </p:txBody>
      </p:sp>
      <p:pic>
        <p:nvPicPr>
          <p:cNvPr id="21" name="Imagen 20">
            <a:extLst>
              <a:ext uri="{FF2B5EF4-FFF2-40B4-BE49-F238E27FC236}">
                <a16:creationId xmlns:a16="http://schemas.microsoft.com/office/drawing/2014/main" id="{A8CC08E1-C21A-727D-C032-EE08E2EFFDD7}"/>
              </a:ext>
            </a:extLst>
          </p:cNvPr>
          <p:cNvPicPr>
            <a:picLocks noChangeAspect="1"/>
          </p:cNvPicPr>
          <p:nvPr/>
        </p:nvPicPr>
        <p:blipFill>
          <a:blip r:embed="rId3"/>
          <a:stretch>
            <a:fillRect/>
          </a:stretch>
        </p:blipFill>
        <p:spPr>
          <a:xfrm>
            <a:off x="1093643" y="5908886"/>
            <a:ext cx="1219200" cy="1076325"/>
          </a:xfrm>
          <a:prstGeom prst="rect">
            <a:avLst/>
          </a:prstGeom>
        </p:spPr>
      </p:pic>
      <p:sp>
        <p:nvSpPr>
          <p:cNvPr id="23" name="CuadroTexto 22">
            <a:extLst>
              <a:ext uri="{FF2B5EF4-FFF2-40B4-BE49-F238E27FC236}">
                <a16:creationId xmlns:a16="http://schemas.microsoft.com/office/drawing/2014/main" id="{F0FE6275-3B25-72E7-8BBF-53E825367912}"/>
              </a:ext>
            </a:extLst>
          </p:cNvPr>
          <p:cNvSpPr txBox="1"/>
          <p:nvPr/>
        </p:nvSpPr>
        <p:spPr>
          <a:xfrm>
            <a:off x="7608630" y="3146470"/>
            <a:ext cx="4704484" cy="738664"/>
          </a:xfrm>
          <a:prstGeom prst="rect">
            <a:avLst/>
          </a:prstGeom>
          <a:noFill/>
        </p:spPr>
        <p:txBody>
          <a:bodyPr wrap="square">
            <a:spAutoFit/>
          </a:bodyPr>
          <a:lstStyle/>
          <a:p>
            <a:r>
              <a:rPr lang="es-MX" sz="1400" dirty="0"/>
              <a:t>Adicionalmente, podemos tener arreglos bidimensionales que no tienen forma rectangular. A estos arreglos se les llama arreglos irregulares (o escalonados):</a:t>
            </a:r>
          </a:p>
        </p:txBody>
      </p:sp>
      <p:sp>
        <p:nvSpPr>
          <p:cNvPr id="25" name="CuadroTexto 24">
            <a:extLst>
              <a:ext uri="{FF2B5EF4-FFF2-40B4-BE49-F238E27FC236}">
                <a16:creationId xmlns:a16="http://schemas.microsoft.com/office/drawing/2014/main" id="{DB107C07-5DBA-C54D-458A-66D5A5E49021}"/>
              </a:ext>
            </a:extLst>
          </p:cNvPr>
          <p:cNvSpPr txBox="1"/>
          <p:nvPr/>
        </p:nvSpPr>
        <p:spPr>
          <a:xfrm>
            <a:off x="7681366" y="4031421"/>
            <a:ext cx="4403147" cy="369332"/>
          </a:xfrm>
          <a:prstGeom prst="rect">
            <a:avLst/>
          </a:prstGeom>
          <a:solidFill>
            <a:srgbClr val="A6A6A6"/>
          </a:solidFill>
        </p:spPr>
        <p:txBody>
          <a:bodyPr wrap="square">
            <a:spAutoFit/>
          </a:bodyPr>
          <a:lstStyle/>
          <a:p>
            <a:r>
              <a:rPr lang="es-MX" dirty="0"/>
              <a:t>[['a', 'b', 'c', 'd'], ['e', 'f'], ['g', 'h', 'i', 'j'], ['k']] </a:t>
            </a:r>
          </a:p>
        </p:txBody>
      </p:sp>
      <p:pic>
        <p:nvPicPr>
          <p:cNvPr id="27" name="Imagen 26">
            <a:extLst>
              <a:ext uri="{FF2B5EF4-FFF2-40B4-BE49-F238E27FC236}">
                <a16:creationId xmlns:a16="http://schemas.microsoft.com/office/drawing/2014/main" id="{6284F06C-4A13-A585-5B0C-AFBEBF2D563A}"/>
              </a:ext>
            </a:extLst>
          </p:cNvPr>
          <p:cNvPicPr>
            <a:picLocks noChangeAspect="1"/>
          </p:cNvPicPr>
          <p:nvPr/>
        </p:nvPicPr>
        <p:blipFill>
          <a:blip r:embed="rId4"/>
          <a:stretch>
            <a:fillRect/>
          </a:stretch>
        </p:blipFill>
        <p:spPr>
          <a:xfrm>
            <a:off x="7681366" y="4679012"/>
            <a:ext cx="2457450" cy="1457325"/>
          </a:xfrm>
          <a:prstGeom prst="rect">
            <a:avLst/>
          </a:prstGeom>
        </p:spPr>
      </p:pic>
    </p:spTree>
    <p:extLst>
      <p:ext uri="{BB962C8B-B14F-4D97-AF65-F5344CB8AC3E}">
        <p14:creationId xmlns:p14="http://schemas.microsoft.com/office/powerpoint/2010/main" val="3877140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29</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Arreglos</a:t>
            </a:r>
          </a:p>
        </p:txBody>
      </p:sp>
      <p:sp>
        <p:nvSpPr>
          <p:cNvPr id="4" name="CuadroTexto 3">
            <a:extLst>
              <a:ext uri="{FF2B5EF4-FFF2-40B4-BE49-F238E27FC236}">
                <a16:creationId xmlns:a16="http://schemas.microsoft.com/office/drawing/2014/main" id="{C25E492C-433A-86C4-7A8E-7F1391E000C3}"/>
              </a:ext>
            </a:extLst>
          </p:cNvPr>
          <p:cNvSpPr txBox="1"/>
          <p:nvPr/>
        </p:nvSpPr>
        <p:spPr>
          <a:xfrm>
            <a:off x="929001" y="310461"/>
            <a:ext cx="14740489" cy="1815882"/>
          </a:xfrm>
          <a:prstGeom prst="rect">
            <a:avLst/>
          </a:prstGeom>
          <a:noFill/>
        </p:spPr>
        <p:txBody>
          <a:bodyPr wrap="square">
            <a:spAutoFit/>
          </a:bodyPr>
          <a:lstStyle/>
          <a:p>
            <a:r>
              <a:rPr lang="es-MX" sz="1400" dirty="0"/>
              <a:t>Ten en cuenta que los arreglos bidimensionales no siempre tienen que tener la misma cantidad de </a:t>
            </a:r>
            <a:r>
              <a:rPr lang="es-MX" sz="1400" dirty="0" err="1"/>
              <a:t>subarreglos</a:t>
            </a:r>
            <a:r>
              <a:rPr lang="es-MX" sz="1400" dirty="0"/>
              <a:t> en cada arreglo. Esto haría que la forma de la matriz bidimensional no fuera rectangular. ¿Por qué usar arreglos bidimensionales? </a:t>
            </a:r>
          </a:p>
          <a:p>
            <a:r>
              <a:rPr lang="es-MX" sz="1400" dirty="0"/>
              <a:t>● Es útil usar arreglos bidimensionales para situaciones en las que se necesita almacenar y organizar datos por filas y columnas. Por ejemplo, exportar datos para utilizarlos en una hoja de cálculo. </a:t>
            </a:r>
          </a:p>
          <a:p>
            <a:r>
              <a:rPr lang="es-MX" sz="1400" dirty="0"/>
              <a:t>● Puedes condensar varios arreglos en una sola variable utilizando arreglos bidimensionales. Por ejemplo, si tienes 10 estudiantes y cada uno tiene 10 calificaciones diferentes en los exámenes, puedes representar las calificaciones generales de los exámenes del grupo a través de un arreglo bidimensional de 10 x 10 haciendo que cada fila represente a un estudiante y cada columna represente una de las pruebas que han realizado.</a:t>
            </a:r>
          </a:p>
          <a:p>
            <a:r>
              <a:rPr lang="es-MX" sz="1400" dirty="0"/>
              <a:t>● Los arreglos bidimensionales se pueden usar para mapear datos. Por ejemplo, si deseas crear el juego del gato (tic-tac-toe), puedes representar el estado del juego mediante un arreglo bidimensional de 3 x 3.</a:t>
            </a:r>
          </a:p>
        </p:txBody>
      </p:sp>
      <p:pic>
        <p:nvPicPr>
          <p:cNvPr id="6" name="Imagen 5">
            <a:extLst>
              <a:ext uri="{FF2B5EF4-FFF2-40B4-BE49-F238E27FC236}">
                <a16:creationId xmlns:a16="http://schemas.microsoft.com/office/drawing/2014/main" id="{387A6F58-A6A8-ADB4-6215-F82632D273D5}"/>
              </a:ext>
            </a:extLst>
          </p:cNvPr>
          <p:cNvPicPr>
            <a:picLocks noChangeAspect="1"/>
          </p:cNvPicPr>
          <p:nvPr/>
        </p:nvPicPr>
        <p:blipFill>
          <a:blip r:embed="rId2"/>
          <a:stretch>
            <a:fillRect/>
          </a:stretch>
        </p:blipFill>
        <p:spPr>
          <a:xfrm>
            <a:off x="1050059" y="2255333"/>
            <a:ext cx="2390775" cy="2085975"/>
          </a:xfrm>
          <a:prstGeom prst="rect">
            <a:avLst/>
          </a:prstGeom>
        </p:spPr>
      </p:pic>
      <p:sp>
        <p:nvSpPr>
          <p:cNvPr id="8" name="CuadroTexto 7">
            <a:extLst>
              <a:ext uri="{FF2B5EF4-FFF2-40B4-BE49-F238E27FC236}">
                <a16:creationId xmlns:a16="http://schemas.microsoft.com/office/drawing/2014/main" id="{89A1C34B-7C4D-0C8A-99C4-4FA9168C3FDA}"/>
              </a:ext>
            </a:extLst>
          </p:cNvPr>
          <p:cNvSpPr txBox="1"/>
          <p:nvPr/>
        </p:nvSpPr>
        <p:spPr>
          <a:xfrm>
            <a:off x="3632082" y="2126343"/>
            <a:ext cx="12369917" cy="1169551"/>
          </a:xfrm>
          <a:prstGeom prst="rect">
            <a:avLst/>
          </a:prstGeom>
          <a:noFill/>
        </p:spPr>
        <p:txBody>
          <a:bodyPr wrap="square">
            <a:spAutoFit/>
          </a:bodyPr>
          <a:lstStyle/>
          <a:p>
            <a:r>
              <a:rPr lang="es-MX" sz="1400" dirty="0"/>
              <a:t>Hay muchas otras formas de usar arreglos bidimensionales dependiendo de la aplicación que se quiera dar. El único inconveniente es que, una vez inicializados, no se pueden agregar ni eliminar nuevas filas o columnas sin copiar los datos en un arreglo bidimensional recién inicializado. Esto se debe a que la longitud de las matrices en Java es inmutable (no se puede cambiar después de la creación). En la declaración de arreglos bidimensionales, el formato es similar al de los arreglos unidimensionales normales, excepto que incluye un conjunto adicional de corchetes después del tipo de datos. En el siguiente ejemplo, </a:t>
            </a:r>
            <a:r>
              <a:rPr lang="es-MX" sz="1400" dirty="0" err="1"/>
              <a:t>int</a:t>
            </a:r>
            <a:r>
              <a:rPr lang="es-MX" sz="1400" dirty="0"/>
              <a:t> representa el tipo de datos, el primer conjunto de corchetes [ ] quiere decir que estamos declarando arreglos y el segundo conjunto de corchetes [ ] quiere decir que estamos declarando un arreglo de arreglos. </a:t>
            </a:r>
          </a:p>
        </p:txBody>
      </p:sp>
      <p:sp>
        <p:nvSpPr>
          <p:cNvPr id="10" name="CuadroTexto 9">
            <a:extLst>
              <a:ext uri="{FF2B5EF4-FFF2-40B4-BE49-F238E27FC236}">
                <a16:creationId xmlns:a16="http://schemas.microsoft.com/office/drawing/2014/main" id="{3CE5B850-3666-BB1B-FAAC-5D0EA11B3E45}"/>
              </a:ext>
            </a:extLst>
          </p:cNvPr>
          <p:cNvSpPr txBox="1"/>
          <p:nvPr/>
        </p:nvSpPr>
        <p:spPr>
          <a:xfrm>
            <a:off x="3725600" y="3326682"/>
            <a:ext cx="3693509" cy="369332"/>
          </a:xfrm>
          <a:prstGeom prst="rect">
            <a:avLst/>
          </a:prstGeom>
          <a:solidFill>
            <a:srgbClr val="A6A6A6"/>
          </a:solidFill>
        </p:spPr>
        <p:txBody>
          <a:bodyPr wrap="square">
            <a:spAutoFit/>
          </a:bodyPr>
          <a:lstStyle/>
          <a:p>
            <a:r>
              <a:rPr lang="es-MX" dirty="0" err="1"/>
              <a:t>int</a:t>
            </a:r>
            <a:r>
              <a:rPr lang="es-MX" dirty="0"/>
              <a:t>[ ][ ] </a:t>
            </a:r>
            <a:r>
              <a:rPr lang="es-MX" dirty="0" err="1"/>
              <a:t>arregloBidimensionalEnteros</a:t>
            </a:r>
            <a:r>
              <a:rPr lang="es-MX" dirty="0"/>
              <a:t>;</a:t>
            </a:r>
          </a:p>
        </p:txBody>
      </p:sp>
      <p:sp>
        <p:nvSpPr>
          <p:cNvPr id="12" name="CuadroTexto 11">
            <a:extLst>
              <a:ext uri="{FF2B5EF4-FFF2-40B4-BE49-F238E27FC236}">
                <a16:creationId xmlns:a16="http://schemas.microsoft.com/office/drawing/2014/main" id="{1D288F73-36BC-1663-C42D-A6648CB323D1}"/>
              </a:ext>
            </a:extLst>
          </p:cNvPr>
          <p:cNvSpPr txBox="1"/>
          <p:nvPr/>
        </p:nvSpPr>
        <p:spPr>
          <a:xfrm>
            <a:off x="3632082" y="3788336"/>
            <a:ext cx="12684702" cy="307777"/>
          </a:xfrm>
          <a:prstGeom prst="rect">
            <a:avLst/>
          </a:prstGeom>
          <a:noFill/>
        </p:spPr>
        <p:txBody>
          <a:bodyPr wrap="square">
            <a:spAutoFit/>
          </a:bodyPr>
          <a:lstStyle/>
          <a:p>
            <a:r>
              <a:rPr lang="es-MX" sz="1400" dirty="0"/>
              <a:t>Puedes pensar en esto como crear un arreglo ([ ]) de arreglos de enteros (</a:t>
            </a:r>
            <a:r>
              <a:rPr lang="es-MX" sz="1400" dirty="0" err="1"/>
              <a:t>int</a:t>
            </a:r>
            <a:r>
              <a:rPr lang="es-MX" sz="1400" dirty="0"/>
              <a:t>[ ]). Es así como terminamos con </a:t>
            </a:r>
            <a:r>
              <a:rPr lang="es-MX" sz="1400" dirty="0" err="1"/>
              <a:t>int</a:t>
            </a:r>
            <a:r>
              <a:rPr lang="es-MX" sz="1400" dirty="0"/>
              <a:t>[ ][ ]</a:t>
            </a:r>
          </a:p>
        </p:txBody>
      </p:sp>
      <p:sp>
        <p:nvSpPr>
          <p:cNvPr id="14" name="CuadroTexto 13">
            <a:extLst>
              <a:ext uri="{FF2B5EF4-FFF2-40B4-BE49-F238E27FC236}">
                <a16:creationId xmlns:a16="http://schemas.microsoft.com/office/drawing/2014/main" id="{78CFC6B7-5BEB-6B75-3412-56BDB3173162}"/>
              </a:ext>
            </a:extLst>
          </p:cNvPr>
          <p:cNvSpPr txBox="1"/>
          <p:nvPr/>
        </p:nvSpPr>
        <p:spPr>
          <a:xfrm>
            <a:off x="924043" y="4470298"/>
            <a:ext cx="14974048" cy="738664"/>
          </a:xfrm>
          <a:prstGeom prst="rect">
            <a:avLst/>
          </a:prstGeom>
          <a:noFill/>
        </p:spPr>
        <p:txBody>
          <a:bodyPr wrap="square">
            <a:spAutoFit/>
          </a:bodyPr>
          <a:lstStyle/>
          <a:p>
            <a:r>
              <a:rPr lang="es-MX" sz="1400" dirty="0"/>
              <a:t>Ahora que hemos declarado un arreglo bidimensional, veamos cómo comenzamos a asignarle valores iniciales. Al inicializar arreglos (unidimensionales), definimos su tamaño. Inicializar un arreglo bidimensional es diferente porque, en lugar de solo incluir la cantidad de elementos en el arreglo, también debemos indicar cuántos elementos habrá en los </a:t>
            </a:r>
            <a:r>
              <a:rPr lang="es-MX" sz="1400" dirty="0" err="1"/>
              <a:t>sub-arreglos</a:t>
            </a:r>
            <a:r>
              <a:rPr lang="es-MX" sz="1400" dirty="0"/>
              <a:t>. Esto también se puede considerar como el número de filas y columnas de una matriz bidimensional.</a:t>
            </a:r>
          </a:p>
        </p:txBody>
      </p:sp>
      <p:sp>
        <p:nvSpPr>
          <p:cNvPr id="16" name="CuadroTexto 15">
            <a:extLst>
              <a:ext uri="{FF2B5EF4-FFF2-40B4-BE49-F238E27FC236}">
                <a16:creationId xmlns:a16="http://schemas.microsoft.com/office/drawing/2014/main" id="{7AFE3E20-90EB-8A8A-26E1-5AF91F485163}"/>
              </a:ext>
            </a:extLst>
          </p:cNvPr>
          <p:cNvSpPr txBox="1"/>
          <p:nvPr/>
        </p:nvSpPr>
        <p:spPr>
          <a:xfrm>
            <a:off x="1018886" y="5398481"/>
            <a:ext cx="3958359" cy="646331"/>
          </a:xfrm>
          <a:prstGeom prst="rect">
            <a:avLst/>
          </a:prstGeom>
          <a:solidFill>
            <a:srgbClr val="A6A6A6"/>
          </a:solidFill>
        </p:spPr>
        <p:txBody>
          <a:bodyPr wrap="square">
            <a:spAutoFit/>
          </a:bodyPr>
          <a:lstStyle/>
          <a:p>
            <a:r>
              <a:rPr lang="es-MX" dirty="0" err="1"/>
              <a:t>int</a:t>
            </a:r>
            <a:r>
              <a:rPr lang="es-MX" dirty="0"/>
              <a:t>[ ][ ] intArreglo1; </a:t>
            </a:r>
          </a:p>
          <a:p>
            <a:r>
              <a:rPr lang="es-MX" dirty="0"/>
              <a:t>intArreglo1 = new </a:t>
            </a:r>
            <a:r>
              <a:rPr lang="es-MX" dirty="0" err="1"/>
              <a:t>int</a:t>
            </a:r>
            <a:r>
              <a:rPr lang="es-MX" dirty="0"/>
              <a:t>[fila][columna];</a:t>
            </a:r>
          </a:p>
        </p:txBody>
      </p:sp>
      <p:sp>
        <p:nvSpPr>
          <p:cNvPr id="19" name="CuadroTexto 18">
            <a:extLst>
              <a:ext uri="{FF2B5EF4-FFF2-40B4-BE49-F238E27FC236}">
                <a16:creationId xmlns:a16="http://schemas.microsoft.com/office/drawing/2014/main" id="{094C1B75-D1E8-0D1C-4CDE-9B69B82A4E1D}"/>
              </a:ext>
            </a:extLst>
          </p:cNvPr>
          <p:cNvSpPr txBox="1"/>
          <p:nvPr/>
        </p:nvSpPr>
        <p:spPr>
          <a:xfrm>
            <a:off x="924043" y="6101807"/>
            <a:ext cx="8214014" cy="307777"/>
          </a:xfrm>
          <a:prstGeom prst="rect">
            <a:avLst/>
          </a:prstGeom>
          <a:noFill/>
        </p:spPr>
        <p:txBody>
          <a:bodyPr wrap="square">
            <a:spAutoFit/>
          </a:bodyPr>
          <a:lstStyle/>
          <a:p>
            <a:r>
              <a:rPr lang="es-MX" sz="1400" dirty="0"/>
              <a:t>Aquí tenemos un ejemplo de cómo inicializar un arreglo bidimensional vacío con 3 filas y 5 columnas</a:t>
            </a:r>
          </a:p>
        </p:txBody>
      </p:sp>
      <p:sp>
        <p:nvSpPr>
          <p:cNvPr id="21" name="CuadroTexto 20">
            <a:extLst>
              <a:ext uri="{FF2B5EF4-FFF2-40B4-BE49-F238E27FC236}">
                <a16:creationId xmlns:a16="http://schemas.microsoft.com/office/drawing/2014/main" id="{4A79DDEA-F0C7-78C2-F838-CC925D137D43}"/>
              </a:ext>
            </a:extLst>
          </p:cNvPr>
          <p:cNvSpPr txBox="1"/>
          <p:nvPr/>
        </p:nvSpPr>
        <p:spPr>
          <a:xfrm>
            <a:off x="1050059" y="6466288"/>
            <a:ext cx="2944057" cy="646331"/>
          </a:xfrm>
          <a:prstGeom prst="rect">
            <a:avLst/>
          </a:prstGeom>
          <a:solidFill>
            <a:srgbClr val="A6A6A6"/>
          </a:solidFill>
        </p:spPr>
        <p:txBody>
          <a:bodyPr wrap="square">
            <a:spAutoFit/>
          </a:bodyPr>
          <a:lstStyle/>
          <a:p>
            <a:r>
              <a:rPr lang="es-MX" dirty="0" err="1"/>
              <a:t>int</a:t>
            </a:r>
            <a:r>
              <a:rPr lang="es-MX" dirty="0"/>
              <a:t>[ ][ ] intArreglo2; </a:t>
            </a:r>
          </a:p>
          <a:p>
            <a:r>
              <a:rPr lang="es-MX" dirty="0"/>
              <a:t>intArreglo2 = new </a:t>
            </a:r>
            <a:r>
              <a:rPr lang="es-MX" dirty="0" err="1"/>
              <a:t>int</a:t>
            </a:r>
            <a:r>
              <a:rPr lang="es-MX" dirty="0"/>
              <a:t>[3][5]; </a:t>
            </a:r>
          </a:p>
        </p:txBody>
      </p:sp>
      <p:sp>
        <p:nvSpPr>
          <p:cNvPr id="23" name="CuadroTexto 22">
            <a:extLst>
              <a:ext uri="{FF2B5EF4-FFF2-40B4-BE49-F238E27FC236}">
                <a16:creationId xmlns:a16="http://schemas.microsoft.com/office/drawing/2014/main" id="{31FC70ED-70BD-BE06-B696-4FD8EFAF9809}"/>
              </a:ext>
            </a:extLst>
          </p:cNvPr>
          <p:cNvSpPr txBox="1"/>
          <p:nvPr/>
        </p:nvSpPr>
        <p:spPr>
          <a:xfrm>
            <a:off x="9817040" y="5270517"/>
            <a:ext cx="8214014" cy="369332"/>
          </a:xfrm>
          <a:prstGeom prst="rect">
            <a:avLst/>
          </a:prstGeom>
          <a:noFill/>
        </p:spPr>
        <p:txBody>
          <a:bodyPr wrap="square">
            <a:spAutoFit/>
          </a:bodyPr>
          <a:lstStyle/>
          <a:p>
            <a:r>
              <a:rPr lang="es-MX" dirty="0"/>
              <a:t>Esto da como resultado una matriz que se ve así:</a:t>
            </a:r>
          </a:p>
        </p:txBody>
      </p:sp>
      <p:pic>
        <p:nvPicPr>
          <p:cNvPr id="25" name="Imagen 24">
            <a:extLst>
              <a:ext uri="{FF2B5EF4-FFF2-40B4-BE49-F238E27FC236}">
                <a16:creationId xmlns:a16="http://schemas.microsoft.com/office/drawing/2014/main" id="{77BDB8F7-8E49-845D-8908-7509AC99050B}"/>
              </a:ext>
            </a:extLst>
          </p:cNvPr>
          <p:cNvPicPr>
            <a:picLocks noChangeAspect="1"/>
          </p:cNvPicPr>
          <p:nvPr/>
        </p:nvPicPr>
        <p:blipFill>
          <a:blip r:embed="rId3"/>
          <a:stretch>
            <a:fillRect/>
          </a:stretch>
        </p:blipFill>
        <p:spPr>
          <a:xfrm>
            <a:off x="11421631" y="5766646"/>
            <a:ext cx="1933575" cy="1285875"/>
          </a:xfrm>
          <a:prstGeom prst="rect">
            <a:avLst/>
          </a:prstGeom>
        </p:spPr>
      </p:pic>
    </p:spTree>
    <p:extLst>
      <p:ext uri="{BB962C8B-B14F-4D97-AF65-F5344CB8AC3E}">
        <p14:creationId xmlns:p14="http://schemas.microsoft.com/office/powerpoint/2010/main" val="3976786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3</a:t>
            </a:fld>
            <a:endParaRPr lang="es-MX" sz="2800" dirty="0"/>
          </a:p>
        </p:txBody>
      </p:sp>
      <p:sp>
        <p:nvSpPr>
          <p:cNvPr id="26" name="Título 1">
            <a:extLst>
              <a:ext uri="{FF2B5EF4-FFF2-40B4-BE49-F238E27FC236}">
                <a16:creationId xmlns:a16="http://schemas.microsoft.com/office/drawing/2014/main" id="{E0F40067-7AEF-CC91-5DB8-CAF5224133F9}"/>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Introducción</a:t>
            </a:r>
          </a:p>
        </p:txBody>
      </p:sp>
      <p:sp>
        <p:nvSpPr>
          <p:cNvPr id="2" name="Rectángulo 1">
            <a:extLst>
              <a:ext uri="{FF2B5EF4-FFF2-40B4-BE49-F238E27FC236}">
                <a16:creationId xmlns:a16="http://schemas.microsoft.com/office/drawing/2014/main" id="{DE5ACC68-BA3A-4B5C-A241-952E1CF9A4FA}"/>
              </a:ext>
            </a:extLst>
          </p:cNvPr>
          <p:cNvSpPr/>
          <p:nvPr/>
        </p:nvSpPr>
        <p:spPr>
          <a:xfrm>
            <a:off x="723155" y="37591"/>
            <a:ext cx="3652282" cy="369332"/>
          </a:xfrm>
          <a:prstGeom prst="rect">
            <a:avLst/>
          </a:prstGeom>
        </p:spPr>
        <p:txBody>
          <a:bodyPr wrap="none">
            <a:spAutoFit/>
          </a:bodyPr>
          <a:lstStyle/>
          <a:p>
            <a:r>
              <a:rPr lang="es-MX" dirty="0"/>
              <a:t>Diferentes tipos de plataformas Java</a:t>
            </a:r>
          </a:p>
        </p:txBody>
      </p:sp>
      <p:sp>
        <p:nvSpPr>
          <p:cNvPr id="3" name="Rectángulo 2">
            <a:extLst>
              <a:ext uri="{FF2B5EF4-FFF2-40B4-BE49-F238E27FC236}">
                <a16:creationId xmlns:a16="http://schemas.microsoft.com/office/drawing/2014/main" id="{63AB4B69-B25A-4109-8E67-26544311C37B}"/>
              </a:ext>
            </a:extLst>
          </p:cNvPr>
          <p:cNvSpPr/>
          <p:nvPr/>
        </p:nvSpPr>
        <p:spPr>
          <a:xfrm>
            <a:off x="723155" y="366762"/>
            <a:ext cx="15380757" cy="2246769"/>
          </a:xfrm>
          <a:prstGeom prst="rect">
            <a:avLst/>
          </a:prstGeom>
        </p:spPr>
        <p:txBody>
          <a:bodyPr wrap="square">
            <a:spAutoFit/>
          </a:bodyPr>
          <a:lstStyle/>
          <a:p>
            <a:r>
              <a:rPr lang="es-ES" sz="1400" dirty="0"/>
              <a:t>Hay cuatro tipos diferentes de plataformas de lenguaje de programación Java: </a:t>
            </a:r>
          </a:p>
          <a:p>
            <a:pPr marL="285750" indent="-285750">
              <a:buFont typeface="Arial" panose="020B0604020202020204" pitchFamily="34" charset="0"/>
              <a:buChar char="•"/>
            </a:pPr>
            <a:r>
              <a:rPr lang="es-ES" sz="1400" dirty="0"/>
              <a:t>Plataforma Java, edición estándar (Java SE): la API de Java SE ofrece la funcionalidad principal del lenguaje de programación Java. Define toda la base de tipo y objeto para clases de alto nivel. Se utiliza para redes, seguridad, acceso a bases de datos, desarrollo de interfaz gráfica de usuario (GUI) y análisis XML. </a:t>
            </a:r>
          </a:p>
          <a:p>
            <a:pPr marL="285750" indent="-285750">
              <a:buFont typeface="Arial" panose="020B0604020202020204" pitchFamily="34" charset="0"/>
              <a:buChar char="•"/>
            </a:pPr>
            <a:r>
              <a:rPr lang="es-ES" sz="1400" dirty="0"/>
              <a:t>Java </a:t>
            </a:r>
            <a:r>
              <a:rPr lang="es-ES" sz="1400" dirty="0" err="1"/>
              <a:t>Platform</a:t>
            </a:r>
            <a:r>
              <a:rPr lang="es-ES" sz="1400" dirty="0"/>
              <a:t>, Enterprise </a:t>
            </a:r>
            <a:r>
              <a:rPr lang="es-ES" sz="1400" dirty="0" err="1"/>
              <a:t>Edition</a:t>
            </a:r>
            <a:r>
              <a:rPr lang="es-ES" sz="1400" dirty="0"/>
              <a:t> (Java EE): la plataforma Java EE ofrece una API y un entorno de tiempo de ejecución para desarrollar y ejecutar aplicaciones de red altamente escalables, a gran escala, de múltiples niveles, confiables y seguras.</a:t>
            </a:r>
          </a:p>
          <a:p>
            <a:pPr marL="285750" indent="-285750">
              <a:buFont typeface="Arial" panose="020B0604020202020204" pitchFamily="34" charset="0"/>
              <a:buChar char="•"/>
            </a:pPr>
            <a:r>
              <a:rPr lang="es-ES" sz="1400" dirty="0"/>
              <a:t>Plataforma de lenguaje de programación Java, Micro </a:t>
            </a:r>
            <a:r>
              <a:rPr lang="es-ES" sz="1400" dirty="0" err="1"/>
              <a:t>Edition</a:t>
            </a:r>
            <a:r>
              <a:rPr lang="es-ES" sz="1400" dirty="0"/>
              <a:t> (Java ME): la plataforma Java ME ofrece una API y una máquina virtual de tamaño reducido que ejecuta aplicaciones del lenguaje de programación Java en dispositivos pequeños, como teléfonos móviles. </a:t>
            </a:r>
          </a:p>
          <a:p>
            <a:pPr marL="285750" indent="-285750">
              <a:buFont typeface="Arial" panose="020B0604020202020204" pitchFamily="34" charset="0"/>
              <a:buChar char="•"/>
            </a:pPr>
            <a:r>
              <a:rPr lang="es-ES" sz="1400" dirty="0"/>
              <a:t>Java FX: </a:t>
            </a:r>
            <a:r>
              <a:rPr lang="es-ES" sz="1400" dirty="0" err="1"/>
              <a:t>JavaFX</a:t>
            </a:r>
            <a:r>
              <a:rPr lang="es-ES" sz="1400" dirty="0"/>
              <a:t> es una plataforma para desarrollar aplicaciones ricas de Internet utilizando una API de interfaz de usuario liviana. Usa motores gráficos y de medios acelerados por hardware que ayudan a Java a aprovechar los clientes de mayor rendimiento y una apariencia moderna y API de alto nivel para conectarse a fuentes de datos en red. Java se ejecuta en diferentes plataformas, pero los programadores lo escriben de la misma manera. Los archivos Java tienen una extensión .java. ¡Algunos programas son un solo archivo, otros son cientos de archivos! </a:t>
            </a:r>
            <a:endParaRPr lang="es-MX" sz="1400" dirty="0"/>
          </a:p>
        </p:txBody>
      </p:sp>
      <p:sp>
        <p:nvSpPr>
          <p:cNvPr id="4" name="Rectángulo 3">
            <a:extLst>
              <a:ext uri="{FF2B5EF4-FFF2-40B4-BE49-F238E27FC236}">
                <a16:creationId xmlns:a16="http://schemas.microsoft.com/office/drawing/2014/main" id="{EBFC97CC-CF3C-44FE-8734-98388E2172E5}"/>
              </a:ext>
            </a:extLst>
          </p:cNvPr>
          <p:cNvSpPr/>
          <p:nvPr/>
        </p:nvSpPr>
        <p:spPr>
          <a:xfrm>
            <a:off x="1048664" y="2613531"/>
            <a:ext cx="14738204" cy="523220"/>
          </a:xfrm>
          <a:prstGeom prst="rect">
            <a:avLst/>
          </a:prstGeom>
        </p:spPr>
        <p:txBody>
          <a:bodyPr wrap="square">
            <a:spAutoFit/>
          </a:bodyPr>
          <a:lstStyle/>
          <a:p>
            <a:r>
              <a:rPr lang="es-ES" sz="1400" dirty="0"/>
              <a:t>A continuación mostraremos cómo instalar la herramienta de desarrollo JDK. JDK incluye Java </a:t>
            </a:r>
            <a:r>
              <a:rPr lang="es-ES" sz="1400" dirty="0" err="1"/>
              <a:t>Runtime</a:t>
            </a:r>
            <a:r>
              <a:rPr lang="es-ES" sz="1400" dirty="0"/>
              <a:t> </a:t>
            </a:r>
            <a:r>
              <a:rPr lang="es-ES" sz="1400" dirty="0" err="1"/>
              <a:t>Environment</a:t>
            </a:r>
            <a:r>
              <a:rPr lang="es-ES" sz="1400" dirty="0"/>
              <a:t>, el compilador Java y las API de Java. Algunas </a:t>
            </a:r>
            <a:r>
              <a:rPr lang="es-ES" sz="1400" dirty="0" err="1"/>
              <a:t>PC’s</a:t>
            </a:r>
            <a:r>
              <a:rPr lang="es-ES" sz="1400" dirty="0"/>
              <a:t> pueden tener Java ya instalado. Para verificar si tienes Java instalado en una PC con Windows, escribe lo siguiente en el símbolo del sistema (cmd.exe): </a:t>
            </a:r>
            <a:endParaRPr lang="es-MX" sz="1400" dirty="0"/>
          </a:p>
        </p:txBody>
      </p:sp>
      <p:sp>
        <p:nvSpPr>
          <p:cNvPr id="5" name="Rectángulo 4">
            <a:extLst>
              <a:ext uri="{FF2B5EF4-FFF2-40B4-BE49-F238E27FC236}">
                <a16:creationId xmlns:a16="http://schemas.microsoft.com/office/drawing/2014/main" id="{2FB53345-C790-4F47-9C95-D3A32CDBEB40}"/>
              </a:ext>
            </a:extLst>
          </p:cNvPr>
          <p:cNvSpPr/>
          <p:nvPr/>
        </p:nvSpPr>
        <p:spPr>
          <a:xfrm>
            <a:off x="1048664" y="3188477"/>
            <a:ext cx="3481659" cy="369332"/>
          </a:xfrm>
          <a:prstGeom prst="rect">
            <a:avLst/>
          </a:prstGeom>
          <a:solidFill>
            <a:schemeClr val="bg1"/>
          </a:solidFill>
        </p:spPr>
        <p:txBody>
          <a:bodyPr wrap="none">
            <a:spAutoFit/>
          </a:bodyPr>
          <a:lstStyle/>
          <a:p>
            <a:r>
              <a:rPr lang="en-US" dirty="0">
                <a:highlight>
                  <a:srgbClr val="000000"/>
                </a:highlight>
              </a:rPr>
              <a:t>C:\Users\Your Name&gt;java -version </a:t>
            </a:r>
            <a:endParaRPr lang="es-MX" dirty="0">
              <a:highlight>
                <a:srgbClr val="000000"/>
              </a:highlight>
            </a:endParaRPr>
          </a:p>
        </p:txBody>
      </p:sp>
      <p:sp>
        <p:nvSpPr>
          <p:cNvPr id="6" name="Rectángulo 5">
            <a:extLst>
              <a:ext uri="{FF2B5EF4-FFF2-40B4-BE49-F238E27FC236}">
                <a16:creationId xmlns:a16="http://schemas.microsoft.com/office/drawing/2014/main" id="{7BF86D76-29F8-42B2-A623-7142D0789C33}"/>
              </a:ext>
            </a:extLst>
          </p:cNvPr>
          <p:cNvSpPr/>
          <p:nvPr/>
        </p:nvSpPr>
        <p:spPr>
          <a:xfrm>
            <a:off x="4635625" y="3219254"/>
            <a:ext cx="3563812" cy="523220"/>
          </a:xfrm>
          <a:prstGeom prst="rect">
            <a:avLst/>
          </a:prstGeom>
        </p:spPr>
        <p:txBody>
          <a:bodyPr wrap="square">
            <a:spAutoFit/>
          </a:bodyPr>
          <a:lstStyle/>
          <a:p>
            <a:r>
              <a:rPr lang="es-ES" sz="1400" dirty="0"/>
              <a:t>Si Java está instalado, verás algo como esto (dependiendo de la versión):</a:t>
            </a:r>
            <a:endParaRPr lang="es-MX" sz="1400" dirty="0"/>
          </a:p>
        </p:txBody>
      </p:sp>
      <p:sp>
        <p:nvSpPr>
          <p:cNvPr id="7" name="Rectángulo 6">
            <a:extLst>
              <a:ext uri="{FF2B5EF4-FFF2-40B4-BE49-F238E27FC236}">
                <a16:creationId xmlns:a16="http://schemas.microsoft.com/office/drawing/2014/main" id="{5A98DDE8-1734-45A8-A4A8-85ACA2B2FC46}"/>
              </a:ext>
            </a:extLst>
          </p:cNvPr>
          <p:cNvSpPr/>
          <p:nvPr/>
        </p:nvSpPr>
        <p:spPr>
          <a:xfrm>
            <a:off x="8222586" y="3188477"/>
            <a:ext cx="7887518" cy="923330"/>
          </a:xfrm>
          <a:prstGeom prst="rect">
            <a:avLst/>
          </a:prstGeom>
          <a:solidFill>
            <a:schemeClr val="bg1"/>
          </a:solidFill>
        </p:spPr>
        <p:txBody>
          <a:bodyPr wrap="square">
            <a:spAutoFit/>
          </a:bodyPr>
          <a:lstStyle/>
          <a:p>
            <a:r>
              <a:rPr lang="es-MX" dirty="0"/>
              <a:t>java </a:t>
            </a:r>
            <a:r>
              <a:rPr lang="es-MX" dirty="0" err="1"/>
              <a:t>version</a:t>
            </a:r>
            <a:r>
              <a:rPr lang="es-MX" dirty="0"/>
              <a:t> "17.0.2" 2022-01-18 LTS </a:t>
            </a:r>
          </a:p>
          <a:p>
            <a:r>
              <a:rPr lang="es-MX" dirty="0"/>
              <a:t>Java(TM) SE </a:t>
            </a:r>
            <a:r>
              <a:rPr lang="es-MX" dirty="0" err="1"/>
              <a:t>Runtime</a:t>
            </a:r>
            <a:r>
              <a:rPr lang="es-MX" dirty="0"/>
              <a:t> </a:t>
            </a:r>
            <a:r>
              <a:rPr lang="es-MX" dirty="0" err="1"/>
              <a:t>Environment</a:t>
            </a:r>
            <a:r>
              <a:rPr lang="es-MX" dirty="0"/>
              <a:t> (</a:t>
            </a:r>
            <a:r>
              <a:rPr lang="es-MX" dirty="0" err="1"/>
              <a:t>build</a:t>
            </a:r>
            <a:r>
              <a:rPr lang="es-MX" dirty="0"/>
              <a:t> 17.0.2+8-LTS-86) </a:t>
            </a:r>
          </a:p>
          <a:p>
            <a:r>
              <a:rPr lang="es-MX" dirty="0"/>
              <a:t>Java </a:t>
            </a:r>
            <a:r>
              <a:rPr lang="es-MX" dirty="0" err="1"/>
              <a:t>HotSpot</a:t>
            </a:r>
            <a:r>
              <a:rPr lang="es-MX" dirty="0"/>
              <a:t>(TM) 64-Bit Server VM (</a:t>
            </a:r>
            <a:r>
              <a:rPr lang="es-MX" dirty="0" err="1"/>
              <a:t>build</a:t>
            </a:r>
            <a:r>
              <a:rPr lang="es-MX" dirty="0"/>
              <a:t> 17.0.2+8-LTS-86, </a:t>
            </a:r>
            <a:r>
              <a:rPr lang="es-MX" dirty="0" err="1"/>
              <a:t>mixed</a:t>
            </a:r>
            <a:r>
              <a:rPr lang="es-MX" dirty="0"/>
              <a:t> </a:t>
            </a:r>
            <a:r>
              <a:rPr lang="es-MX" dirty="0" err="1"/>
              <a:t>mode</a:t>
            </a:r>
            <a:r>
              <a:rPr lang="es-MX" dirty="0"/>
              <a:t>, </a:t>
            </a:r>
            <a:r>
              <a:rPr lang="es-MX" dirty="0" err="1"/>
              <a:t>sharing</a:t>
            </a:r>
            <a:r>
              <a:rPr lang="es-MX" dirty="0"/>
              <a:t>)</a:t>
            </a:r>
          </a:p>
        </p:txBody>
      </p:sp>
      <p:sp>
        <p:nvSpPr>
          <p:cNvPr id="8" name="Rectángulo 7">
            <a:extLst>
              <a:ext uri="{FF2B5EF4-FFF2-40B4-BE49-F238E27FC236}">
                <a16:creationId xmlns:a16="http://schemas.microsoft.com/office/drawing/2014/main" id="{AFE59E14-D489-4212-AAD5-D4312BA39B70}"/>
              </a:ext>
            </a:extLst>
          </p:cNvPr>
          <p:cNvSpPr/>
          <p:nvPr/>
        </p:nvSpPr>
        <p:spPr>
          <a:xfrm>
            <a:off x="1048664" y="3781167"/>
            <a:ext cx="5655985" cy="523220"/>
          </a:xfrm>
          <a:prstGeom prst="rect">
            <a:avLst/>
          </a:prstGeom>
        </p:spPr>
        <p:txBody>
          <a:bodyPr wrap="square">
            <a:spAutoFit/>
          </a:bodyPr>
          <a:lstStyle/>
          <a:p>
            <a:r>
              <a:rPr lang="es-ES" sz="1400" dirty="0"/>
              <a:t>Si no tienes Java instalado en tu computadora, realiza lo siguiente: Visita la página de Java en Oracle: </a:t>
            </a:r>
            <a:r>
              <a:rPr lang="es-ES" sz="1400" b="1" dirty="0"/>
              <a:t>https://www.oracle.com/java/</a:t>
            </a:r>
            <a:endParaRPr lang="es-MX" sz="1400" b="1" dirty="0"/>
          </a:p>
        </p:txBody>
      </p:sp>
      <p:pic>
        <p:nvPicPr>
          <p:cNvPr id="9" name="Imagen 8">
            <a:extLst>
              <a:ext uri="{FF2B5EF4-FFF2-40B4-BE49-F238E27FC236}">
                <a16:creationId xmlns:a16="http://schemas.microsoft.com/office/drawing/2014/main" id="{FCB676B6-6904-45E4-A88F-D8CD1F37BA0A}"/>
              </a:ext>
            </a:extLst>
          </p:cNvPr>
          <p:cNvPicPr>
            <a:picLocks noChangeAspect="1"/>
          </p:cNvPicPr>
          <p:nvPr/>
        </p:nvPicPr>
        <p:blipFill>
          <a:blip r:embed="rId2"/>
          <a:stretch>
            <a:fillRect/>
          </a:stretch>
        </p:blipFill>
        <p:spPr>
          <a:xfrm>
            <a:off x="1098106" y="4343080"/>
            <a:ext cx="2950874" cy="2586645"/>
          </a:xfrm>
          <a:prstGeom prst="rect">
            <a:avLst/>
          </a:prstGeom>
        </p:spPr>
      </p:pic>
      <p:sp>
        <p:nvSpPr>
          <p:cNvPr id="10" name="Rectángulo 9">
            <a:extLst>
              <a:ext uri="{FF2B5EF4-FFF2-40B4-BE49-F238E27FC236}">
                <a16:creationId xmlns:a16="http://schemas.microsoft.com/office/drawing/2014/main" id="{3F27F953-9C64-41B6-B536-ED713EF532F6}"/>
              </a:ext>
            </a:extLst>
          </p:cNvPr>
          <p:cNvSpPr/>
          <p:nvPr/>
        </p:nvSpPr>
        <p:spPr>
          <a:xfrm>
            <a:off x="4203724" y="5267070"/>
            <a:ext cx="2010040" cy="738664"/>
          </a:xfrm>
          <a:prstGeom prst="rect">
            <a:avLst/>
          </a:prstGeom>
        </p:spPr>
        <p:txBody>
          <a:bodyPr wrap="square">
            <a:spAutoFit/>
          </a:bodyPr>
          <a:lstStyle/>
          <a:p>
            <a:r>
              <a:rPr lang="es-ES" sz="1400" dirty="0"/>
              <a:t>Da clic en </a:t>
            </a:r>
            <a:r>
              <a:rPr lang="es-ES" sz="1400" dirty="0" err="1"/>
              <a:t>Download</a:t>
            </a:r>
            <a:r>
              <a:rPr lang="es-ES" sz="1400" dirty="0"/>
              <a:t> Java, te redireccionará a la siguiente página</a:t>
            </a:r>
            <a:endParaRPr lang="es-MX" sz="1400" dirty="0"/>
          </a:p>
        </p:txBody>
      </p:sp>
      <p:pic>
        <p:nvPicPr>
          <p:cNvPr id="11" name="Imagen 10">
            <a:extLst>
              <a:ext uri="{FF2B5EF4-FFF2-40B4-BE49-F238E27FC236}">
                <a16:creationId xmlns:a16="http://schemas.microsoft.com/office/drawing/2014/main" id="{8FC366E2-E288-46CD-B284-4D4EB055280A}"/>
              </a:ext>
            </a:extLst>
          </p:cNvPr>
          <p:cNvPicPr>
            <a:picLocks noChangeAspect="1"/>
          </p:cNvPicPr>
          <p:nvPr/>
        </p:nvPicPr>
        <p:blipFill>
          <a:blip r:embed="rId3"/>
          <a:stretch>
            <a:fillRect/>
          </a:stretch>
        </p:blipFill>
        <p:spPr>
          <a:xfrm>
            <a:off x="6236913" y="4375697"/>
            <a:ext cx="2657705" cy="2633378"/>
          </a:xfrm>
          <a:prstGeom prst="rect">
            <a:avLst/>
          </a:prstGeom>
        </p:spPr>
      </p:pic>
      <p:sp>
        <p:nvSpPr>
          <p:cNvPr id="12" name="Rectángulo 11">
            <a:extLst>
              <a:ext uri="{FF2B5EF4-FFF2-40B4-BE49-F238E27FC236}">
                <a16:creationId xmlns:a16="http://schemas.microsoft.com/office/drawing/2014/main" id="{8823D8C0-014A-40FE-A1BB-DF1EC60D88AF}"/>
              </a:ext>
            </a:extLst>
          </p:cNvPr>
          <p:cNvSpPr/>
          <p:nvPr/>
        </p:nvSpPr>
        <p:spPr>
          <a:xfrm>
            <a:off x="9124992" y="5159348"/>
            <a:ext cx="1390609" cy="954107"/>
          </a:xfrm>
          <a:prstGeom prst="rect">
            <a:avLst/>
          </a:prstGeom>
        </p:spPr>
        <p:txBody>
          <a:bodyPr wrap="square">
            <a:spAutoFit/>
          </a:bodyPr>
          <a:lstStyle/>
          <a:p>
            <a:r>
              <a:rPr lang="es-ES" sz="1400" dirty="0"/>
              <a:t>Elige la pestaña que dice Java 17 y da clic donde dice Windows</a:t>
            </a:r>
          </a:p>
        </p:txBody>
      </p:sp>
      <p:pic>
        <p:nvPicPr>
          <p:cNvPr id="13" name="Imagen 12">
            <a:extLst>
              <a:ext uri="{FF2B5EF4-FFF2-40B4-BE49-F238E27FC236}">
                <a16:creationId xmlns:a16="http://schemas.microsoft.com/office/drawing/2014/main" id="{1A399339-3049-45CE-9B16-A02B9A710030}"/>
              </a:ext>
            </a:extLst>
          </p:cNvPr>
          <p:cNvPicPr>
            <a:picLocks noChangeAspect="1"/>
          </p:cNvPicPr>
          <p:nvPr/>
        </p:nvPicPr>
        <p:blipFill>
          <a:blip r:embed="rId4"/>
          <a:stretch>
            <a:fillRect/>
          </a:stretch>
        </p:blipFill>
        <p:spPr>
          <a:xfrm>
            <a:off x="10837400" y="4343080"/>
            <a:ext cx="4463369" cy="2740814"/>
          </a:xfrm>
          <a:prstGeom prst="rect">
            <a:avLst/>
          </a:prstGeom>
        </p:spPr>
      </p:pic>
    </p:spTree>
    <p:extLst>
      <p:ext uri="{BB962C8B-B14F-4D97-AF65-F5344CB8AC3E}">
        <p14:creationId xmlns:p14="http://schemas.microsoft.com/office/powerpoint/2010/main" val="194211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30</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Arreglos</a:t>
            </a:r>
          </a:p>
        </p:txBody>
      </p:sp>
      <p:sp>
        <p:nvSpPr>
          <p:cNvPr id="4" name="CuadroTexto 3">
            <a:extLst>
              <a:ext uri="{FF2B5EF4-FFF2-40B4-BE49-F238E27FC236}">
                <a16:creationId xmlns:a16="http://schemas.microsoft.com/office/drawing/2014/main" id="{48F09436-A467-18DC-6C6C-FD6BA24F1B5C}"/>
              </a:ext>
            </a:extLst>
          </p:cNvPr>
          <p:cNvSpPr txBox="1"/>
          <p:nvPr/>
        </p:nvSpPr>
        <p:spPr>
          <a:xfrm>
            <a:off x="1062469" y="187905"/>
            <a:ext cx="14835621" cy="738664"/>
          </a:xfrm>
          <a:prstGeom prst="rect">
            <a:avLst/>
          </a:prstGeom>
          <a:noFill/>
        </p:spPr>
        <p:txBody>
          <a:bodyPr wrap="square">
            <a:spAutoFit/>
          </a:bodyPr>
          <a:lstStyle/>
          <a:p>
            <a:r>
              <a:rPr lang="es-MX" sz="1400" dirty="0"/>
              <a:t>Si ya sabes qué valores van a estar en el arreglo bidimensional, puedes inicializarlo y escribir todos los valores a la vez. Podemos lograr esto a través de listas de inicializadores. </a:t>
            </a:r>
          </a:p>
          <a:p>
            <a:r>
              <a:rPr lang="es-MX" sz="1400" dirty="0"/>
              <a:t>	● En Java, las listas de inicializadores son una forma de inicializar arreglos (unidimensionales) y asignarles valores al mismo tiempo. </a:t>
            </a:r>
          </a:p>
          <a:p>
            <a:r>
              <a:rPr lang="es-MX" sz="1400" dirty="0"/>
              <a:t>	● También podemos usar esto para arreglos bidimensionales creando una lista de inicializadores de listas de inicializadores</a:t>
            </a:r>
          </a:p>
        </p:txBody>
      </p:sp>
      <p:sp>
        <p:nvSpPr>
          <p:cNvPr id="6" name="CuadroTexto 5">
            <a:extLst>
              <a:ext uri="{FF2B5EF4-FFF2-40B4-BE49-F238E27FC236}">
                <a16:creationId xmlns:a16="http://schemas.microsoft.com/office/drawing/2014/main" id="{63FA8612-F306-6877-6FE3-A91E7202325E}"/>
              </a:ext>
            </a:extLst>
          </p:cNvPr>
          <p:cNvSpPr txBox="1"/>
          <p:nvPr/>
        </p:nvSpPr>
        <p:spPr>
          <a:xfrm>
            <a:off x="1062469" y="1275256"/>
            <a:ext cx="8214014" cy="369332"/>
          </a:xfrm>
          <a:prstGeom prst="rect">
            <a:avLst/>
          </a:prstGeom>
          <a:noFill/>
        </p:spPr>
        <p:txBody>
          <a:bodyPr wrap="square">
            <a:spAutoFit/>
          </a:bodyPr>
          <a:lstStyle/>
          <a:p>
            <a:r>
              <a:rPr lang="es-MX" dirty="0"/>
              <a:t>Un ejemplo de una lista de inicializadores para un arreglo unidimensional sería: </a:t>
            </a:r>
          </a:p>
        </p:txBody>
      </p:sp>
      <p:sp>
        <p:nvSpPr>
          <p:cNvPr id="8" name="CuadroTexto 7">
            <a:extLst>
              <a:ext uri="{FF2B5EF4-FFF2-40B4-BE49-F238E27FC236}">
                <a16:creationId xmlns:a16="http://schemas.microsoft.com/office/drawing/2014/main" id="{3D8B368D-B1CB-7857-E1D5-B0D1777407DE}"/>
              </a:ext>
            </a:extLst>
          </p:cNvPr>
          <p:cNvSpPr txBox="1"/>
          <p:nvPr/>
        </p:nvSpPr>
        <p:spPr>
          <a:xfrm>
            <a:off x="1062469" y="1808609"/>
            <a:ext cx="3561486" cy="369332"/>
          </a:xfrm>
          <a:prstGeom prst="rect">
            <a:avLst/>
          </a:prstGeom>
          <a:solidFill>
            <a:srgbClr val="A6A6A6"/>
          </a:solidFill>
        </p:spPr>
        <p:txBody>
          <a:bodyPr wrap="square">
            <a:spAutoFit/>
          </a:bodyPr>
          <a:lstStyle/>
          <a:p>
            <a:r>
              <a:rPr lang="pt-BR" dirty="0"/>
              <a:t>char[ ] </a:t>
            </a:r>
            <a:r>
              <a:rPr lang="pt-BR" dirty="0" err="1"/>
              <a:t>arregloChar</a:t>
            </a:r>
            <a:r>
              <a:rPr lang="pt-BR" dirty="0"/>
              <a:t> = {'a', 'b', 'c', 'd'}; </a:t>
            </a:r>
            <a:endParaRPr lang="es-MX" dirty="0"/>
          </a:p>
        </p:txBody>
      </p:sp>
      <p:sp>
        <p:nvSpPr>
          <p:cNvPr id="10" name="CuadroTexto 9">
            <a:extLst>
              <a:ext uri="{FF2B5EF4-FFF2-40B4-BE49-F238E27FC236}">
                <a16:creationId xmlns:a16="http://schemas.microsoft.com/office/drawing/2014/main" id="{E987AFE8-6DCE-FE96-D76E-0B099EABB845}"/>
              </a:ext>
            </a:extLst>
          </p:cNvPr>
          <p:cNvSpPr txBox="1"/>
          <p:nvPr/>
        </p:nvSpPr>
        <p:spPr>
          <a:xfrm>
            <a:off x="1062469" y="2418533"/>
            <a:ext cx="14648586" cy="738664"/>
          </a:xfrm>
          <a:prstGeom prst="rect">
            <a:avLst/>
          </a:prstGeom>
          <a:noFill/>
        </p:spPr>
        <p:txBody>
          <a:bodyPr wrap="square">
            <a:spAutoFit/>
          </a:bodyPr>
          <a:lstStyle/>
          <a:p>
            <a:r>
              <a:rPr lang="es-MX" sz="1400" dirty="0"/>
              <a:t>De manera similar a cómo una lista de inicializadores regulares define el tamaño y los valores de un arreglo, las listas de inicializadores anidados definirán la cantidad de filas, columnas y valores para un arreglo bidimensional. Hay tres situaciones en las que podemos usar listas de inicializadores para arreglos bidimensionales:</a:t>
            </a:r>
          </a:p>
          <a:p>
            <a:r>
              <a:rPr lang="es-MX" sz="1400" dirty="0"/>
              <a:t>	 1. En el caso de que la variable aún no haya sido declarada, podemos proporcionar una forma abreviada ya que Java inferirá el tipo de datos de los valores en las listas de inicializadores:</a:t>
            </a:r>
          </a:p>
        </p:txBody>
      </p:sp>
      <p:sp>
        <p:nvSpPr>
          <p:cNvPr id="12" name="CuadroTexto 11">
            <a:extLst>
              <a:ext uri="{FF2B5EF4-FFF2-40B4-BE49-F238E27FC236}">
                <a16:creationId xmlns:a16="http://schemas.microsoft.com/office/drawing/2014/main" id="{DF2E1F64-535B-7F65-CD3B-E5CDF538FDFF}"/>
              </a:ext>
            </a:extLst>
          </p:cNvPr>
          <p:cNvSpPr txBox="1"/>
          <p:nvPr/>
        </p:nvSpPr>
        <p:spPr>
          <a:xfrm>
            <a:off x="1166378" y="3300573"/>
            <a:ext cx="8214014" cy="369332"/>
          </a:xfrm>
          <a:prstGeom prst="rect">
            <a:avLst/>
          </a:prstGeom>
          <a:solidFill>
            <a:srgbClr val="A6A6A6"/>
          </a:solidFill>
        </p:spPr>
        <p:txBody>
          <a:bodyPr wrap="square">
            <a:spAutoFit/>
          </a:bodyPr>
          <a:lstStyle/>
          <a:p>
            <a:r>
              <a:rPr lang="es-MX" dirty="0" err="1"/>
              <a:t>double</a:t>
            </a:r>
            <a:r>
              <a:rPr lang="es-MX" dirty="0"/>
              <a:t>[ ][ ] </a:t>
            </a:r>
            <a:r>
              <a:rPr lang="es-MX" dirty="0" err="1"/>
              <a:t>valoresDouble</a:t>
            </a:r>
            <a:r>
              <a:rPr lang="es-MX" dirty="0"/>
              <a:t> = {{1.5, 2.6, 3.7}, {7.5, 6.4, 5.3}, {9.8, 8.7, 7.6}, {3.6, 5.7, 7.8}};</a:t>
            </a:r>
          </a:p>
        </p:txBody>
      </p:sp>
      <p:sp>
        <p:nvSpPr>
          <p:cNvPr id="14" name="CuadroTexto 13">
            <a:extLst>
              <a:ext uri="{FF2B5EF4-FFF2-40B4-BE49-F238E27FC236}">
                <a16:creationId xmlns:a16="http://schemas.microsoft.com/office/drawing/2014/main" id="{0E33F3CD-2DDF-0387-80CD-78B7E4EDDEF5}"/>
              </a:ext>
            </a:extLst>
          </p:cNvPr>
          <p:cNvSpPr txBox="1"/>
          <p:nvPr/>
        </p:nvSpPr>
        <p:spPr>
          <a:xfrm>
            <a:off x="1582016" y="3813281"/>
            <a:ext cx="10855902" cy="307777"/>
          </a:xfrm>
          <a:prstGeom prst="rect">
            <a:avLst/>
          </a:prstGeom>
          <a:noFill/>
        </p:spPr>
        <p:txBody>
          <a:bodyPr wrap="square">
            <a:spAutoFit/>
          </a:bodyPr>
          <a:lstStyle/>
          <a:p>
            <a:r>
              <a:rPr lang="es-MX" sz="1400" dirty="0"/>
              <a:t>2. Si la variable ya ha sido declarada, puede inicializarla creando un nuevo (new) arreglo bidimensional con los valores de la lista de inicializadores: </a:t>
            </a:r>
          </a:p>
        </p:txBody>
      </p:sp>
      <p:sp>
        <p:nvSpPr>
          <p:cNvPr id="16" name="CuadroTexto 15">
            <a:extLst>
              <a:ext uri="{FF2B5EF4-FFF2-40B4-BE49-F238E27FC236}">
                <a16:creationId xmlns:a16="http://schemas.microsoft.com/office/drawing/2014/main" id="{925FF1DA-EB2A-EECB-B267-6FE25A2830A2}"/>
              </a:ext>
            </a:extLst>
          </p:cNvPr>
          <p:cNvSpPr txBox="1"/>
          <p:nvPr/>
        </p:nvSpPr>
        <p:spPr>
          <a:xfrm>
            <a:off x="1166378" y="4325995"/>
            <a:ext cx="12456104" cy="369332"/>
          </a:xfrm>
          <a:prstGeom prst="rect">
            <a:avLst/>
          </a:prstGeom>
          <a:solidFill>
            <a:srgbClr val="A6A6A6"/>
          </a:solidFill>
        </p:spPr>
        <p:txBody>
          <a:bodyPr wrap="square">
            <a:spAutoFit/>
          </a:bodyPr>
          <a:lstStyle/>
          <a:p>
            <a:r>
              <a:rPr lang="es-MX" dirty="0" err="1"/>
              <a:t>String</a:t>
            </a:r>
            <a:r>
              <a:rPr lang="es-MX" dirty="0"/>
              <a:t>[ ][ ] </a:t>
            </a:r>
            <a:r>
              <a:rPr lang="es-MX" dirty="0" err="1"/>
              <a:t>valoresString</a:t>
            </a:r>
            <a:r>
              <a:rPr lang="es-MX" dirty="0"/>
              <a:t>; </a:t>
            </a:r>
            <a:r>
              <a:rPr lang="es-MX" dirty="0" err="1"/>
              <a:t>valoresString</a:t>
            </a:r>
            <a:r>
              <a:rPr lang="es-MX" dirty="0"/>
              <a:t> = new </a:t>
            </a:r>
            <a:r>
              <a:rPr lang="es-MX" dirty="0" err="1"/>
              <a:t>String</a:t>
            </a:r>
            <a:r>
              <a:rPr lang="es-MX" dirty="0"/>
              <a:t>[ ][ ] {{"trabajar", "con"}, {"arreglos", "bidimensionales"}, {"es", "divertido"}};</a:t>
            </a:r>
          </a:p>
        </p:txBody>
      </p:sp>
      <p:sp>
        <p:nvSpPr>
          <p:cNvPr id="19" name="CuadroTexto 18">
            <a:extLst>
              <a:ext uri="{FF2B5EF4-FFF2-40B4-BE49-F238E27FC236}">
                <a16:creationId xmlns:a16="http://schemas.microsoft.com/office/drawing/2014/main" id="{B0EF04B3-BF73-B560-7451-997E30CAB6C3}"/>
              </a:ext>
            </a:extLst>
          </p:cNvPr>
          <p:cNvSpPr txBox="1"/>
          <p:nvPr/>
        </p:nvSpPr>
        <p:spPr>
          <a:xfrm>
            <a:off x="1582015" y="4838703"/>
            <a:ext cx="13110729" cy="307777"/>
          </a:xfrm>
          <a:prstGeom prst="rect">
            <a:avLst/>
          </a:prstGeom>
          <a:noFill/>
        </p:spPr>
        <p:txBody>
          <a:bodyPr wrap="square">
            <a:spAutoFit/>
          </a:bodyPr>
          <a:lstStyle/>
          <a:p>
            <a:r>
              <a:rPr lang="es-MX" sz="1400" dirty="0"/>
              <a:t>3. El método anterior también se aplica a la asignación de un nuevo arreglo bidimensional a un arreglo bidimensional existente almacenado en una variable. </a:t>
            </a:r>
          </a:p>
        </p:txBody>
      </p:sp>
      <p:sp>
        <p:nvSpPr>
          <p:cNvPr id="21" name="CuadroTexto 20">
            <a:extLst>
              <a:ext uri="{FF2B5EF4-FFF2-40B4-BE49-F238E27FC236}">
                <a16:creationId xmlns:a16="http://schemas.microsoft.com/office/drawing/2014/main" id="{B7693DEC-6110-DDA2-E303-E7799CA90306}"/>
              </a:ext>
            </a:extLst>
          </p:cNvPr>
          <p:cNvSpPr txBox="1"/>
          <p:nvPr/>
        </p:nvSpPr>
        <p:spPr>
          <a:xfrm>
            <a:off x="1062468" y="5185393"/>
            <a:ext cx="15126567" cy="523220"/>
          </a:xfrm>
          <a:prstGeom prst="rect">
            <a:avLst/>
          </a:prstGeom>
          <a:noFill/>
        </p:spPr>
        <p:txBody>
          <a:bodyPr wrap="square">
            <a:spAutoFit/>
          </a:bodyPr>
          <a:lstStyle/>
          <a:p>
            <a:r>
              <a:rPr lang="es-MX" sz="1400" dirty="0"/>
              <a:t>Veamos cómo acceder a elementos en un arreglo bidimensional pero primero recordemos cómo acceder a elementos en arreglos unidimensionales. Para un arreglo unidimensional, todo lo que necesitamos proporcionar es un índice (que puede comenzar en 0) que representa la posición del elemento al que queremos acceder. ¡Veamos un ejemplo! Dada una matriz de cinco cadenas (</a:t>
            </a:r>
            <a:r>
              <a:rPr lang="es-MX" sz="1400" dirty="0" err="1"/>
              <a:t>String’s</a:t>
            </a:r>
            <a:r>
              <a:rPr lang="es-MX" sz="1400" dirty="0"/>
              <a:t>)</a:t>
            </a:r>
          </a:p>
        </p:txBody>
      </p:sp>
      <p:sp>
        <p:nvSpPr>
          <p:cNvPr id="23" name="CuadroTexto 22">
            <a:extLst>
              <a:ext uri="{FF2B5EF4-FFF2-40B4-BE49-F238E27FC236}">
                <a16:creationId xmlns:a16="http://schemas.microsoft.com/office/drawing/2014/main" id="{BBDD3CF4-C434-DB3A-AF5A-FCEDDD3EDF0B}"/>
              </a:ext>
            </a:extLst>
          </p:cNvPr>
          <p:cNvSpPr txBox="1"/>
          <p:nvPr/>
        </p:nvSpPr>
        <p:spPr>
          <a:xfrm>
            <a:off x="1062468" y="5747526"/>
            <a:ext cx="6585241" cy="369332"/>
          </a:xfrm>
          <a:prstGeom prst="rect">
            <a:avLst/>
          </a:prstGeom>
          <a:solidFill>
            <a:srgbClr val="A6A6A6"/>
          </a:solidFill>
        </p:spPr>
        <p:txBody>
          <a:bodyPr wrap="square">
            <a:spAutoFit/>
          </a:bodyPr>
          <a:lstStyle/>
          <a:p>
            <a:r>
              <a:rPr lang="es-MX" dirty="0" err="1"/>
              <a:t>String</a:t>
            </a:r>
            <a:r>
              <a:rPr lang="es-MX" dirty="0"/>
              <a:t> [ ] palabras= {"gato", "perro", "manzana", "oso", "águila"}; </a:t>
            </a:r>
          </a:p>
        </p:txBody>
      </p:sp>
    </p:spTree>
    <p:extLst>
      <p:ext uri="{BB962C8B-B14F-4D97-AF65-F5344CB8AC3E}">
        <p14:creationId xmlns:p14="http://schemas.microsoft.com/office/powerpoint/2010/main" val="1647631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31</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Arreglos</a:t>
            </a:r>
          </a:p>
        </p:txBody>
      </p:sp>
      <p:sp>
        <p:nvSpPr>
          <p:cNvPr id="4" name="CuadroTexto 3">
            <a:extLst>
              <a:ext uri="{FF2B5EF4-FFF2-40B4-BE49-F238E27FC236}">
                <a16:creationId xmlns:a16="http://schemas.microsoft.com/office/drawing/2014/main" id="{37ABA710-5C5A-F04E-785D-CCD8B390D839}"/>
              </a:ext>
            </a:extLst>
          </p:cNvPr>
          <p:cNvSpPr txBox="1"/>
          <p:nvPr/>
        </p:nvSpPr>
        <p:spPr>
          <a:xfrm>
            <a:off x="858809" y="153177"/>
            <a:ext cx="14446999" cy="523220"/>
          </a:xfrm>
          <a:prstGeom prst="rect">
            <a:avLst/>
          </a:prstGeom>
          <a:noFill/>
        </p:spPr>
        <p:txBody>
          <a:bodyPr wrap="square">
            <a:spAutoFit/>
          </a:bodyPr>
          <a:lstStyle/>
          <a:p>
            <a:r>
              <a:rPr lang="es-MX" sz="1400" dirty="0"/>
              <a:t>Podemos acceder al primer elemento usando el índice 0, al último elemento usando la longitud del arreglo menos uno (en este caso, 4) y a cualquiera de los elementos intermedios. Para esto, proporcionamos el índice del elemento al que queremos acceder dentro de un conjunto de corchetes. Veamos estos ejemplos en código:</a:t>
            </a:r>
          </a:p>
        </p:txBody>
      </p:sp>
      <p:sp>
        <p:nvSpPr>
          <p:cNvPr id="6" name="CuadroTexto 5">
            <a:extLst>
              <a:ext uri="{FF2B5EF4-FFF2-40B4-BE49-F238E27FC236}">
                <a16:creationId xmlns:a16="http://schemas.microsoft.com/office/drawing/2014/main" id="{EADE4197-ED72-F3DF-970B-83C2FE3258BA}"/>
              </a:ext>
            </a:extLst>
          </p:cNvPr>
          <p:cNvSpPr txBox="1"/>
          <p:nvPr/>
        </p:nvSpPr>
        <p:spPr>
          <a:xfrm>
            <a:off x="929002" y="818196"/>
            <a:ext cx="7103172" cy="1754326"/>
          </a:xfrm>
          <a:prstGeom prst="rect">
            <a:avLst/>
          </a:prstGeom>
          <a:solidFill>
            <a:srgbClr val="A6A6A6"/>
          </a:solidFill>
        </p:spPr>
        <p:txBody>
          <a:bodyPr wrap="square">
            <a:spAutoFit/>
          </a:bodyPr>
          <a:lstStyle/>
          <a:p>
            <a:r>
              <a:rPr lang="es-MX" dirty="0"/>
              <a:t>// Almacenar el primer elemento del arreglo de </a:t>
            </a:r>
            <a:r>
              <a:rPr lang="es-MX" dirty="0" err="1"/>
              <a:t>String</a:t>
            </a:r>
            <a:r>
              <a:rPr lang="es-MX" dirty="0"/>
              <a:t> palabras </a:t>
            </a:r>
          </a:p>
          <a:p>
            <a:r>
              <a:rPr lang="es-MX" dirty="0" err="1"/>
              <a:t>String</a:t>
            </a:r>
            <a:r>
              <a:rPr lang="es-MX" dirty="0"/>
              <a:t> </a:t>
            </a:r>
            <a:r>
              <a:rPr lang="es-MX" dirty="0" err="1"/>
              <a:t>primeraPalabra</a:t>
            </a:r>
            <a:r>
              <a:rPr lang="es-MX" dirty="0"/>
              <a:t> = palabras[0]; </a:t>
            </a:r>
          </a:p>
          <a:p>
            <a:r>
              <a:rPr lang="es-MX" dirty="0"/>
              <a:t>// Almacenar el último elemento del arreglo de </a:t>
            </a:r>
            <a:r>
              <a:rPr lang="es-MX" dirty="0" err="1"/>
              <a:t>String</a:t>
            </a:r>
            <a:r>
              <a:rPr lang="es-MX" dirty="0"/>
              <a:t> </a:t>
            </a:r>
          </a:p>
          <a:p>
            <a:r>
              <a:rPr lang="es-MX" dirty="0" err="1"/>
              <a:t>String</a:t>
            </a:r>
            <a:r>
              <a:rPr lang="es-MX" dirty="0"/>
              <a:t> </a:t>
            </a:r>
            <a:r>
              <a:rPr lang="es-MX" dirty="0" err="1"/>
              <a:t>ultimaPalabra</a:t>
            </a:r>
            <a:r>
              <a:rPr lang="es-MX" dirty="0"/>
              <a:t> = palabras[palabras.length-1]; </a:t>
            </a:r>
          </a:p>
          <a:p>
            <a:r>
              <a:rPr lang="es-MX" dirty="0"/>
              <a:t>// Almacenar un elemento desde una posición diferente en la matriz </a:t>
            </a:r>
          </a:p>
          <a:p>
            <a:r>
              <a:rPr lang="es-MX" dirty="0" err="1"/>
              <a:t>String</a:t>
            </a:r>
            <a:r>
              <a:rPr lang="es-MX" dirty="0"/>
              <a:t> </a:t>
            </a:r>
            <a:r>
              <a:rPr lang="es-MX" dirty="0" err="1"/>
              <a:t>palabraDeEnmedio</a:t>
            </a:r>
            <a:r>
              <a:rPr lang="es-MX" dirty="0"/>
              <a:t> = palabras[2];</a:t>
            </a:r>
          </a:p>
        </p:txBody>
      </p:sp>
      <p:sp>
        <p:nvSpPr>
          <p:cNvPr id="8" name="CuadroTexto 7">
            <a:extLst>
              <a:ext uri="{FF2B5EF4-FFF2-40B4-BE49-F238E27FC236}">
                <a16:creationId xmlns:a16="http://schemas.microsoft.com/office/drawing/2014/main" id="{9CA7E975-1E2F-0384-4D72-944AC724357C}"/>
              </a:ext>
            </a:extLst>
          </p:cNvPr>
          <p:cNvSpPr txBox="1"/>
          <p:nvPr/>
        </p:nvSpPr>
        <p:spPr>
          <a:xfrm>
            <a:off x="858809" y="2770986"/>
            <a:ext cx="8214014" cy="523220"/>
          </a:xfrm>
          <a:prstGeom prst="rect">
            <a:avLst/>
          </a:prstGeom>
          <a:noFill/>
        </p:spPr>
        <p:txBody>
          <a:bodyPr wrap="square">
            <a:spAutoFit/>
          </a:bodyPr>
          <a:lstStyle/>
          <a:p>
            <a:r>
              <a:rPr lang="es-MX" sz="1400" dirty="0"/>
              <a:t>Ahora, para arreglos bidimensionales, la sintaxis es ligeramente diferente. Esto se debe a que, en lugar de proporcionar un solo índice, debemos proporcionar dos índices. Veamos el siguiente ejemplo:</a:t>
            </a:r>
          </a:p>
        </p:txBody>
      </p:sp>
      <p:sp>
        <p:nvSpPr>
          <p:cNvPr id="10" name="CuadroTexto 9">
            <a:extLst>
              <a:ext uri="{FF2B5EF4-FFF2-40B4-BE49-F238E27FC236}">
                <a16:creationId xmlns:a16="http://schemas.microsoft.com/office/drawing/2014/main" id="{E333217D-9CB6-5C23-690F-483D051520D6}"/>
              </a:ext>
            </a:extLst>
          </p:cNvPr>
          <p:cNvSpPr txBox="1"/>
          <p:nvPr/>
        </p:nvSpPr>
        <p:spPr>
          <a:xfrm>
            <a:off x="858809" y="3502496"/>
            <a:ext cx="5188700" cy="1200329"/>
          </a:xfrm>
          <a:prstGeom prst="rect">
            <a:avLst/>
          </a:prstGeom>
          <a:solidFill>
            <a:srgbClr val="A6A6A6"/>
          </a:solidFill>
        </p:spPr>
        <p:txBody>
          <a:bodyPr wrap="square">
            <a:spAutoFit/>
          </a:bodyPr>
          <a:lstStyle/>
          <a:p>
            <a:r>
              <a:rPr lang="es-MX" dirty="0"/>
              <a:t>// Damos un arreglo bidimensional de datos enteros </a:t>
            </a:r>
          </a:p>
          <a:p>
            <a:r>
              <a:rPr lang="es-MX" dirty="0" err="1"/>
              <a:t>int</a:t>
            </a:r>
            <a:r>
              <a:rPr lang="es-MX" dirty="0"/>
              <a:t>[ ][ ] data = {{2,4,6}, {8,10,12}, {14,16,18}};</a:t>
            </a:r>
          </a:p>
          <a:p>
            <a:r>
              <a:rPr lang="es-MX" dirty="0"/>
              <a:t>// Accedemos y almacenamos un elemento deseado </a:t>
            </a:r>
            <a:r>
              <a:rPr lang="es-MX" dirty="0" err="1"/>
              <a:t>int</a:t>
            </a:r>
            <a:r>
              <a:rPr lang="es-MX" dirty="0"/>
              <a:t> almacenado = data[0][2];</a:t>
            </a:r>
          </a:p>
        </p:txBody>
      </p:sp>
      <p:sp>
        <p:nvSpPr>
          <p:cNvPr id="12" name="CuadroTexto 11">
            <a:extLst>
              <a:ext uri="{FF2B5EF4-FFF2-40B4-BE49-F238E27FC236}">
                <a16:creationId xmlns:a16="http://schemas.microsoft.com/office/drawing/2014/main" id="{4C80049B-1F47-1490-A373-522021A25A5A}"/>
              </a:ext>
            </a:extLst>
          </p:cNvPr>
          <p:cNvSpPr txBox="1"/>
          <p:nvPr/>
        </p:nvSpPr>
        <p:spPr>
          <a:xfrm>
            <a:off x="858809" y="4860109"/>
            <a:ext cx="8960600" cy="307777"/>
          </a:xfrm>
          <a:prstGeom prst="rect">
            <a:avLst/>
          </a:prstGeom>
          <a:noFill/>
        </p:spPr>
        <p:txBody>
          <a:bodyPr wrap="square">
            <a:spAutoFit/>
          </a:bodyPr>
          <a:lstStyle/>
          <a:p>
            <a:r>
              <a:rPr lang="es-MX" sz="1400" dirty="0"/>
              <a:t>Hay dos formas de pensar al acceder a un elemento específico en un arreglo bidimensional.</a:t>
            </a:r>
          </a:p>
        </p:txBody>
      </p:sp>
      <p:sp>
        <p:nvSpPr>
          <p:cNvPr id="14" name="CuadroTexto 13">
            <a:extLst>
              <a:ext uri="{FF2B5EF4-FFF2-40B4-BE49-F238E27FC236}">
                <a16:creationId xmlns:a16="http://schemas.microsoft.com/office/drawing/2014/main" id="{5E0EB1AA-9C2D-009D-792F-3600AAFCF77C}"/>
              </a:ext>
            </a:extLst>
          </p:cNvPr>
          <p:cNvSpPr txBox="1"/>
          <p:nvPr/>
        </p:nvSpPr>
        <p:spPr>
          <a:xfrm>
            <a:off x="1020905" y="5123041"/>
            <a:ext cx="5816313" cy="1169551"/>
          </a:xfrm>
          <a:prstGeom prst="rect">
            <a:avLst/>
          </a:prstGeom>
          <a:noFill/>
        </p:spPr>
        <p:txBody>
          <a:bodyPr wrap="square">
            <a:spAutoFit/>
          </a:bodyPr>
          <a:lstStyle/>
          <a:p>
            <a:r>
              <a:rPr lang="es-MX" sz="1400" dirty="0"/>
              <a:t>● La primera forma de pensar es que el primer valor representa una fila y el 	segundo valor representa una columna en la matriz bidimensional. </a:t>
            </a:r>
          </a:p>
          <a:p>
            <a:r>
              <a:rPr lang="es-MX" sz="1400" dirty="0"/>
              <a:t>● La segunda forma de pensar es que el primer valor representa a qué 	</a:t>
            </a:r>
            <a:r>
              <a:rPr lang="es-MX" sz="1400" dirty="0" err="1"/>
              <a:t>subarreglo</a:t>
            </a:r>
            <a:r>
              <a:rPr lang="es-MX" sz="1400" dirty="0"/>
              <a:t> se accede desde el arreglo principal y el segundo valor 	representa a qué elemento del </a:t>
            </a:r>
            <a:r>
              <a:rPr lang="es-MX" sz="1400" dirty="0" err="1"/>
              <a:t>subarreglo</a:t>
            </a:r>
            <a:r>
              <a:rPr lang="es-MX" sz="1400" dirty="0"/>
              <a:t> se accede.</a:t>
            </a:r>
          </a:p>
        </p:txBody>
      </p:sp>
      <p:sp>
        <p:nvSpPr>
          <p:cNvPr id="16" name="CuadroTexto 15">
            <a:extLst>
              <a:ext uri="{FF2B5EF4-FFF2-40B4-BE49-F238E27FC236}">
                <a16:creationId xmlns:a16="http://schemas.microsoft.com/office/drawing/2014/main" id="{A6788AAD-C774-6A9B-AE91-E0DB4539D32A}"/>
              </a:ext>
            </a:extLst>
          </p:cNvPr>
          <p:cNvSpPr txBox="1"/>
          <p:nvPr/>
        </p:nvSpPr>
        <p:spPr>
          <a:xfrm>
            <a:off x="9434776" y="1067152"/>
            <a:ext cx="6671133" cy="523220"/>
          </a:xfrm>
          <a:prstGeom prst="rect">
            <a:avLst/>
          </a:prstGeom>
          <a:noFill/>
        </p:spPr>
        <p:txBody>
          <a:bodyPr wrap="square">
            <a:spAutoFit/>
          </a:bodyPr>
          <a:lstStyle/>
          <a:p>
            <a:r>
              <a:rPr lang="es-MX" sz="1400" dirty="0"/>
              <a:t>El ejemplo anterior del arreglo bidimensional llamado data se puede visualizar así. Los índices (</a:t>
            </a:r>
            <a:r>
              <a:rPr lang="es-MX" sz="1400" dirty="0" err="1"/>
              <a:t>index</a:t>
            </a:r>
            <a:r>
              <a:rPr lang="es-MX" sz="1400" dirty="0"/>
              <a:t>) están etiquetados fuera de la matriz: </a:t>
            </a:r>
          </a:p>
        </p:txBody>
      </p:sp>
      <p:cxnSp>
        <p:nvCxnSpPr>
          <p:cNvPr id="19" name="Conector recto 18">
            <a:extLst>
              <a:ext uri="{FF2B5EF4-FFF2-40B4-BE49-F238E27FC236}">
                <a16:creationId xmlns:a16="http://schemas.microsoft.com/office/drawing/2014/main" id="{87792C95-A383-FCFD-9ACF-0CCCE976929B}"/>
              </a:ext>
            </a:extLst>
          </p:cNvPr>
          <p:cNvCxnSpPr/>
          <p:nvPr/>
        </p:nvCxnSpPr>
        <p:spPr>
          <a:xfrm>
            <a:off x="9072823" y="1111827"/>
            <a:ext cx="0" cy="5600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89A1D4DB-E2E8-B976-EBF1-ACE43998116F}"/>
              </a:ext>
            </a:extLst>
          </p:cNvPr>
          <p:cNvCxnSpPr/>
          <p:nvPr/>
        </p:nvCxnSpPr>
        <p:spPr>
          <a:xfrm>
            <a:off x="9705108" y="818196"/>
            <a:ext cx="5881255" cy="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Imagen 22">
            <a:extLst>
              <a:ext uri="{FF2B5EF4-FFF2-40B4-BE49-F238E27FC236}">
                <a16:creationId xmlns:a16="http://schemas.microsoft.com/office/drawing/2014/main" id="{C329FDC8-AE08-F5C2-39C7-5E173256D3EE}"/>
              </a:ext>
            </a:extLst>
          </p:cNvPr>
          <p:cNvPicPr>
            <a:picLocks noChangeAspect="1"/>
          </p:cNvPicPr>
          <p:nvPr/>
        </p:nvPicPr>
        <p:blipFill>
          <a:blip r:embed="rId2"/>
          <a:stretch>
            <a:fillRect/>
          </a:stretch>
        </p:blipFill>
        <p:spPr>
          <a:xfrm>
            <a:off x="9492986" y="1695359"/>
            <a:ext cx="1847850" cy="1200150"/>
          </a:xfrm>
          <a:prstGeom prst="rect">
            <a:avLst/>
          </a:prstGeom>
        </p:spPr>
      </p:pic>
      <p:sp>
        <p:nvSpPr>
          <p:cNvPr id="25" name="CuadroTexto 24">
            <a:extLst>
              <a:ext uri="{FF2B5EF4-FFF2-40B4-BE49-F238E27FC236}">
                <a16:creationId xmlns:a16="http://schemas.microsoft.com/office/drawing/2014/main" id="{C6755C3D-8A0B-C7DE-B036-2F7D6DB459E7}"/>
              </a:ext>
            </a:extLst>
          </p:cNvPr>
          <p:cNvSpPr txBox="1"/>
          <p:nvPr/>
        </p:nvSpPr>
        <p:spPr>
          <a:xfrm>
            <a:off x="9434776" y="3052793"/>
            <a:ext cx="6412861" cy="954107"/>
          </a:xfrm>
          <a:prstGeom prst="rect">
            <a:avLst/>
          </a:prstGeom>
          <a:noFill/>
        </p:spPr>
        <p:txBody>
          <a:bodyPr wrap="square">
            <a:spAutoFit/>
          </a:bodyPr>
          <a:lstStyle/>
          <a:p>
            <a:r>
              <a:rPr lang="es-MX" sz="1400" dirty="0"/>
              <a:t>Usando este hecho, ahora sabemos que el resultado de </a:t>
            </a:r>
            <a:r>
              <a:rPr lang="es-MX" sz="1400" dirty="0" err="1"/>
              <a:t>int</a:t>
            </a:r>
            <a:r>
              <a:rPr lang="es-MX" sz="1400" dirty="0"/>
              <a:t> almacenado = data[0][2]; almacenaría el número entero 6. Esto se debe a que el valor 6 se encuentra en la primera fila (índice 0) y en la tercera columna (índice 2). Aquí hay una plantilla que se puede usar para acceder a elementos en matrices 2D:</a:t>
            </a:r>
          </a:p>
        </p:txBody>
      </p:sp>
      <p:sp>
        <p:nvSpPr>
          <p:cNvPr id="27" name="CuadroTexto 26">
            <a:extLst>
              <a:ext uri="{FF2B5EF4-FFF2-40B4-BE49-F238E27FC236}">
                <a16:creationId xmlns:a16="http://schemas.microsoft.com/office/drawing/2014/main" id="{65A7966A-13AA-9CC5-13C7-AD7ECE60EE41}"/>
              </a:ext>
            </a:extLst>
          </p:cNvPr>
          <p:cNvSpPr txBox="1"/>
          <p:nvPr/>
        </p:nvSpPr>
        <p:spPr>
          <a:xfrm>
            <a:off x="9492986" y="4190360"/>
            <a:ext cx="6375020" cy="369332"/>
          </a:xfrm>
          <a:prstGeom prst="rect">
            <a:avLst/>
          </a:prstGeom>
          <a:solidFill>
            <a:srgbClr val="A6A6A6"/>
          </a:solidFill>
        </p:spPr>
        <p:txBody>
          <a:bodyPr wrap="square">
            <a:spAutoFit/>
          </a:bodyPr>
          <a:lstStyle/>
          <a:p>
            <a:r>
              <a:rPr lang="es-MX" dirty="0" err="1"/>
              <a:t>tipoDato</a:t>
            </a:r>
            <a:r>
              <a:rPr lang="es-MX" dirty="0"/>
              <a:t> </a:t>
            </a:r>
            <a:r>
              <a:rPr lang="es-MX" dirty="0" err="1"/>
              <a:t>nombreVariable</a:t>
            </a:r>
            <a:r>
              <a:rPr lang="es-MX" dirty="0"/>
              <a:t> = </a:t>
            </a:r>
            <a:r>
              <a:rPr lang="es-MX" dirty="0" err="1"/>
              <a:t>arregloBiDExistente</a:t>
            </a:r>
            <a:r>
              <a:rPr lang="es-MX" dirty="0"/>
              <a:t>[fila][columna]; </a:t>
            </a:r>
          </a:p>
        </p:txBody>
      </p:sp>
      <p:sp>
        <p:nvSpPr>
          <p:cNvPr id="29" name="CuadroTexto 28">
            <a:extLst>
              <a:ext uri="{FF2B5EF4-FFF2-40B4-BE49-F238E27FC236}">
                <a16:creationId xmlns:a16="http://schemas.microsoft.com/office/drawing/2014/main" id="{094356C4-F176-58AB-BE16-E63A8A38635B}"/>
              </a:ext>
            </a:extLst>
          </p:cNvPr>
          <p:cNvSpPr txBox="1"/>
          <p:nvPr/>
        </p:nvSpPr>
        <p:spPr>
          <a:xfrm>
            <a:off x="9492985" y="4765290"/>
            <a:ext cx="6685659" cy="738664"/>
          </a:xfrm>
          <a:prstGeom prst="rect">
            <a:avLst/>
          </a:prstGeom>
          <a:noFill/>
        </p:spPr>
        <p:txBody>
          <a:bodyPr wrap="square">
            <a:spAutoFit/>
          </a:bodyPr>
          <a:lstStyle/>
          <a:p>
            <a:r>
              <a:rPr lang="es-MX" sz="1400" dirty="0"/>
              <a:t>Aquí hay otra forma de visualizar el sistema de indexación para nuestra arreglo de enteros del ejemplo de arriba. Podemos ver qué valores de fila y columna se utilizan para acceder a cada uno de los elementos en cada posición</a:t>
            </a:r>
          </a:p>
        </p:txBody>
      </p:sp>
      <p:pic>
        <p:nvPicPr>
          <p:cNvPr id="31" name="Imagen 30">
            <a:extLst>
              <a:ext uri="{FF2B5EF4-FFF2-40B4-BE49-F238E27FC236}">
                <a16:creationId xmlns:a16="http://schemas.microsoft.com/office/drawing/2014/main" id="{6D51463A-916F-E71F-0331-9BA7E90E721F}"/>
              </a:ext>
            </a:extLst>
          </p:cNvPr>
          <p:cNvPicPr>
            <a:picLocks noChangeAspect="1"/>
          </p:cNvPicPr>
          <p:nvPr/>
        </p:nvPicPr>
        <p:blipFill>
          <a:blip r:embed="rId3"/>
          <a:stretch>
            <a:fillRect/>
          </a:stretch>
        </p:blipFill>
        <p:spPr>
          <a:xfrm>
            <a:off x="9650356" y="5672789"/>
            <a:ext cx="2990850" cy="1019175"/>
          </a:xfrm>
          <a:prstGeom prst="rect">
            <a:avLst/>
          </a:prstGeom>
        </p:spPr>
      </p:pic>
      <p:sp>
        <p:nvSpPr>
          <p:cNvPr id="33" name="CuadroTexto 32">
            <a:extLst>
              <a:ext uri="{FF2B5EF4-FFF2-40B4-BE49-F238E27FC236}">
                <a16:creationId xmlns:a16="http://schemas.microsoft.com/office/drawing/2014/main" id="{4CCD57F2-D1B4-D608-0E31-431371142269}"/>
              </a:ext>
            </a:extLst>
          </p:cNvPr>
          <p:cNvSpPr txBox="1"/>
          <p:nvPr/>
        </p:nvSpPr>
        <p:spPr>
          <a:xfrm>
            <a:off x="12641206" y="5614041"/>
            <a:ext cx="3644611" cy="954107"/>
          </a:xfrm>
          <a:prstGeom prst="rect">
            <a:avLst/>
          </a:prstGeom>
          <a:noFill/>
        </p:spPr>
        <p:txBody>
          <a:bodyPr wrap="square">
            <a:spAutoFit/>
          </a:bodyPr>
          <a:lstStyle/>
          <a:p>
            <a:r>
              <a:rPr lang="es-MX" sz="1400" dirty="0"/>
              <a:t>Al acceder a estos elementos, si el valor de la fila o la columna está fuera de los límites, la aplicación generará el error </a:t>
            </a:r>
            <a:r>
              <a:rPr lang="es-MX" sz="1400" dirty="0" err="1"/>
              <a:t>ArrayIndexOutOfBoundsException</a:t>
            </a:r>
            <a:endParaRPr lang="es-MX" sz="1400" dirty="0"/>
          </a:p>
        </p:txBody>
      </p:sp>
    </p:spTree>
    <p:extLst>
      <p:ext uri="{BB962C8B-B14F-4D97-AF65-F5344CB8AC3E}">
        <p14:creationId xmlns:p14="http://schemas.microsoft.com/office/powerpoint/2010/main" val="1938292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32</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Arreglos</a:t>
            </a:r>
          </a:p>
        </p:txBody>
      </p:sp>
      <p:sp>
        <p:nvSpPr>
          <p:cNvPr id="4" name="CuadroTexto 3">
            <a:extLst>
              <a:ext uri="{FF2B5EF4-FFF2-40B4-BE49-F238E27FC236}">
                <a16:creationId xmlns:a16="http://schemas.microsoft.com/office/drawing/2014/main" id="{8ED326D8-725C-5182-4D8D-2FE0A81DAED2}"/>
              </a:ext>
            </a:extLst>
          </p:cNvPr>
          <p:cNvSpPr txBox="1"/>
          <p:nvPr/>
        </p:nvSpPr>
        <p:spPr>
          <a:xfrm>
            <a:off x="858810" y="215522"/>
            <a:ext cx="6944763" cy="954107"/>
          </a:xfrm>
          <a:prstGeom prst="rect">
            <a:avLst/>
          </a:prstGeom>
          <a:noFill/>
        </p:spPr>
        <p:txBody>
          <a:bodyPr wrap="square">
            <a:spAutoFit/>
          </a:bodyPr>
          <a:lstStyle/>
          <a:p>
            <a:r>
              <a:rPr lang="es-MX" sz="1400" dirty="0"/>
              <a:t>Ahora recordemos cómo modificar elementos en un arreglo unidimensional. Para un arreglo unidimensional, proporcionas el índice del elemento que deseas modificar dentro de un conjunto de corchetes junto al lado del nombre de la variable y almacena en él un valor aceptable:</a:t>
            </a:r>
          </a:p>
        </p:txBody>
      </p:sp>
      <p:sp>
        <p:nvSpPr>
          <p:cNvPr id="6" name="CuadroTexto 5">
            <a:extLst>
              <a:ext uri="{FF2B5EF4-FFF2-40B4-BE49-F238E27FC236}">
                <a16:creationId xmlns:a16="http://schemas.microsoft.com/office/drawing/2014/main" id="{8CE0F847-DECE-F79C-651B-CB4664703AE0}"/>
              </a:ext>
            </a:extLst>
          </p:cNvPr>
          <p:cNvSpPr txBox="1"/>
          <p:nvPr/>
        </p:nvSpPr>
        <p:spPr>
          <a:xfrm>
            <a:off x="1045847" y="1229881"/>
            <a:ext cx="4191172" cy="369332"/>
          </a:xfrm>
          <a:prstGeom prst="rect">
            <a:avLst/>
          </a:prstGeom>
          <a:solidFill>
            <a:srgbClr val="A6A6A6"/>
          </a:solidFill>
        </p:spPr>
        <p:txBody>
          <a:bodyPr wrap="square">
            <a:spAutoFit/>
          </a:bodyPr>
          <a:lstStyle/>
          <a:p>
            <a:r>
              <a:rPr lang="es-MX"/>
              <a:t>arregloAlmacenado[5] = 10; </a:t>
            </a:r>
            <a:endParaRPr lang="es-MX" dirty="0"/>
          </a:p>
        </p:txBody>
      </p:sp>
      <p:sp>
        <p:nvSpPr>
          <p:cNvPr id="8" name="CuadroTexto 7">
            <a:extLst>
              <a:ext uri="{FF2B5EF4-FFF2-40B4-BE49-F238E27FC236}">
                <a16:creationId xmlns:a16="http://schemas.microsoft.com/office/drawing/2014/main" id="{71FF934E-11CF-5B62-EA5B-8BC0701636F4}"/>
              </a:ext>
            </a:extLst>
          </p:cNvPr>
          <p:cNvSpPr txBox="1"/>
          <p:nvPr/>
        </p:nvSpPr>
        <p:spPr>
          <a:xfrm>
            <a:off x="858810" y="1659465"/>
            <a:ext cx="6757726" cy="1169551"/>
          </a:xfrm>
          <a:prstGeom prst="rect">
            <a:avLst/>
          </a:prstGeom>
          <a:noFill/>
        </p:spPr>
        <p:txBody>
          <a:bodyPr wrap="square">
            <a:spAutoFit/>
          </a:bodyPr>
          <a:lstStyle/>
          <a:p>
            <a:r>
              <a:rPr lang="es-MX" sz="1400" dirty="0"/>
              <a:t>Para arreglos bidimensionales, el formato es similar, pero proporcionaremos el índice del arreglo externo en el primer conjunto de corchetes y el índice del </a:t>
            </a:r>
            <a:r>
              <a:rPr lang="es-MX" sz="1400" dirty="0" err="1"/>
              <a:t>subarreglo</a:t>
            </a:r>
            <a:r>
              <a:rPr lang="es-MX" sz="1400" dirty="0"/>
              <a:t> en el segundo conjunto de corchetes. También podemos pensarlo como que se proporciona la fila en el primer conjunto de corchetes y el índice de la columna en el segundo conjunto de corchetes, como si se tratase de una matriz bidimensional:</a:t>
            </a:r>
          </a:p>
        </p:txBody>
      </p:sp>
      <p:sp>
        <p:nvSpPr>
          <p:cNvPr id="10" name="CuadroTexto 9">
            <a:extLst>
              <a:ext uri="{FF2B5EF4-FFF2-40B4-BE49-F238E27FC236}">
                <a16:creationId xmlns:a16="http://schemas.microsoft.com/office/drawing/2014/main" id="{C5C58CF0-594E-4162-D588-9CE0E6B052F7}"/>
              </a:ext>
            </a:extLst>
          </p:cNvPr>
          <p:cNvSpPr txBox="1"/>
          <p:nvPr/>
        </p:nvSpPr>
        <p:spPr>
          <a:xfrm>
            <a:off x="1045847" y="2986825"/>
            <a:ext cx="3796317" cy="369332"/>
          </a:xfrm>
          <a:prstGeom prst="rect">
            <a:avLst/>
          </a:prstGeom>
          <a:solidFill>
            <a:srgbClr val="A6A6A6"/>
          </a:solidFill>
        </p:spPr>
        <p:txBody>
          <a:bodyPr wrap="square">
            <a:spAutoFit/>
          </a:bodyPr>
          <a:lstStyle/>
          <a:p>
            <a:r>
              <a:rPr lang="es-MX" dirty="0" err="1"/>
              <a:t>arregloBidimensional</a:t>
            </a:r>
            <a:r>
              <a:rPr lang="es-MX" dirty="0"/>
              <a:t>[1][3] = 150;</a:t>
            </a:r>
          </a:p>
        </p:txBody>
      </p:sp>
      <p:sp>
        <p:nvSpPr>
          <p:cNvPr id="12" name="CuadroTexto 11">
            <a:extLst>
              <a:ext uri="{FF2B5EF4-FFF2-40B4-BE49-F238E27FC236}">
                <a16:creationId xmlns:a16="http://schemas.microsoft.com/office/drawing/2014/main" id="{EEDD0F52-EEF5-2145-BDE5-B92F353064DB}"/>
              </a:ext>
            </a:extLst>
          </p:cNvPr>
          <p:cNvSpPr txBox="1"/>
          <p:nvPr/>
        </p:nvSpPr>
        <p:spPr>
          <a:xfrm>
            <a:off x="858810" y="3599656"/>
            <a:ext cx="6757726" cy="1169551"/>
          </a:xfrm>
          <a:prstGeom prst="rect">
            <a:avLst/>
          </a:prstGeom>
          <a:noFill/>
        </p:spPr>
        <p:txBody>
          <a:bodyPr wrap="square">
            <a:spAutoFit/>
          </a:bodyPr>
          <a:lstStyle/>
          <a:p>
            <a:r>
              <a:rPr lang="es-MX" sz="1400" dirty="0"/>
              <a:t>Para asignar un nuevo valor a un determinado elemento, asegúrate de que el nuevo valor que se está utilizando sea del mismo tipo o se pueda convertir al tipo que ya está definido en el arreglo bidimensional. Digamos que queremos reemplazar cuatro valores de un nuevo arreglo bidimensional llamado </a:t>
            </a:r>
            <a:r>
              <a:rPr lang="es-MX" sz="1400" dirty="0" err="1"/>
              <a:t>intBidim</a:t>
            </a:r>
            <a:r>
              <a:rPr lang="es-MX" sz="1400" dirty="0"/>
              <a:t>. Mira en este código de ejemplo para ver cómo elegir elementos individuales y asignarles nuevos valores.</a:t>
            </a:r>
          </a:p>
        </p:txBody>
      </p:sp>
      <p:sp>
        <p:nvSpPr>
          <p:cNvPr id="14" name="CuadroTexto 13">
            <a:extLst>
              <a:ext uri="{FF2B5EF4-FFF2-40B4-BE49-F238E27FC236}">
                <a16:creationId xmlns:a16="http://schemas.microsoft.com/office/drawing/2014/main" id="{A6822520-B43C-D180-017A-1B6AACAA169D}"/>
              </a:ext>
            </a:extLst>
          </p:cNvPr>
          <p:cNvSpPr txBox="1"/>
          <p:nvPr/>
        </p:nvSpPr>
        <p:spPr>
          <a:xfrm>
            <a:off x="929002" y="4948880"/>
            <a:ext cx="4017071" cy="1477328"/>
          </a:xfrm>
          <a:prstGeom prst="rect">
            <a:avLst/>
          </a:prstGeom>
          <a:solidFill>
            <a:srgbClr val="A6A6A6"/>
          </a:solidFill>
        </p:spPr>
        <p:txBody>
          <a:bodyPr wrap="square">
            <a:spAutoFit/>
          </a:bodyPr>
          <a:lstStyle/>
          <a:p>
            <a:r>
              <a:rPr lang="es-MX" dirty="0" err="1"/>
              <a:t>int</a:t>
            </a:r>
            <a:r>
              <a:rPr lang="es-MX" dirty="0"/>
              <a:t>[ ][ ] </a:t>
            </a:r>
            <a:r>
              <a:rPr lang="es-MX" dirty="0" err="1"/>
              <a:t>intBidim</a:t>
            </a:r>
            <a:r>
              <a:rPr lang="es-MX" dirty="0"/>
              <a:t> = new </a:t>
            </a:r>
            <a:r>
              <a:rPr lang="es-MX" dirty="0" err="1"/>
              <a:t>int</a:t>
            </a:r>
            <a:r>
              <a:rPr lang="es-MX" dirty="0"/>
              <a:t>[4][3]; </a:t>
            </a:r>
          </a:p>
          <a:p>
            <a:r>
              <a:rPr lang="es-MX" dirty="0" err="1"/>
              <a:t>intBidim</a:t>
            </a:r>
            <a:r>
              <a:rPr lang="es-MX" dirty="0"/>
              <a:t>[3][2] = 16; </a:t>
            </a:r>
          </a:p>
          <a:p>
            <a:r>
              <a:rPr lang="es-MX" dirty="0" err="1"/>
              <a:t>intBidim</a:t>
            </a:r>
            <a:r>
              <a:rPr lang="es-MX" dirty="0"/>
              <a:t>[0][0] = 4; </a:t>
            </a:r>
          </a:p>
          <a:p>
            <a:r>
              <a:rPr lang="es-MX" dirty="0" err="1"/>
              <a:t>intBidim</a:t>
            </a:r>
            <a:r>
              <a:rPr lang="es-MX" dirty="0"/>
              <a:t>[2][1] = 12; </a:t>
            </a:r>
          </a:p>
          <a:p>
            <a:r>
              <a:rPr lang="es-MX" dirty="0" err="1"/>
              <a:t>intBidim</a:t>
            </a:r>
            <a:r>
              <a:rPr lang="es-MX" dirty="0"/>
              <a:t>[1][1] = 8;</a:t>
            </a:r>
          </a:p>
        </p:txBody>
      </p:sp>
      <p:sp>
        <p:nvSpPr>
          <p:cNvPr id="16" name="CuadroTexto 15">
            <a:extLst>
              <a:ext uri="{FF2B5EF4-FFF2-40B4-BE49-F238E27FC236}">
                <a16:creationId xmlns:a16="http://schemas.microsoft.com/office/drawing/2014/main" id="{D50E1DCE-3AE2-C6E0-2331-0149B54AADA9}"/>
              </a:ext>
            </a:extLst>
          </p:cNvPr>
          <p:cNvSpPr txBox="1"/>
          <p:nvPr/>
        </p:nvSpPr>
        <p:spPr>
          <a:xfrm>
            <a:off x="7949047" y="243627"/>
            <a:ext cx="7512627" cy="523220"/>
          </a:xfrm>
          <a:prstGeom prst="rect">
            <a:avLst/>
          </a:prstGeom>
          <a:noFill/>
        </p:spPr>
        <p:txBody>
          <a:bodyPr wrap="square">
            <a:spAutoFit/>
          </a:bodyPr>
          <a:lstStyle/>
          <a:p>
            <a:r>
              <a:rPr lang="es-MX" sz="1400" dirty="0"/>
              <a:t>Aquí hay una imagen de antes y después que muestra cuándo se inicializó por primera vez el arreglo bidimensional en comparación con cuándo se accedió y modificó los cuatro elementos.</a:t>
            </a:r>
          </a:p>
        </p:txBody>
      </p:sp>
      <p:cxnSp>
        <p:nvCxnSpPr>
          <p:cNvPr id="19" name="Conector recto 18">
            <a:extLst>
              <a:ext uri="{FF2B5EF4-FFF2-40B4-BE49-F238E27FC236}">
                <a16:creationId xmlns:a16="http://schemas.microsoft.com/office/drawing/2014/main" id="{786C863C-6E39-B760-DF02-6452CEEA8ACB}"/>
              </a:ext>
            </a:extLst>
          </p:cNvPr>
          <p:cNvCxnSpPr/>
          <p:nvPr/>
        </p:nvCxnSpPr>
        <p:spPr>
          <a:xfrm>
            <a:off x="7782791" y="408360"/>
            <a:ext cx="0" cy="6089073"/>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Imagen 20">
            <a:extLst>
              <a:ext uri="{FF2B5EF4-FFF2-40B4-BE49-F238E27FC236}">
                <a16:creationId xmlns:a16="http://schemas.microsoft.com/office/drawing/2014/main" id="{29159900-834E-B09F-8E13-E013F427D7EE}"/>
              </a:ext>
            </a:extLst>
          </p:cNvPr>
          <p:cNvPicPr>
            <a:picLocks noChangeAspect="1"/>
          </p:cNvPicPr>
          <p:nvPr/>
        </p:nvPicPr>
        <p:blipFill>
          <a:blip r:embed="rId2"/>
          <a:stretch>
            <a:fillRect/>
          </a:stretch>
        </p:blipFill>
        <p:spPr>
          <a:xfrm>
            <a:off x="8052956" y="841215"/>
            <a:ext cx="2381250" cy="1295400"/>
          </a:xfrm>
          <a:prstGeom prst="rect">
            <a:avLst/>
          </a:prstGeom>
        </p:spPr>
      </p:pic>
      <p:sp>
        <p:nvSpPr>
          <p:cNvPr id="23" name="CuadroTexto 22">
            <a:extLst>
              <a:ext uri="{FF2B5EF4-FFF2-40B4-BE49-F238E27FC236}">
                <a16:creationId xmlns:a16="http://schemas.microsoft.com/office/drawing/2014/main" id="{A2DA0AF7-99AF-C104-F65F-1A0F4CD6DB2A}"/>
              </a:ext>
            </a:extLst>
          </p:cNvPr>
          <p:cNvSpPr txBox="1"/>
          <p:nvPr/>
        </p:nvSpPr>
        <p:spPr>
          <a:xfrm>
            <a:off x="10557163" y="748011"/>
            <a:ext cx="5025562" cy="1815882"/>
          </a:xfrm>
          <a:prstGeom prst="rect">
            <a:avLst/>
          </a:prstGeom>
          <a:noFill/>
        </p:spPr>
        <p:txBody>
          <a:bodyPr wrap="square">
            <a:spAutoFit/>
          </a:bodyPr>
          <a:lstStyle/>
          <a:p>
            <a:r>
              <a:rPr lang="es-MX" sz="1400" dirty="0"/>
              <a:t>Estamos a punto de ver cómo podemos usar bucles para hacernos la vida más fácil cuando trabajamos con arreglos bidimensionales. Pero antes de hacer eso, tomemos un momento para refrescar la idea sobre cómo funcionan los bucles anidados. Los bucles anidados consisten de dos o más bucles colocados uno dentro del otro. La forma en que funciona es que, para cada iteración del bucle externo, el bucle interno finaliza todas sus iteraciones. Aquí hay un ejemplo usando bucles </a:t>
            </a:r>
            <a:r>
              <a:rPr lang="es-MX" sz="1400" dirty="0" err="1"/>
              <a:t>for</a:t>
            </a:r>
            <a:r>
              <a:rPr lang="es-MX" sz="1400" dirty="0"/>
              <a:t>:</a:t>
            </a:r>
          </a:p>
        </p:txBody>
      </p:sp>
      <p:sp>
        <p:nvSpPr>
          <p:cNvPr id="25" name="CuadroTexto 24">
            <a:extLst>
              <a:ext uri="{FF2B5EF4-FFF2-40B4-BE49-F238E27FC236}">
                <a16:creationId xmlns:a16="http://schemas.microsoft.com/office/drawing/2014/main" id="{12787ABD-E7CA-31C8-9A40-D7B522CAA2F5}"/>
              </a:ext>
            </a:extLst>
          </p:cNvPr>
          <p:cNvSpPr txBox="1"/>
          <p:nvPr/>
        </p:nvSpPr>
        <p:spPr>
          <a:xfrm>
            <a:off x="8059840" y="2691715"/>
            <a:ext cx="5119340" cy="1815882"/>
          </a:xfrm>
          <a:prstGeom prst="rect">
            <a:avLst/>
          </a:prstGeom>
          <a:solidFill>
            <a:srgbClr val="A6A6A6"/>
          </a:solidFill>
        </p:spPr>
        <p:txBody>
          <a:bodyPr wrap="square">
            <a:spAutoFit/>
          </a:bodyPr>
          <a:lstStyle/>
          <a:p>
            <a:r>
              <a:rPr lang="es-MX" sz="1400" dirty="0" err="1"/>
              <a:t>for</a:t>
            </a:r>
            <a:r>
              <a:rPr lang="es-MX" sz="1400" dirty="0"/>
              <a:t> (</a:t>
            </a:r>
            <a:r>
              <a:rPr lang="es-MX" sz="1400" dirty="0" err="1"/>
              <a:t>int</a:t>
            </a:r>
            <a:r>
              <a:rPr lang="es-MX" sz="1400" dirty="0"/>
              <a:t> externo= 0; externo&lt; 3; externo++)</a:t>
            </a:r>
          </a:p>
          <a:p>
            <a:r>
              <a:rPr lang="es-MX" sz="1400" dirty="0"/>
              <a:t> { </a:t>
            </a:r>
          </a:p>
          <a:p>
            <a:r>
              <a:rPr lang="es-MX" sz="1400" dirty="0"/>
              <a:t>	</a:t>
            </a:r>
            <a:r>
              <a:rPr lang="es-MX" sz="1400" dirty="0" err="1"/>
              <a:t>System.out.println</a:t>
            </a:r>
            <a:r>
              <a:rPr lang="es-MX" sz="1400" dirty="0"/>
              <a:t> ("El índice externo es: " + externo); </a:t>
            </a:r>
          </a:p>
          <a:p>
            <a:r>
              <a:rPr lang="es-MX" sz="1400" dirty="0"/>
              <a:t>	</a:t>
            </a:r>
            <a:r>
              <a:rPr lang="es-MX" sz="1400" dirty="0" err="1"/>
              <a:t>for</a:t>
            </a:r>
            <a:r>
              <a:rPr lang="es-MX" sz="1400" dirty="0"/>
              <a:t> (</a:t>
            </a:r>
            <a:r>
              <a:rPr lang="es-MX" sz="1400" dirty="0" err="1"/>
              <a:t>int</a:t>
            </a:r>
            <a:r>
              <a:rPr lang="es-MX" sz="1400" dirty="0"/>
              <a:t> interno = 0; interno &lt; 4; interno ++)</a:t>
            </a:r>
          </a:p>
          <a:p>
            <a:r>
              <a:rPr lang="es-MX" sz="1400" dirty="0"/>
              <a:t>	 { </a:t>
            </a:r>
          </a:p>
          <a:p>
            <a:r>
              <a:rPr lang="es-MX" sz="1400" dirty="0"/>
              <a:t>		</a:t>
            </a:r>
            <a:r>
              <a:rPr lang="es-MX" sz="1400" dirty="0" err="1"/>
              <a:t>System.out.println</a:t>
            </a:r>
            <a:r>
              <a:rPr lang="es-MX" sz="1400" dirty="0"/>
              <a:t> ("\t El índice interno es: " + interno); </a:t>
            </a:r>
          </a:p>
          <a:p>
            <a:r>
              <a:rPr lang="es-MX" sz="1400" dirty="0"/>
              <a:t>	}</a:t>
            </a:r>
          </a:p>
          <a:p>
            <a:r>
              <a:rPr lang="es-MX" sz="1400" dirty="0"/>
              <a:t> } </a:t>
            </a:r>
          </a:p>
        </p:txBody>
      </p:sp>
      <p:sp>
        <p:nvSpPr>
          <p:cNvPr id="27" name="CuadroTexto 26">
            <a:extLst>
              <a:ext uri="{FF2B5EF4-FFF2-40B4-BE49-F238E27FC236}">
                <a16:creationId xmlns:a16="http://schemas.microsoft.com/office/drawing/2014/main" id="{31324839-93A7-E1CF-0C93-3ED2CB990CF4}"/>
              </a:ext>
            </a:extLst>
          </p:cNvPr>
          <p:cNvSpPr txBox="1"/>
          <p:nvPr/>
        </p:nvSpPr>
        <p:spPr>
          <a:xfrm>
            <a:off x="8773564" y="5213131"/>
            <a:ext cx="5334060" cy="338554"/>
          </a:xfrm>
          <a:prstGeom prst="rect">
            <a:avLst/>
          </a:prstGeom>
          <a:noFill/>
        </p:spPr>
        <p:txBody>
          <a:bodyPr wrap="square">
            <a:spAutoFit/>
          </a:bodyPr>
          <a:lstStyle/>
          <a:p>
            <a:r>
              <a:rPr lang="es-MX" sz="1600" dirty="0"/>
              <a:t>La salida de los bucles anidados anteriores se ve así:</a:t>
            </a:r>
          </a:p>
        </p:txBody>
      </p:sp>
      <p:sp>
        <p:nvSpPr>
          <p:cNvPr id="29" name="CuadroTexto 28">
            <a:extLst>
              <a:ext uri="{FF2B5EF4-FFF2-40B4-BE49-F238E27FC236}">
                <a16:creationId xmlns:a16="http://schemas.microsoft.com/office/drawing/2014/main" id="{C9381782-A649-3781-8B79-E34015462051}"/>
              </a:ext>
            </a:extLst>
          </p:cNvPr>
          <p:cNvSpPr txBox="1"/>
          <p:nvPr/>
        </p:nvSpPr>
        <p:spPr>
          <a:xfrm>
            <a:off x="13359479" y="3720415"/>
            <a:ext cx="2969202" cy="3323987"/>
          </a:xfrm>
          <a:prstGeom prst="rect">
            <a:avLst/>
          </a:prstGeom>
          <a:solidFill>
            <a:schemeClr val="bg1"/>
          </a:solidFill>
        </p:spPr>
        <p:txBody>
          <a:bodyPr wrap="square">
            <a:spAutoFit/>
          </a:bodyPr>
          <a:lstStyle/>
          <a:p>
            <a:r>
              <a:rPr lang="es-MX" sz="1400" dirty="0"/>
              <a:t>El índice externo es: 0 </a:t>
            </a:r>
          </a:p>
          <a:p>
            <a:r>
              <a:rPr lang="es-MX" sz="1400" dirty="0"/>
              <a:t>	El índice interno es: 0 </a:t>
            </a:r>
          </a:p>
          <a:p>
            <a:r>
              <a:rPr lang="es-MX" sz="1400" dirty="0"/>
              <a:t>	El índice interno es: 1 </a:t>
            </a:r>
          </a:p>
          <a:p>
            <a:r>
              <a:rPr lang="es-MX" sz="1400" dirty="0"/>
              <a:t>	El índice interno es: 2 </a:t>
            </a:r>
          </a:p>
          <a:p>
            <a:r>
              <a:rPr lang="es-MX" sz="1400" dirty="0"/>
              <a:t>	El índice interno es: 3 </a:t>
            </a:r>
          </a:p>
          <a:p>
            <a:r>
              <a:rPr lang="es-MX" sz="1400" dirty="0"/>
              <a:t>El índice externo es: 1 	</a:t>
            </a:r>
          </a:p>
          <a:p>
            <a:r>
              <a:rPr lang="es-MX" sz="1400" dirty="0"/>
              <a:t>	El índice interno es: 0 </a:t>
            </a:r>
          </a:p>
          <a:p>
            <a:r>
              <a:rPr lang="es-MX" sz="1400" dirty="0"/>
              <a:t>	El índice interno es: 1 </a:t>
            </a:r>
          </a:p>
          <a:p>
            <a:r>
              <a:rPr lang="es-MX" sz="1400" dirty="0"/>
              <a:t>	El índice interno es: 2 </a:t>
            </a:r>
          </a:p>
          <a:p>
            <a:r>
              <a:rPr lang="es-MX" sz="1400" dirty="0"/>
              <a:t>	El índice interno es: 3 </a:t>
            </a:r>
          </a:p>
          <a:p>
            <a:r>
              <a:rPr lang="es-MX" sz="1400" dirty="0"/>
              <a:t>El índice externo es: 2 </a:t>
            </a:r>
          </a:p>
          <a:p>
            <a:r>
              <a:rPr lang="es-MX" sz="1400" dirty="0"/>
              <a:t>	El índice interno es: 0 </a:t>
            </a:r>
          </a:p>
          <a:p>
            <a:r>
              <a:rPr lang="es-MX" sz="1400" dirty="0"/>
              <a:t>	El índice interno es: 1 </a:t>
            </a:r>
          </a:p>
          <a:p>
            <a:r>
              <a:rPr lang="es-MX" sz="1400" dirty="0"/>
              <a:t>	El índice interno es: 2 </a:t>
            </a:r>
          </a:p>
          <a:p>
            <a:r>
              <a:rPr lang="es-MX" sz="1400" dirty="0"/>
              <a:t>	El índice interno es: 3</a:t>
            </a:r>
          </a:p>
        </p:txBody>
      </p:sp>
    </p:spTree>
    <p:extLst>
      <p:ext uri="{BB962C8B-B14F-4D97-AF65-F5344CB8AC3E}">
        <p14:creationId xmlns:p14="http://schemas.microsoft.com/office/powerpoint/2010/main" val="2492520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33</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Arreglos</a:t>
            </a:r>
          </a:p>
        </p:txBody>
      </p:sp>
      <p:sp>
        <p:nvSpPr>
          <p:cNvPr id="4" name="CuadroTexto 3">
            <a:extLst>
              <a:ext uri="{FF2B5EF4-FFF2-40B4-BE49-F238E27FC236}">
                <a16:creationId xmlns:a16="http://schemas.microsoft.com/office/drawing/2014/main" id="{FC135B7C-BD2C-1553-833E-DA12695BBBBD}"/>
              </a:ext>
            </a:extLst>
          </p:cNvPr>
          <p:cNvSpPr txBox="1"/>
          <p:nvPr/>
        </p:nvSpPr>
        <p:spPr>
          <a:xfrm>
            <a:off x="750743" y="163911"/>
            <a:ext cx="6491721" cy="523220"/>
          </a:xfrm>
          <a:prstGeom prst="rect">
            <a:avLst/>
          </a:prstGeom>
          <a:noFill/>
        </p:spPr>
        <p:txBody>
          <a:bodyPr wrap="square">
            <a:spAutoFit/>
          </a:bodyPr>
          <a:lstStyle/>
          <a:p>
            <a:r>
              <a:rPr lang="es-MX" sz="1400" dirty="0"/>
              <a:t>A partir de este ejemplo, podemos ver cómo cada vez que el ciclo externo itera una vez, el ciclo interno itera por completo.</a:t>
            </a:r>
          </a:p>
        </p:txBody>
      </p:sp>
      <p:sp>
        <p:nvSpPr>
          <p:cNvPr id="6" name="CuadroTexto 5">
            <a:extLst>
              <a:ext uri="{FF2B5EF4-FFF2-40B4-BE49-F238E27FC236}">
                <a16:creationId xmlns:a16="http://schemas.microsoft.com/office/drawing/2014/main" id="{097C6C61-8A50-4FED-DF24-43B5F9DD7751}"/>
              </a:ext>
            </a:extLst>
          </p:cNvPr>
          <p:cNvSpPr txBox="1"/>
          <p:nvPr/>
        </p:nvSpPr>
        <p:spPr>
          <a:xfrm>
            <a:off x="750743" y="833681"/>
            <a:ext cx="6283902" cy="1169551"/>
          </a:xfrm>
          <a:prstGeom prst="rect">
            <a:avLst/>
          </a:prstGeom>
          <a:noFill/>
        </p:spPr>
        <p:txBody>
          <a:bodyPr wrap="square">
            <a:spAutoFit/>
          </a:bodyPr>
          <a:lstStyle/>
          <a:p>
            <a:r>
              <a:rPr lang="es-MX" sz="1400" dirty="0"/>
              <a:t>Este es un concepto importante para el proceso de acceder a los elementos de arreglos bidimensionales, porque para cada fila en una matriz bidimensional, quisiéramos estar iterando a través de cada columna. Los bucles anidados pueden consistir de cualquier tipo de bucle y de cualquier combinación de bucles. Veamos algunos ejemplos interesantes. Aquí hay un ejemplo de bucles </a:t>
            </a:r>
            <a:r>
              <a:rPr lang="es-MX" sz="1400" dirty="0" err="1"/>
              <a:t>while</a:t>
            </a:r>
            <a:r>
              <a:rPr lang="es-MX" sz="1400" dirty="0"/>
              <a:t> anidados: </a:t>
            </a:r>
          </a:p>
        </p:txBody>
      </p:sp>
      <p:sp>
        <p:nvSpPr>
          <p:cNvPr id="8" name="CuadroTexto 7">
            <a:extLst>
              <a:ext uri="{FF2B5EF4-FFF2-40B4-BE49-F238E27FC236}">
                <a16:creationId xmlns:a16="http://schemas.microsoft.com/office/drawing/2014/main" id="{CD72859A-F03B-6964-73CD-2F61238EF0DA}"/>
              </a:ext>
            </a:extLst>
          </p:cNvPr>
          <p:cNvSpPr txBox="1"/>
          <p:nvPr/>
        </p:nvSpPr>
        <p:spPr>
          <a:xfrm>
            <a:off x="750743" y="2313693"/>
            <a:ext cx="3374448" cy="3139321"/>
          </a:xfrm>
          <a:prstGeom prst="rect">
            <a:avLst/>
          </a:prstGeom>
          <a:solidFill>
            <a:srgbClr val="A6A6A6"/>
          </a:solidFill>
        </p:spPr>
        <p:txBody>
          <a:bodyPr wrap="square">
            <a:spAutoFit/>
          </a:bodyPr>
          <a:lstStyle/>
          <a:p>
            <a:r>
              <a:rPr lang="pt-BR" dirty="0" err="1"/>
              <a:t>int</a:t>
            </a:r>
            <a:r>
              <a:rPr lang="pt-BR" dirty="0"/>
              <a:t> </a:t>
            </a:r>
            <a:r>
              <a:rPr lang="pt-BR" dirty="0" err="1"/>
              <a:t>contadorExterno</a:t>
            </a:r>
            <a:r>
              <a:rPr lang="pt-BR" dirty="0"/>
              <a:t> = 0; </a:t>
            </a:r>
          </a:p>
          <a:p>
            <a:r>
              <a:rPr lang="pt-BR" dirty="0" err="1"/>
              <a:t>int</a:t>
            </a:r>
            <a:r>
              <a:rPr lang="pt-BR" dirty="0"/>
              <a:t> </a:t>
            </a:r>
            <a:r>
              <a:rPr lang="pt-BR" dirty="0" err="1"/>
              <a:t>contadorInterno</a:t>
            </a:r>
            <a:r>
              <a:rPr lang="pt-BR" dirty="0"/>
              <a:t> = 0;</a:t>
            </a:r>
          </a:p>
          <a:p>
            <a:r>
              <a:rPr lang="pt-BR" dirty="0" err="1"/>
              <a:t>while</a:t>
            </a:r>
            <a:r>
              <a:rPr lang="pt-BR" dirty="0"/>
              <a:t> (</a:t>
            </a:r>
            <a:r>
              <a:rPr lang="pt-BR" dirty="0" err="1"/>
              <a:t>contadorExterno</a:t>
            </a:r>
            <a:r>
              <a:rPr lang="pt-BR" dirty="0"/>
              <a:t> &lt; 5) </a:t>
            </a:r>
          </a:p>
          <a:p>
            <a:r>
              <a:rPr lang="pt-BR" dirty="0"/>
              <a:t>{ </a:t>
            </a:r>
          </a:p>
          <a:p>
            <a:r>
              <a:rPr lang="pt-BR" dirty="0"/>
              <a:t>	</a:t>
            </a:r>
            <a:r>
              <a:rPr lang="pt-BR" dirty="0" err="1"/>
              <a:t>contadorExterno</a:t>
            </a:r>
            <a:r>
              <a:rPr lang="pt-BR" dirty="0"/>
              <a:t>++;</a:t>
            </a:r>
          </a:p>
          <a:p>
            <a:r>
              <a:rPr lang="pt-BR" dirty="0"/>
              <a:t>	</a:t>
            </a:r>
            <a:r>
              <a:rPr lang="pt-BR" dirty="0" err="1"/>
              <a:t>contadorInterno</a:t>
            </a:r>
            <a:r>
              <a:rPr lang="pt-BR" dirty="0"/>
              <a:t> = 0; </a:t>
            </a:r>
          </a:p>
          <a:p>
            <a:r>
              <a:rPr lang="pt-BR" dirty="0"/>
              <a:t>	</a:t>
            </a:r>
            <a:r>
              <a:rPr lang="pt-BR" dirty="0" err="1"/>
              <a:t>while</a:t>
            </a:r>
            <a:r>
              <a:rPr lang="pt-BR" dirty="0"/>
              <a:t> (</a:t>
            </a:r>
            <a:r>
              <a:rPr lang="pt-BR" dirty="0" err="1"/>
              <a:t>contadorInterno</a:t>
            </a:r>
            <a:r>
              <a:rPr lang="pt-BR" dirty="0"/>
              <a:t> &lt; 7)</a:t>
            </a:r>
          </a:p>
          <a:p>
            <a:r>
              <a:rPr lang="pt-BR" dirty="0"/>
              <a:t>	 {</a:t>
            </a:r>
          </a:p>
          <a:p>
            <a:r>
              <a:rPr lang="pt-BR" dirty="0"/>
              <a:t>		 </a:t>
            </a:r>
            <a:r>
              <a:rPr lang="pt-BR" dirty="0" err="1"/>
              <a:t>contadorInterno</a:t>
            </a:r>
            <a:r>
              <a:rPr lang="pt-BR" dirty="0"/>
              <a:t> ++; </a:t>
            </a:r>
          </a:p>
          <a:p>
            <a:r>
              <a:rPr lang="pt-BR" dirty="0"/>
              <a:t>	}</a:t>
            </a:r>
          </a:p>
          <a:p>
            <a:r>
              <a:rPr lang="pt-BR" dirty="0"/>
              <a:t> } </a:t>
            </a:r>
            <a:endParaRPr lang="es-MX" dirty="0"/>
          </a:p>
        </p:txBody>
      </p:sp>
      <p:sp>
        <p:nvSpPr>
          <p:cNvPr id="10" name="CuadroTexto 9">
            <a:extLst>
              <a:ext uri="{FF2B5EF4-FFF2-40B4-BE49-F238E27FC236}">
                <a16:creationId xmlns:a16="http://schemas.microsoft.com/office/drawing/2014/main" id="{8B3AECEC-4D67-5EB7-DB00-2876C234E10C}"/>
              </a:ext>
            </a:extLst>
          </p:cNvPr>
          <p:cNvSpPr txBox="1"/>
          <p:nvPr/>
        </p:nvSpPr>
        <p:spPr>
          <a:xfrm>
            <a:off x="7554191" y="297759"/>
            <a:ext cx="8385409" cy="523220"/>
          </a:xfrm>
          <a:prstGeom prst="rect">
            <a:avLst/>
          </a:prstGeom>
          <a:noFill/>
        </p:spPr>
        <p:txBody>
          <a:bodyPr wrap="square">
            <a:spAutoFit/>
          </a:bodyPr>
          <a:lstStyle/>
          <a:p>
            <a:r>
              <a:rPr lang="es-MX" sz="1400" dirty="0"/>
              <a:t>Incluso podemos tener algunas combinaciones interesantes. Aquí hay un bucle </a:t>
            </a:r>
            <a:r>
              <a:rPr lang="es-MX" sz="1400" dirty="0" err="1"/>
              <a:t>each-for</a:t>
            </a:r>
            <a:r>
              <a:rPr lang="es-MX" sz="1400" dirty="0"/>
              <a:t> dentro de un bucle </a:t>
            </a:r>
            <a:r>
              <a:rPr lang="es-MX" sz="1400" dirty="0" err="1"/>
              <a:t>while</a:t>
            </a:r>
            <a:r>
              <a:rPr lang="es-MX" sz="1400" dirty="0"/>
              <a:t>:</a:t>
            </a:r>
          </a:p>
        </p:txBody>
      </p:sp>
      <p:cxnSp>
        <p:nvCxnSpPr>
          <p:cNvPr id="12" name="Conector recto 11">
            <a:extLst>
              <a:ext uri="{FF2B5EF4-FFF2-40B4-BE49-F238E27FC236}">
                <a16:creationId xmlns:a16="http://schemas.microsoft.com/office/drawing/2014/main" id="{9A31A555-08D9-664D-648D-0FBFC32CD1EA}"/>
              </a:ext>
            </a:extLst>
          </p:cNvPr>
          <p:cNvCxnSpPr/>
          <p:nvPr/>
        </p:nvCxnSpPr>
        <p:spPr>
          <a:xfrm>
            <a:off x="7242464" y="297759"/>
            <a:ext cx="0" cy="5916005"/>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AE04E84A-15BB-3BA9-3191-98476723D6DA}"/>
              </a:ext>
            </a:extLst>
          </p:cNvPr>
          <p:cNvSpPr txBox="1"/>
          <p:nvPr/>
        </p:nvSpPr>
        <p:spPr>
          <a:xfrm>
            <a:off x="7554191" y="1079902"/>
            <a:ext cx="6276109" cy="3139321"/>
          </a:xfrm>
          <a:prstGeom prst="rect">
            <a:avLst/>
          </a:prstGeom>
          <a:solidFill>
            <a:srgbClr val="A6A6A6"/>
          </a:solidFill>
        </p:spPr>
        <p:txBody>
          <a:bodyPr wrap="square">
            <a:spAutoFit/>
          </a:bodyPr>
          <a:lstStyle/>
          <a:p>
            <a:r>
              <a:rPr lang="es-MX" dirty="0" err="1"/>
              <a:t>int</a:t>
            </a:r>
            <a:r>
              <a:rPr lang="es-MX" dirty="0"/>
              <a:t> </a:t>
            </a:r>
            <a:r>
              <a:rPr lang="es-MX" dirty="0" err="1"/>
              <a:t>contadorExterno</a:t>
            </a:r>
            <a:r>
              <a:rPr lang="es-MX" dirty="0"/>
              <a:t> = 0; </a:t>
            </a:r>
          </a:p>
          <a:p>
            <a:r>
              <a:rPr lang="es-MX" dirty="0" err="1"/>
              <a:t>int</a:t>
            </a:r>
            <a:r>
              <a:rPr lang="es-MX" dirty="0"/>
              <a:t>[ ] </a:t>
            </a:r>
            <a:r>
              <a:rPr lang="es-MX" dirty="0" err="1"/>
              <a:t>arregloInterno</a:t>
            </a:r>
            <a:r>
              <a:rPr lang="es-MX" dirty="0"/>
              <a:t> = { 1, 2, 3, 4, 5 }; </a:t>
            </a:r>
          </a:p>
          <a:p>
            <a:r>
              <a:rPr lang="es-MX" dirty="0" err="1"/>
              <a:t>while</a:t>
            </a:r>
            <a:r>
              <a:rPr lang="es-MX" dirty="0"/>
              <a:t> (</a:t>
            </a:r>
            <a:r>
              <a:rPr lang="es-MX" dirty="0" err="1"/>
              <a:t>contadorExterno</a:t>
            </a:r>
            <a:r>
              <a:rPr lang="es-MX" dirty="0"/>
              <a:t> &lt; 7) </a:t>
            </a:r>
          </a:p>
          <a:p>
            <a:r>
              <a:rPr lang="es-MX" dirty="0"/>
              <a:t>{ </a:t>
            </a:r>
          </a:p>
          <a:p>
            <a:r>
              <a:rPr lang="es-MX" dirty="0"/>
              <a:t>	</a:t>
            </a:r>
            <a:r>
              <a:rPr lang="es-MX" dirty="0" err="1"/>
              <a:t>System.out.println</a:t>
            </a:r>
            <a:r>
              <a:rPr lang="es-MX" dirty="0"/>
              <a:t> ( ); </a:t>
            </a:r>
          </a:p>
          <a:p>
            <a:r>
              <a:rPr lang="es-MX" dirty="0"/>
              <a:t>	</a:t>
            </a:r>
            <a:r>
              <a:rPr lang="es-MX" dirty="0" err="1"/>
              <a:t>for</a:t>
            </a:r>
            <a:r>
              <a:rPr lang="es-MX" dirty="0"/>
              <a:t> (</a:t>
            </a:r>
            <a:r>
              <a:rPr lang="es-MX" dirty="0" err="1"/>
              <a:t>int</a:t>
            </a:r>
            <a:r>
              <a:rPr lang="es-MX" dirty="0"/>
              <a:t> numero : </a:t>
            </a:r>
            <a:r>
              <a:rPr lang="es-MX" dirty="0" err="1"/>
              <a:t>arregloInterno</a:t>
            </a:r>
            <a:r>
              <a:rPr lang="es-MX" dirty="0"/>
              <a:t>)</a:t>
            </a:r>
          </a:p>
          <a:p>
            <a:r>
              <a:rPr lang="es-MX" dirty="0"/>
              <a:t>	 { </a:t>
            </a:r>
          </a:p>
          <a:p>
            <a:r>
              <a:rPr lang="es-MX" dirty="0"/>
              <a:t>		</a:t>
            </a:r>
            <a:r>
              <a:rPr lang="es-MX" dirty="0" err="1"/>
              <a:t>System.out.print</a:t>
            </a:r>
            <a:r>
              <a:rPr lang="es-MX" dirty="0"/>
              <a:t> (numero * </a:t>
            </a:r>
            <a:r>
              <a:rPr lang="es-MX" dirty="0" err="1"/>
              <a:t>contadorExterno</a:t>
            </a:r>
            <a:r>
              <a:rPr lang="es-MX" dirty="0"/>
              <a:t> + " "); </a:t>
            </a:r>
          </a:p>
          <a:p>
            <a:r>
              <a:rPr lang="es-MX" dirty="0"/>
              <a:t>	}</a:t>
            </a:r>
          </a:p>
          <a:p>
            <a:r>
              <a:rPr lang="es-MX" dirty="0"/>
              <a:t>	 </a:t>
            </a:r>
            <a:r>
              <a:rPr lang="es-MX" dirty="0" err="1"/>
              <a:t>contadorExterno</a:t>
            </a:r>
            <a:r>
              <a:rPr lang="es-MX" dirty="0"/>
              <a:t>++; </a:t>
            </a:r>
          </a:p>
          <a:p>
            <a:r>
              <a:rPr lang="es-MX" dirty="0"/>
              <a:t>} </a:t>
            </a:r>
          </a:p>
        </p:txBody>
      </p:sp>
      <p:sp>
        <p:nvSpPr>
          <p:cNvPr id="16" name="CuadroTexto 15">
            <a:extLst>
              <a:ext uri="{FF2B5EF4-FFF2-40B4-BE49-F238E27FC236}">
                <a16:creationId xmlns:a16="http://schemas.microsoft.com/office/drawing/2014/main" id="{4FC64169-5B3D-6F9F-8F2D-F9294604CB77}"/>
              </a:ext>
            </a:extLst>
          </p:cNvPr>
          <p:cNvSpPr txBox="1"/>
          <p:nvPr/>
        </p:nvSpPr>
        <p:spPr>
          <a:xfrm>
            <a:off x="7450284" y="4371748"/>
            <a:ext cx="8214014" cy="307777"/>
          </a:xfrm>
          <a:prstGeom prst="rect">
            <a:avLst/>
          </a:prstGeom>
          <a:noFill/>
        </p:spPr>
        <p:txBody>
          <a:bodyPr wrap="square">
            <a:spAutoFit/>
          </a:bodyPr>
          <a:lstStyle/>
          <a:p>
            <a:r>
              <a:rPr lang="es-MX" sz="1400" dirty="0"/>
              <a:t>El resultado del ejemplo anterior crea una tabla de multiplicar:</a:t>
            </a:r>
          </a:p>
        </p:txBody>
      </p:sp>
      <p:sp>
        <p:nvSpPr>
          <p:cNvPr id="19" name="CuadroTexto 18">
            <a:extLst>
              <a:ext uri="{FF2B5EF4-FFF2-40B4-BE49-F238E27FC236}">
                <a16:creationId xmlns:a16="http://schemas.microsoft.com/office/drawing/2014/main" id="{A6C6BFF6-7FCA-606A-CDBC-0744E14CB1B8}"/>
              </a:ext>
            </a:extLst>
          </p:cNvPr>
          <p:cNvSpPr txBox="1"/>
          <p:nvPr/>
        </p:nvSpPr>
        <p:spPr>
          <a:xfrm>
            <a:off x="7523017" y="4679525"/>
            <a:ext cx="2514598" cy="2031325"/>
          </a:xfrm>
          <a:prstGeom prst="rect">
            <a:avLst/>
          </a:prstGeom>
          <a:solidFill>
            <a:schemeClr val="bg1"/>
          </a:solidFill>
        </p:spPr>
        <p:txBody>
          <a:bodyPr wrap="square">
            <a:spAutoFit/>
          </a:bodyPr>
          <a:lstStyle/>
          <a:p>
            <a:r>
              <a:rPr lang="es-MX" dirty="0"/>
              <a:t>0	0	0	0	0</a:t>
            </a:r>
          </a:p>
          <a:p>
            <a:r>
              <a:rPr lang="es-MX" dirty="0"/>
              <a:t>1 	2 	3 	4	5</a:t>
            </a:r>
          </a:p>
          <a:p>
            <a:r>
              <a:rPr lang="es-MX" dirty="0"/>
              <a:t>2 	4 	6 	8 	10 </a:t>
            </a:r>
          </a:p>
          <a:p>
            <a:r>
              <a:rPr lang="es-MX" dirty="0"/>
              <a:t>3 	6 	9 	12 	15 </a:t>
            </a:r>
          </a:p>
          <a:p>
            <a:r>
              <a:rPr lang="es-MX" dirty="0"/>
              <a:t>4 	8 	12 	16 	20 </a:t>
            </a:r>
          </a:p>
          <a:p>
            <a:r>
              <a:rPr lang="es-MX" dirty="0"/>
              <a:t>5 	10 	15 	20 	25 </a:t>
            </a:r>
          </a:p>
          <a:p>
            <a:r>
              <a:rPr lang="es-MX" dirty="0"/>
              <a:t>6 	12 	18 	24 	30</a:t>
            </a:r>
          </a:p>
        </p:txBody>
      </p:sp>
      <p:sp>
        <p:nvSpPr>
          <p:cNvPr id="21" name="CuadroTexto 20">
            <a:extLst>
              <a:ext uri="{FF2B5EF4-FFF2-40B4-BE49-F238E27FC236}">
                <a16:creationId xmlns:a16="http://schemas.microsoft.com/office/drawing/2014/main" id="{EEA2E15E-E839-464F-BCA7-6B2DB89B03C3}"/>
              </a:ext>
            </a:extLst>
          </p:cNvPr>
          <p:cNvSpPr txBox="1"/>
          <p:nvPr/>
        </p:nvSpPr>
        <p:spPr>
          <a:xfrm>
            <a:off x="10110348" y="4594720"/>
            <a:ext cx="5889048" cy="2031325"/>
          </a:xfrm>
          <a:prstGeom prst="rect">
            <a:avLst/>
          </a:prstGeom>
          <a:noFill/>
        </p:spPr>
        <p:txBody>
          <a:bodyPr wrap="square">
            <a:spAutoFit/>
          </a:bodyPr>
          <a:lstStyle/>
          <a:p>
            <a:r>
              <a:rPr lang="es-MX" sz="1400" dirty="0"/>
              <a:t>Este es un ejemplo interesante, porque para cada iteración del bucle </a:t>
            </a:r>
            <a:r>
              <a:rPr lang="es-MX" sz="1400" dirty="0" err="1"/>
              <a:t>while</a:t>
            </a:r>
            <a:r>
              <a:rPr lang="es-MX" sz="1400" dirty="0"/>
              <a:t>, iteramos a través de cada elemento de un arreglo usando un bucle </a:t>
            </a:r>
            <a:r>
              <a:rPr lang="es-MX" sz="1400" dirty="0" err="1"/>
              <a:t>each-for</a:t>
            </a:r>
            <a:r>
              <a:rPr lang="es-MX" sz="1400" dirty="0"/>
              <a:t>. Esto es similar al patrón de iteración que usamos para el proceso de acceder a los elementos de un arreglo bidimensional. Realizar el proceso de acceder a los elementos de un arreglo bidimensional (</a:t>
            </a:r>
            <a:r>
              <a:rPr lang="es-MX" sz="1400" dirty="0" err="1"/>
              <a:t>traversing</a:t>
            </a:r>
            <a:r>
              <a:rPr lang="es-MX" sz="1400" dirty="0"/>
              <a:t> </a:t>
            </a:r>
            <a:r>
              <a:rPr lang="es-MX" sz="1400" dirty="0" err="1"/>
              <a:t>arrays</a:t>
            </a:r>
            <a:r>
              <a:rPr lang="es-MX" sz="1400" dirty="0"/>
              <a:t>) usando bucles es importante porque nos permite acceder a muchos elementos rápidamente, acceder a elementos en arreglos bidimensionales muy grandes e incluso acceder a elementos en arreglos bidimensionales de tamaños desconocidos. Consideremos el siguiente arreglo bidimensional</a:t>
            </a:r>
          </a:p>
        </p:txBody>
      </p:sp>
      <p:sp>
        <p:nvSpPr>
          <p:cNvPr id="23" name="CuadroTexto 22">
            <a:extLst>
              <a:ext uri="{FF2B5EF4-FFF2-40B4-BE49-F238E27FC236}">
                <a16:creationId xmlns:a16="http://schemas.microsoft.com/office/drawing/2014/main" id="{A077AE11-E88A-9632-F5EA-EC9A1F6E1BC0}"/>
              </a:ext>
            </a:extLst>
          </p:cNvPr>
          <p:cNvSpPr txBox="1"/>
          <p:nvPr/>
        </p:nvSpPr>
        <p:spPr>
          <a:xfrm>
            <a:off x="10149301" y="6679740"/>
            <a:ext cx="5790299" cy="338554"/>
          </a:xfrm>
          <a:prstGeom prst="rect">
            <a:avLst/>
          </a:prstGeom>
          <a:solidFill>
            <a:srgbClr val="A6A6A6"/>
          </a:solidFill>
        </p:spPr>
        <p:txBody>
          <a:bodyPr wrap="square">
            <a:spAutoFit/>
          </a:bodyPr>
          <a:lstStyle/>
          <a:p>
            <a:r>
              <a:rPr lang="es-MX" sz="1600" dirty="0" err="1"/>
              <a:t>char</a:t>
            </a:r>
            <a:r>
              <a:rPr lang="es-MX" sz="1600" dirty="0"/>
              <a:t>[ ][ ] </a:t>
            </a:r>
            <a:r>
              <a:rPr lang="es-MX" sz="1600" dirty="0" err="1"/>
              <a:t>bloqueDeLetras</a:t>
            </a:r>
            <a:r>
              <a:rPr lang="es-MX" sz="1600" dirty="0"/>
              <a:t>= {{'</a:t>
            </a:r>
            <a:r>
              <a:rPr lang="es-MX" sz="1600" dirty="0" err="1"/>
              <a:t>a','b','c</a:t>
            </a:r>
            <a:r>
              <a:rPr lang="es-MX" sz="1600" dirty="0"/>
              <a:t>'},{'</a:t>
            </a:r>
            <a:r>
              <a:rPr lang="es-MX" sz="1600" dirty="0" err="1"/>
              <a:t>d','e','f</a:t>
            </a:r>
            <a:r>
              <a:rPr lang="es-MX" sz="1600" dirty="0"/>
              <a:t>'},{'</a:t>
            </a:r>
            <a:r>
              <a:rPr lang="es-MX" sz="1600" dirty="0" err="1"/>
              <a:t>g','h','i</a:t>
            </a:r>
            <a:r>
              <a:rPr lang="es-MX" sz="1600" dirty="0"/>
              <a:t>'},{'j', 'k', 'l'}}; </a:t>
            </a:r>
          </a:p>
        </p:txBody>
      </p:sp>
    </p:spTree>
    <p:extLst>
      <p:ext uri="{BB962C8B-B14F-4D97-AF65-F5344CB8AC3E}">
        <p14:creationId xmlns:p14="http://schemas.microsoft.com/office/powerpoint/2010/main" val="2031130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34</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Arreglos</a:t>
            </a:r>
          </a:p>
        </p:txBody>
      </p:sp>
      <p:sp>
        <p:nvSpPr>
          <p:cNvPr id="4" name="CuadroTexto 3">
            <a:extLst>
              <a:ext uri="{FF2B5EF4-FFF2-40B4-BE49-F238E27FC236}">
                <a16:creationId xmlns:a16="http://schemas.microsoft.com/office/drawing/2014/main" id="{DC0903FF-9C4A-E858-6518-BEF008951426}"/>
              </a:ext>
            </a:extLst>
          </p:cNvPr>
          <p:cNvSpPr txBox="1"/>
          <p:nvPr/>
        </p:nvSpPr>
        <p:spPr>
          <a:xfrm>
            <a:off x="858810" y="302411"/>
            <a:ext cx="8214014" cy="307777"/>
          </a:xfrm>
          <a:prstGeom prst="rect">
            <a:avLst/>
          </a:prstGeom>
          <a:noFill/>
        </p:spPr>
        <p:txBody>
          <a:bodyPr wrap="square">
            <a:spAutoFit/>
          </a:bodyPr>
          <a:lstStyle/>
          <a:p>
            <a:r>
              <a:rPr lang="es-MX" sz="1400" dirty="0"/>
              <a:t>Veamos qué sucede cuando accedemos a elementos de la matriz externa.</a:t>
            </a:r>
          </a:p>
        </p:txBody>
      </p:sp>
      <p:sp>
        <p:nvSpPr>
          <p:cNvPr id="6" name="CuadroTexto 5">
            <a:extLst>
              <a:ext uri="{FF2B5EF4-FFF2-40B4-BE49-F238E27FC236}">
                <a16:creationId xmlns:a16="http://schemas.microsoft.com/office/drawing/2014/main" id="{DF208B7D-E5A5-EC23-DE6E-D751C83F5F5A}"/>
              </a:ext>
            </a:extLst>
          </p:cNvPr>
          <p:cNvSpPr txBox="1"/>
          <p:nvPr/>
        </p:nvSpPr>
        <p:spPr>
          <a:xfrm>
            <a:off x="929002" y="762685"/>
            <a:ext cx="4380753" cy="1200329"/>
          </a:xfrm>
          <a:prstGeom prst="rect">
            <a:avLst/>
          </a:prstGeom>
          <a:solidFill>
            <a:srgbClr val="A6A6A6"/>
          </a:solidFill>
        </p:spPr>
        <p:txBody>
          <a:bodyPr wrap="square">
            <a:spAutoFit/>
          </a:bodyPr>
          <a:lstStyle/>
          <a:p>
            <a:r>
              <a:rPr lang="es-MX" dirty="0" err="1"/>
              <a:t>System.out.println</a:t>
            </a:r>
            <a:r>
              <a:rPr lang="es-MX" dirty="0"/>
              <a:t>(</a:t>
            </a:r>
            <a:r>
              <a:rPr lang="es-MX" dirty="0" err="1"/>
              <a:t>bloqueDeLetras</a:t>
            </a:r>
            <a:r>
              <a:rPr lang="es-MX" dirty="0"/>
              <a:t>[0]); </a:t>
            </a:r>
          </a:p>
          <a:p>
            <a:r>
              <a:rPr lang="es-MX" dirty="0" err="1"/>
              <a:t>System.out.println</a:t>
            </a:r>
            <a:r>
              <a:rPr lang="es-MX" dirty="0"/>
              <a:t>(</a:t>
            </a:r>
            <a:r>
              <a:rPr lang="es-MX" dirty="0" err="1"/>
              <a:t>bloqueDeLetras</a:t>
            </a:r>
            <a:r>
              <a:rPr lang="es-MX" dirty="0"/>
              <a:t>[1]); </a:t>
            </a:r>
          </a:p>
          <a:p>
            <a:r>
              <a:rPr lang="es-MX" dirty="0" err="1"/>
              <a:t>System.out.println</a:t>
            </a:r>
            <a:r>
              <a:rPr lang="es-MX" dirty="0"/>
              <a:t>(</a:t>
            </a:r>
            <a:r>
              <a:rPr lang="es-MX" dirty="0" err="1"/>
              <a:t>bloqueDeLetras</a:t>
            </a:r>
            <a:r>
              <a:rPr lang="es-MX" dirty="0"/>
              <a:t>[2]); </a:t>
            </a:r>
          </a:p>
          <a:p>
            <a:r>
              <a:rPr lang="es-MX" dirty="0" err="1"/>
              <a:t>System.out.println</a:t>
            </a:r>
            <a:r>
              <a:rPr lang="es-MX" dirty="0"/>
              <a:t>(</a:t>
            </a:r>
            <a:r>
              <a:rPr lang="es-MX" dirty="0" err="1"/>
              <a:t>bloqueDeLetras</a:t>
            </a:r>
            <a:r>
              <a:rPr lang="es-MX" dirty="0"/>
              <a:t>[3]);</a:t>
            </a:r>
          </a:p>
        </p:txBody>
      </p:sp>
      <p:sp>
        <p:nvSpPr>
          <p:cNvPr id="8" name="CuadroTexto 7">
            <a:extLst>
              <a:ext uri="{FF2B5EF4-FFF2-40B4-BE49-F238E27FC236}">
                <a16:creationId xmlns:a16="http://schemas.microsoft.com/office/drawing/2014/main" id="{C23A570F-34C4-721B-9A45-461BE876071D}"/>
              </a:ext>
            </a:extLst>
          </p:cNvPr>
          <p:cNvSpPr txBox="1"/>
          <p:nvPr/>
        </p:nvSpPr>
        <p:spPr>
          <a:xfrm>
            <a:off x="2781128" y="2031232"/>
            <a:ext cx="2790997" cy="307777"/>
          </a:xfrm>
          <a:prstGeom prst="rect">
            <a:avLst/>
          </a:prstGeom>
          <a:noFill/>
        </p:spPr>
        <p:txBody>
          <a:bodyPr wrap="square">
            <a:spAutoFit/>
          </a:bodyPr>
          <a:lstStyle/>
          <a:p>
            <a:r>
              <a:rPr lang="es-MX" sz="1400" dirty="0"/>
              <a:t>Ésta es la salida del código anterior:</a:t>
            </a:r>
          </a:p>
        </p:txBody>
      </p:sp>
      <p:sp>
        <p:nvSpPr>
          <p:cNvPr id="10" name="CuadroTexto 9">
            <a:extLst>
              <a:ext uri="{FF2B5EF4-FFF2-40B4-BE49-F238E27FC236}">
                <a16:creationId xmlns:a16="http://schemas.microsoft.com/office/drawing/2014/main" id="{46EAB490-EA47-1B80-04A0-7EEACD58D754}"/>
              </a:ext>
            </a:extLst>
          </p:cNvPr>
          <p:cNvSpPr txBox="1"/>
          <p:nvPr/>
        </p:nvSpPr>
        <p:spPr>
          <a:xfrm>
            <a:off x="5572125" y="1097744"/>
            <a:ext cx="1098839" cy="1200329"/>
          </a:xfrm>
          <a:prstGeom prst="rect">
            <a:avLst/>
          </a:prstGeom>
          <a:solidFill>
            <a:schemeClr val="bg1"/>
          </a:solidFill>
        </p:spPr>
        <p:txBody>
          <a:bodyPr wrap="square">
            <a:spAutoFit/>
          </a:bodyPr>
          <a:lstStyle/>
          <a:p>
            <a:r>
              <a:rPr lang="es-MX" dirty="0" err="1"/>
              <a:t>abc</a:t>
            </a:r>
            <a:r>
              <a:rPr lang="es-MX" dirty="0"/>
              <a:t> </a:t>
            </a:r>
          </a:p>
          <a:p>
            <a:r>
              <a:rPr lang="es-MX" dirty="0" err="1"/>
              <a:t>def</a:t>
            </a:r>
            <a:r>
              <a:rPr lang="es-MX" dirty="0"/>
              <a:t> </a:t>
            </a:r>
          </a:p>
          <a:p>
            <a:r>
              <a:rPr lang="es-MX" dirty="0" err="1"/>
              <a:t>ghi</a:t>
            </a:r>
            <a:r>
              <a:rPr lang="es-MX" dirty="0"/>
              <a:t> </a:t>
            </a:r>
          </a:p>
          <a:p>
            <a:r>
              <a:rPr lang="es-MX" dirty="0" err="1"/>
              <a:t>jkl</a:t>
            </a:r>
            <a:r>
              <a:rPr lang="es-MX" dirty="0"/>
              <a:t> </a:t>
            </a:r>
          </a:p>
        </p:txBody>
      </p:sp>
      <p:sp>
        <p:nvSpPr>
          <p:cNvPr id="12" name="CuadroTexto 11">
            <a:extLst>
              <a:ext uri="{FF2B5EF4-FFF2-40B4-BE49-F238E27FC236}">
                <a16:creationId xmlns:a16="http://schemas.microsoft.com/office/drawing/2014/main" id="{D8D5DC71-685D-CC7B-7422-36F1D9EAC569}"/>
              </a:ext>
            </a:extLst>
          </p:cNvPr>
          <p:cNvSpPr txBox="1"/>
          <p:nvPr/>
        </p:nvSpPr>
        <p:spPr>
          <a:xfrm>
            <a:off x="844261" y="2731113"/>
            <a:ext cx="5889048" cy="1600438"/>
          </a:xfrm>
          <a:prstGeom prst="rect">
            <a:avLst/>
          </a:prstGeom>
          <a:noFill/>
        </p:spPr>
        <p:txBody>
          <a:bodyPr wrap="square">
            <a:spAutoFit/>
          </a:bodyPr>
          <a:lstStyle/>
          <a:p>
            <a:r>
              <a:rPr lang="es-MX" sz="1400" dirty="0"/>
              <a:t>Como se puede ver, podemos recuperar el </a:t>
            </a:r>
            <a:r>
              <a:rPr lang="es-MX" sz="1400" dirty="0" err="1"/>
              <a:t>subarreglo</a:t>
            </a:r>
            <a:r>
              <a:rPr lang="es-MX" sz="1400" dirty="0"/>
              <a:t> completo de cada uno de los elementos del arreglo externo. Notemos que para acceder a estos </a:t>
            </a:r>
            <a:r>
              <a:rPr lang="es-MX" sz="1400" dirty="0" err="1"/>
              <a:t>subarreglos</a:t>
            </a:r>
            <a:r>
              <a:rPr lang="es-MX" sz="1400" dirty="0"/>
              <a:t>, solo necesitamos ir aumentando el índice. ¡Esto significa que podemos acceder a cada </a:t>
            </a:r>
            <a:r>
              <a:rPr lang="es-MX" sz="1400" dirty="0" err="1"/>
              <a:t>subarreglo</a:t>
            </a:r>
            <a:r>
              <a:rPr lang="es-MX" sz="1400" dirty="0"/>
              <a:t> en el arreglo bidimensional usando un bucle! Aquí tenemos un ejemplo que produce el mismo resultado, pero tiene la ventaja que puede manipular arreglos bidimensionales de cualquier tamaño.</a:t>
            </a:r>
          </a:p>
        </p:txBody>
      </p:sp>
      <p:sp>
        <p:nvSpPr>
          <p:cNvPr id="14" name="CuadroTexto 13">
            <a:extLst>
              <a:ext uri="{FF2B5EF4-FFF2-40B4-BE49-F238E27FC236}">
                <a16:creationId xmlns:a16="http://schemas.microsoft.com/office/drawing/2014/main" id="{27E5D60F-3E7A-923C-25C7-68ACD06DCB8F}"/>
              </a:ext>
            </a:extLst>
          </p:cNvPr>
          <p:cNvSpPr txBox="1"/>
          <p:nvPr/>
        </p:nvSpPr>
        <p:spPr>
          <a:xfrm>
            <a:off x="964798" y="4499485"/>
            <a:ext cx="6013739" cy="1200329"/>
          </a:xfrm>
          <a:prstGeom prst="rect">
            <a:avLst/>
          </a:prstGeom>
          <a:solidFill>
            <a:srgbClr val="A6A6A6"/>
          </a:solidFill>
        </p:spPr>
        <p:txBody>
          <a:bodyPr wrap="square">
            <a:spAutoFit/>
          </a:bodyPr>
          <a:lstStyle/>
          <a:p>
            <a:r>
              <a:rPr lang="es-MX" dirty="0" err="1"/>
              <a:t>for</a:t>
            </a:r>
            <a:r>
              <a:rPr lang="es-MX" dirty="0"/>
              <a:t> (</a:t>
            </a:r>
            <a:r>
              <a:rPr lang="es-MX" dirty="0" err="1"/>
              <a:t>int</a:t>
            </a:r>
            <a:r>
              <a:rPr lang="es-MX" dirty="0"/>
              <a:t> </a:t>
            </a:r>
            <a:r>
              <a:rPr lang="es-MX" dirty="0" err="1"/>
              <a:t>indice</a:t>
            </a:r>
            <a:r>
              <a:rPr lang="es-MX" dirty="0"/>
              <a:t>= 0; </a:t>
            </a:r>
            <a:r>
              <a:rPr lang="es-MX" dirty="0" err="1"/>
              <a:t>indice</a:t>
            </a:r>
            <a:r>
              <a:rPr lang="es-MX" dirty="0"/>
              <a:t> &lt; </a:t>
            </a:r>
            <a:r>
              <a:rPr lang="es-MX" dirty="0" err="1"/>
              <a:t>bloqueDeLetras.length</a:t>
            </a:r>
            <a:r>
              <a:rPr lang="es-MX" dirty="0"/>
              <a:t>; </a:t>
            </a:r>
            <a:r>
              <a:rPr lang="es-MX" dirty="0" err="1"/>
              <a:t>indice</a:t>
            </a:r>
            <a:r>
              <a:rPr lang="es-MX" dirty="0"/>
              <a:t>++)</a:t>
            </a:r>
          </a:p>
          <a:p>
            <a:r>
              <a:rPr lang="es-MX" dirty="0"/>
              <a:t> { </a:t>
            </a:r>
          </a:p>
          <a:p>
            <a:r>
              <a:rPr lang="es-MX" dirty="0"/>
              <a:t>	</a:t>
            </a:r>
            <a:r>
              <a:rPr lang="es-MX" dirty="0" err="1"/>
              <a:t>System.out.println</a:t>
            </a:r>
            <a:r>
              <a:rPr lang="es-MX" dirty="0"/>
              <a:t> (</a:t>
            </a:r>
            <a:r>
              <a:rPr lang="es-MX" dirty="0" err="1"/>
              <a:t>bloqueDeLetras</a:t>
            </a:r>
            <a:r>
              <a:rPr lang="es-MX" dirty="0"/>
              <a:t>[</a:t>
            </a:r>
            <a:r>
              <a:rPr lang="es-MX" dirty="0" err="1"/>
              <a:t>indice</a:t>
            </a:r>
            <a:r>
              <a:rPr lang="es-MX" dirty="0"/>
              <a:t>]); </a:t>
            </a:r>
          </a:p>
          <a:p>
            <a:r>
              <a:rPr lang="es-MX" dirty="0"/>
              <a:t>} </a:t>
            </a:r>
          </a:p>
        </p:txBody>
      </p:sp>
      <p:cxnSp>
        <p:nvCxnSpPr>
          <p:cNvPr id="19" name="Conector recto 18">
            <a:extLst>
              <a:ext uri="{FF2B5EF4-FFF2-40B4-BE49-F238E27FC236}">
                <a16:creationId xmlns:a16="http://schemas.microsoft.com/office/drawing/2014/main" id="{81A64A3A-766F-ABFD-61F6-03FFFEB8BFCE}"/>
              </a:ext>
            </a:extLst>
          </p:cNvPr>
          <p:cNvCxnSpPr/>
          <p:nvPr/>
        </p:nvCxnSpPr>
        <p:spPr>
          <a:xfrm>
            <a:off x="7190509" y="456299"/>
            <a:ext cx="0" cy="6027628"/>
          </a:xfrm>
          <a:prstGeom prst="line">
            <a:avLst/>
          </a:prstGeom>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572BAFCB-0679-4B3D-D951-50593276DB92}"/>
              </a:ext>
            </a:extLst>
          </p:cNvPr>
          <p:cNvSpPr txBox="1"/>
          <p:nvPr/>
        </p:nvSpPr>
        <p:spPr>
          <a:xfrm>
            <a:off x="3002145" y="6298587"/>
            <a:ext cx="3379172" cy="307777"/>
          </a:xfrm>
          <a:prstGeom prst="rect">
            <a:avLst/>
          </a:prstGeom>
          <a:noFill/>
        </p:spPr>
        <p:txBody>
          <a:bodyPr wrap="square">
            <a:spAutoFit/>
          </a:bodyPr>
          <a:lstStyle/>
          <a:p>
            <a:r>
              <a:rPr lang="es-MX" sz="1400" dirty="0"/>
              <a:t>Ésta es la salida del código anterior:</a:t>
            </a:r>
          </a:p>
        </p:txBody>
      </p:sp>
      <p:sp>
        <p:nvSpPr>
          <p:cNvPr id="21" name="CuadroTexto 20">
            <a:extLst>
              <a:ext uri="{FF2B5EF4-FFF2-40B4-BE49-F238E27FC236}">
                <a16:creationId xmlns:a16="http://schemas.microsoft.com/office/drawing/2014/main" id="{ABFF456D-11F7-01EB-0B96-17206268076F}"/>
              </a:ext>
            </a:extLst>
          </p:cNvPr>
          <p:cNvSpPr txBox="1"/>
          <p:nvPr/>
        </p:nvSpPr>
        <p:spPr>
          <a:xfrm>
            <a:off x="5983823" y="5867748"/>
            <a:ext cx="946913" cy="1200329"/>
          </a:xfrm>
          <a:prstGeom prst="rect">
            <a:avLst/>
          </a:prstGeom>
          <a:solidFill>
            <a:schemeClr val="bg1"/>
          </a:solidFill>
        </p:spPr>
        <p:txBody>
          <a:bodyPr wrap="square">
            <a:spAutoFit/>
          </a:bodyPr>
          <a:lstStyle/>
          <a:p>
            <a:r>
              <a:rPr lang="es-MX" dirty="0" err="1"/>
              <a:t>abc</a:t>
            </a:r>
            <a:r>
              <a:rPr lang="es-MX" dirty="0"/>
              <a:t> </a:t>
            </a:r>
          </a:p>
          <a:p>
            <a:r>
              <a:rPr lang="es-MX" dirty="0" err="1"/>
              <a:t>def</a:t>
            </a:r>
            <a:r>
              <a:rPr lang="es-MX" dirty="0"/>
              <a:t> </a:t>
            </a:r>
          </a:p>
          <a:p>
            <a:r>
              <a:rPr lang="es-MX" dirty="0" err="1"/>
              <a:t>ghi</a:t>
            </a:r>
            <a:r>
              <a:rPr lang="es-MX" dirty="0"/>
              <a:t> </a:t>
            </a:r>
          </a:p>
          <a:p>
            <a:r>
              <a:rPr lang="es-MX" dirty="0" err="1"/>
              <a:t>jkl</a:t>
            </a:r>
            <a:r>
              <a:rPr lang="es-MX" dirty="0"/>
              <a:t> </a:t>
            </a:r>
          </a:p>
        </p:txBody>
      </p:sp>
      <p:sp>
        <p:nvSpPr>
          <p:cNvPr id="23" name="CuadroTexto 22">
            <a:extLst>
              <a:ext uri="{FF2B5EF4-FFF2-40B4-BE49-F238E27FC236}">
                <a16:creationId xmlns:a16="http://schemas.microsoft.com/office/drawing/2014/main" id="{75992483-1160-4043-E9B6-6EF2A97A2988}"/>
              </a:ext>
            </a:extLst>
          </p:cNvPr>
          <p:cNvSpPr txBox="1"/>
          <p:nvPr/>
        </p:nvSpPr>
        <p:spPr>
          <a:xfrm>
            <a:off x="7538091" y="450310"/>
            <a:ext cx="8214014" cy="369332"/>
          </a:xfrm>
          <a:prstGeom prst="rect">
            <a:avLst/>
          </a:prstGeom>
          <a:noFill/>
        </p:spPr>
        <p:txBody>
          <a:bodyPr wrap="square">
            <a:spAutoFit/>
          </a:bodyPr>
          <a:lstStyle/>
          <a:p>
            <a:r>
              <a:rPr lang="es-MX" dirty="0"/>
              <a:t>Si quisiéramos recuperar del arreglo de arriba la letra ‘f’, usamos:</a:t>
            </a:r>
          </a:p>
        </p:txBody>
      </p:sp>
      <p:sp>
        <p:nvSpPr>
          <p:cNvPr id="25" name="CuadroTexto 24">
            <a:extLst>
              <a:ext uri="{FF2B5EF4-FFF2-40B4-BE49-F238E27FC236}">
                <a16:creationId xmlns:a16="http://schemas.microsoft.com/office/drawing/2014/main" id="{A3F33665-211B-EA50-FF9A-AFD0D9EAA1DF}"/>
              </a:ext>
            </a:extLst>
          </p:cNvPr>
          <p:cNvSpPr txBox="1"/>
          <p:nvPr/>
        </p:nvSpPr>
        <p:spPr>
          <a:xfrm>
            <a:off x="7584378" y="943682"/>
            <a:ext cx="5161685" cy="369332"/>
          </a:xfrm>
          <a:prstGeom prst="rect">
            <a:avLst/>
          </a:prstGeom>
          <a:solidFill>
            <a:srgbClr val="A6A6A6"/>
          </a:solidFill>
        </p:spPr>
        <p:txBody>
          <a:bodyPr wrap="square">
            <a:spAutoFit/>
          </a:bodyPr>
          <a:lstStyle/>
          <a:p>
            <a:r>
              <a:rPr lang="es-MX" dirty="0" err="1"/>
              <a:t>char</a:t>
            </a:r>
            <a:r>
              <a:rPr lang="es-MX" dirty="0"/>
              <a:t> </a:t>
            </a:r>
            <a:r>
              <a:rPr lang="es-MX" dirty="0" err="1"/>
              <a:t>letraAlmacenada</a:t>
            </a:r>
            <a:r>
              <a:rPr lang="es-MX" dirty="0"/>
              <a:t> = </a:t>
            </a:r>
            <a:r>
              <a:rPr lang="es-MX" dirty="0" err="1"/>
              <a:t>bloqueDeLetras</a:t>
            </a:r>
            <a:r>
              <a:rPr lang="es-MX" dirty="0"/>
              <a:t>[1][2];</a:t>
            </a:r>
          </a:p>
        </p:txBody>
      </p:sp>
      <p:sp>
        <p:nvSpPr>
          <p:cNvPr id="27" name="CuadroTexto 26">
            <a:extLst>
              <a:ext uri="{FF2B5EF4-FFF2-40B4-BE49-F238E27FC236}">
                <a16:creationId xmlns:a16="http://schemas.microsoft.com/office/drawing/2014/main" id="{1B377970-B78E-4855-4B56-1D021905011D}"/>
              </a:ext>
            </a:extLst>
          </p:cNvPr>
          <p:cNvSpPr txBox="1"/>
          <p:nvPr/>
        </p:nvSpPr>
        <p:spPr>
          <a:xfrm>
            <a:off x="7494443" y="1437054"/>
            <a:ext cx="8214014" cy="954107"/>
          </a:xfrm>
          <a:prstGeom prst="rect">
            <a:avLst/>
          </a:prstGeom>
          <a:noFill/>
        </p:spPr>
        <p:txBody>
          <a:bodyPr wrap="square">
            <a:spAutoFit/>
          </a:bodyPr>
          <a:lstStyle/>
          <a:p>
            <a:r>
              <a:rPr lang="es-MX" sz="1400" dirty="0"/>
              <a:t>Sin embargo podríamos usar un bucle para recuperar cada uno de los </a:t>
            </a:r>
            <a:r>
              <a:rPr lang="es-MX" sz="1400" dirty="0" err="1"/>
              <a:t>subarreglos</a:t>
            </a:r>
            <a:r>
              <a:rPr lang="es-MX" sz="1400" dirty="0"/>
              <a:t> almacenados en el arreglo externo, podríamos usar un bucle anidado para acceder a cada uno de los elementos del </a:t>
            </a:r>
            <a:r>
              <a:rPr lang="es-MX" sz="1400" dirty="0" err="1"/>
              <a:t>subarreglo</a:t>
            </a:r>
            <a:r>
              <a:rPr lang="es-MX" sz="1400" dirty="0"/>
              <a:t>. Quizás te preguntes cómo podemos calcular la cantidad de iteraciones necesarias para acceder a los elementos del arreglo bidimensional completamente.</a:t>
            </a:r>
          </a:p>
        </p:txBody>
      </p:sp>
      <p:pic>
        <p:nvPicPr>
          <p:cNvPr id="29" name="Imagen 28">
            <a:extLst>
              <a:ext uri="{FF2B5EF4-FFF2-40B4-BE49-F238E27FC236}">
                <a16:creationId xmlns:a16="http://schemas.microsoft.com/office/drawing/2014/main" id="{3E92C0EA-5CEA-B4A0-CCF9-E0AE3889742B}"/>
              </a:ext>
            </a:extLst>
          </p:cNvPr>
          <p:cNvPicPr>
            <a:picLocks noChangeAspect="1"/>
          </p:cNvPicPr>
          <p:nvPr/>
        </p:nvPicPr>
        <p:blipFill>
          <a:blip r:embed="rId2"/>
          <a:stretch>
            <a:fillRect/>
          </a:stretch>
        </p:blipFill>
        <p:spPr>
          <a:xfrm>
            <a:off x="7647710" y="2515201"/>
            <a:ext cx="5953125" cy="4057650"/>
          </a:xfrm>
          <a:prstGeom prst="rect">
            <a:avLst/>
          </a:prstGeom>
        </p:spPr>
      </p:pic>
      <p:pic>
        <p:nvPicPr>
          <p:cNvPr id="31" name="Imagen 30">
            <a:extLst>
              <a:ext uri="{FF2B5EF4-FFF2-40B4-BE49-F238E27FC236}">
                <a16:creationId xmlns:a16="http://schemas.microsoft.com/office/drawing/2014/main" id="{E6B9BA37-BF9F-DA4F-6AEA-00239D94EF04}"/>
              </a:ext>
            </a:extLst>
          </p:cNvPr>
          <p:cNvPicPr>
            <a:picLocks noChangeAspect="1"/>
          </p:cNvPicPr>
          <p:nvPr/>
        </p:nvPicPr>
        <p:blipFill>
          <a:blip r:embed="rId3"/>
          <a:stretch>
            <a:fillRect/>
          </a:stretch>
        </p:blipFill>
        <p:spPr>
          <a:xfrm>
            <a:off x="7647710" y="6489723"/>
            <a:ext cx="5953125" cy="609600"/>
          </a:xfrm>
          <a:prstGeom prst="rect">
            <a:avLst/>
          </a:prstGeom>
        </p:spPr>
      </p:pic>
    </p:spTree>
    <p:extLst>
      <p:ext uri="{BB962C8B-B14F-4D97-AF65-F5344CB8AC3E}">
        <p14:creationId xmlns:p14="http://schemas.microsoft.com/office/powerpoint/2010/main" val="1319736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35</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Arreglos</a:t>
            </a:r>
          </a:p>
        </p:txBody>
      </p:sp>
      <p:sp>
        <p:nvSpPr>
          <p:cNvPr id="4" name="CuadroTexto 3">
            <a:extLst>
              <a:ext uri="{FF2B5EF4-FFF2-40B4-BE49-F238E27FC236}">
                <a16:creationId xmlns:a16="http://schemas.microsoft.com/office/drawing/2014/main" id="{0D1758F3-046A-71FA-35E4-B960B49BF99F}"/>
              </a:ext>
            </a:extLst>
          </p:cNvPr>
          <p:cNvSpPr txBox="1"/>
          <p:nvPr/>
        </p:nvSpPr>
        <p:spPr>
          <a:xfrm>
            <a:off x="1155989" y="125795"/>
            <a:ext cx="8214014" cy="369332"/>
          </a:xfrm>
          <a:prstGeom prst="rect">
            <a:avLst/>
          </a:prstGeom>
          <a:noFill/>
        </p:spPr>
        <p:txBody>
          <a:bodyPr wrap="square">
            <a:spAutoFit/>
          </a:bodyPr>
          <a:lstStyle/>
          <a:p>
            <a:r>
              <a:rPr lang="es-MX" dirty="0"/>
              <a:t>Veamos un ejemplo. </a:t>
            </a:r>
          </a:p>
        </p:txBody>
      </p:sp>
      <p:sp>
        <p:nvSpPr>
          <p:cNvPr id="6" name="CuadroTexto 5">
            <a:extLst>
              <a:ext uri="{FF2B5EF4-FFF2-40B4-BE49-F238E27FC236}">
                <a16:creationId xmlns:a16="http://schemas.microsoft.com/office/drawing/2014/main" id="{F75CBAAF-EE42-33ED-D408-F4C4BA4BDC07}"/>
              </a:ext>
            </a:extLst>
          </p:cNvPr>
          <p:cNvSpPr txBox="1"/>
          <p:nvPr/>
        </p:nvSpPr>
        <p:spPr>
          <a:xfrm>
            <a:off x="1155989" y="620925"/>
            <a:ext cx="7520420" cy="2308324"/>
          </a:xfrm>
          <a:prstGeom prst="rect">
            <a:avLst/>
          </a:prstGeom>
          <a:solidFill>
            <a:srgbClr val="A6A6A6"/>
          </a:solidFill>
        </p:spPr>
        <p:txBody>
          <a:bodyPr wrap="square">
            <a:spAutoFit/>
          </a:bodyPr>
          <a:lstStyle/>
          <a:p>
            <a:r>
              <a:rPr lang="es-MX" dirty="0" err="1"/>
              <a:t>for</a:t>
            </a:r>
            <a:r>
              <a:rPr lang="es-MX" dirty="0"/>
              <a:t> (</a:t>
            </a:r>
            <a:r>
              <a:rPr lang="es-MX" dirty="0" err="1"/>
              <a:t>int</a:t>
            </a:r>
            <a:r>
              <a:rPr lang="es-MX" dirty="0"/>
              <a:t> a = 0; a &lt; </a:t>
            </a:r>
            <a:r>
              <a:rPr lang="es-MX" dirty="0" err="1"/>
              <a:t>bloqueDeLetras.length</a:t>
            </a:r>
            <a:r>
              <a:rPr lang="es-MX" dirty="0"/>
              <a:t>; a++) </a:t>
            </a:r>
          </a:p>
          <a:p>
            <a:r>
              <a:rPr lang="es-MX" dirty="0"/>
              <a:t>{ </a:t>
            </a:r>
          </a:p>
          <a:p>
            <a:r>
              <a:rPr lang="es-MX" dirty="0"/>
              <a:t>	</a:t>
            </a:r>
            <a:r>
              <a:rPr lang="es-MX" dirty="0" err="1"/>
              <a:t>for</a:t>
            </a:r>
            <a:r>
              <a:rPr lang="es-MX" dirty="0"/>
              <a:t> (</a:t>
            </a:r>
            <a:r>
              <a:rPr lang="es-MX" dirty="0" err="1"/>
              <a:t>int</a:t>
            </a:r>
            <a:r>
              <a:rPr lang="es-MX" dirty="0"/>
              <a:t> b = 0; b &lt; </a:t>
            </a:r>
            <a:r>
              <a:rPr lang="es-MX" dirty="0" err="1"/>
              <a:t>bloqueDeLetras</a:t>
            </a:r>
            <a:r>
              <a:rPr lang="es-MX" dirty="0"/>
              <a:t>[a].</a:t>
            </a:r>
            <a:r>
              <a:rPr lang="es-MX" dirty="0" err="1"/>
              <a:t>length</a:t>
            </a:r>
            <a:r>
              <a:rPr lang="es-MX" dirty="0"/>
              <a:t>; b++) </a:t>
            </a:r>
          </a:p>
          <a:p>
            <a:r>
              <a:rPr lang="es-MX" dirty="0"/>
              <a:t>	{ </a:t>
            </a:r>
          </a:p>
          <a:p>
            <a:r>
              <a:rPr lang="es-MX" dirty="0"/>
              <a:t>		</a:t>
            </a:r>
            <a:r>
              <a:rPr lang="es-MX" dirty="0" err="1"/>
              <a:t>System.out.print</a:t>
            </a:r>
            <a:r>
              <a:rPr lang="es-MX" dirty="0"/>
              <a:t> ("</a:t>
            </a:r>
            <a:r>
              <a:rPr lang="es-MX" dirty="0" err="1"/>
              <a:t>Accesando</a:t>
            </a:r>
            <a:r>
              <a:rPr lang="es-MX" dirty="0"/>
              <a:t> a: " + </a:t>
            </a:r>
            <a:r>
              <a:rPr lang="es-MX" dirty="0" err="1"/>
              <a:t>bloqueDeLetras</a:t>
            </a:r>
            <a:r>
              <a:rPr lang="es-MX" dirty="0"/>
              <a:t>[a][b] + "\t"); </a:t>
            </a:r>
          </a:p>
          <a:p>
            <a:r>
              <a:rPr lang="es-MX" dirty="0"/>
              <a:t>	} </a:t>
            </a:r>
          </a:p>
          <a:p>
            <a:r>
              <a:rPr lang="es-MX" dirty="0"/>
              <a:t>	</a:t>
            </a:r>
            <a:r>
              <a:rPr lang="es-MX" dirty="0" err="1"/>
              <a:t>System.out.println</a:t>
            </a:r>
            <a:r>
              <a:rPr lang="es-MX" dirty="0"/>
              <a:t> (); </a:t>
            </a:r>
          </a:p>
          <a:p>
            <a:r>
              <a:rPr lang="es-MX" dirty="0"/>
              <a:t>}</a:t>
            </a:r>
          </a:p>
        </p:txBody>
      </p:sp>
      <p:sp>
        <p:nvSpPr>
          <p:cNvPr id="8" name="CuadroTexto 7">
            <a:extLst>
              <a:ext uri="{FF2B5EF4-FFF2-40B4-BE49-F238E27FC236}">
                <a16:creationId xmlns:a16="http://schemas.microsoft.com/office/drawing/2014/main" id="{8ED25499-30F1-9DC5-9906-2AC6D549C00F}"/>
              </a:ext>
            </a:extLst>
          </p:cNvPr>
          <p:cNvSpPr txBox="1"/>
          <p:nvPr/>
        </p:nvSpPr>
        <p:spPr>
          <a:xfrm>
            <a:off x="1155989" y="2953325"/>
            <a:ext cx="8214014" cy="523220"/>
          </a:xfrm>
          <a:prstGeom prst="rect">
            <a:avLst/>
          </a:prstGeom>
          <a:noFill/>
        </p:spPr>
        <p:txBody>
          <a:bodyPr wrap="square">
            <a:spAutoFit/>
          </a:bodyPr>
          <a:lstStyle/>
          <a:p>
            <a:r>
              <a:rPr lang="es-MX" sz="1400" dirty="0"/>
              <a:t>Puedes pensar en la variable a como el índice del bucle externo y en la variable b como el índice del bucle interno. Aquí está la salida:</a:t>
            </a:r>
          </a:p>
        </p:txBody>
      </p:sp>
      <p:pic>
        <p:nvPicPr>
          <p:cNvPr id="10" name="Imagen 9">
            <a:extLst>
              <a:ext uri="{FF2B5EF4-FFF2-40B4-BE49-F238E27FC236}">
                <a16:creationId xmlns:a16="http://schemas.microsoft.com/office/drawing/2014/main" id="{E8C20893-134E-4FAB-2B7D-C25AA9002ABF}"/>
              </a:ext>
            </a:extLst>
          </p:cNvPr>
          <p:cNvPicPr>
            <a:picLocks noChangeAspect="1"/>
          </p:cNvPicPr>
          <p:nvPr/>
        </p:nvPicPr>
        <p:blipFill>
          <a:blip r:embed="rId2"/>
          <a:stretch>
            <a:fillRect/>
          </a:stretch>
        </p:blipFill>
        <p:spPr>
          <a:xfrm>
            <a:off x="1146608" y="3511348"/>
            <a:ext cx="5718126" cy="1278861"/>
          </a:xfrm>
          <a:prstGeom prst="rect">
            <a:avLst/>
          </a:prstGeom>
        </p:spPr>
      </p:pic>
      <p:sp>
        <p:nvSpPr>
          <p:cNvPr id="12" name="CuadroTexto 11">
            <a:extLst>
              <a:ext uri="{FF2B5EF4-FFF2-40B4-BE49-F238E27FC236}">
                <a16:creationId xmlns:a16="http://schemas.microsoft.com/office/drawing/2014/main" id="{FDAB8934-D776-1580-5F9C-F239C5C60D8C}"/>
              </a:ext>
            </a:extLst>
          </p:cNvPr>
          <p:cNvSpPr txBox="1"/>
          <p:nvPr/>
        </p:nvSpPr>
        <p:spPr>
          <a:xfrm>
            <a:off x="1020907" y="4825012"/>
            <a:ext cx="8214014" cy="1600438"/>
          </a:xfrm>
          <a:prstGeom prst="rect">
            <a:avLst/>
          </a:prstGeom>
          <a:noFill/>
        </p:spPr>
        <p:txBody>
          <a:bodyPr wrap="square">
            <a:spAutoFit/>
          </a:bodyPr>
          <a:lstStyle/>
          <a:p>
            <a:r>
              <a:rPr lang="es-MX" sz="1400" dirty="0"/>
              <a:t>Dentro del bucle </a:t>
            </a:r>
            <a:r>
              <a:rPr lang="es-MX" sz="1400" dirty="0" err="1"/>
              <a:t>for</a:t>
            </a:r>
            <a:r>
              <a:rPr lang="es-MX" sz="1400" dirty="0"/>
              <a:t> anidado, podemos ver que se accede a cada uno de los elementos del </a:t>
            </a:r>
            <a:r>
              <a:rPr lang="es-MX" sz="1400" dirty="0" err="1"/>
              <a:t>subarreglo</a:t>
            </a:r>
            <a:r>
              <a:rPr lang="es-MX" sz="1400" dirty="0"/>
              <a:t> utilizando el índice de bucle externo para el arreglo externo y el índice de bucle interno para el </a:t>
            </a:r>
            <a:r>
              <a:rPr lang="es-MX" sz="1400" dirty="0" err="1"/>
              <a:t>subarreglo</a:t>
            </a:r>
            <a:r>
              <a:rPr lang="es-MX" sz="1400" dirty="0"/>
              <a:t>. No tenemos que usar solo bucles regulares </a:t>
            </a:r>
            <a:r>
              <a:rPr lang="es-MX" sz="1400" dirty="0" err="1"/>
              <a:t>for</a:t>
            </a:r>
            <a:r>
              <a:rPr lang="es-MX" sz="1400" dirty="0"/>
              <a:t> para acceder a los elementos de arreglos bidimensionales. Podemos usar bucles </a:t>
            </a:r>
            <a:r>
              <a:rPr lang="es-MX" sz="1400" dirty="0" err="1"/>
              <a:t>each-for</a:t>
            </a:r>
            <a:r>
              <a:rPr lang="es-MX" sz="1400" dirty="0"/>
              <a:t> si no necesitamos realizar un seguimiento de los índices. Dado que los bucles </a:t>
            </a:r>
            <a:r>
              <a:rPr lang="es-MX" sz="1400" dirty="0" err="1"/>
              <a:t>each-for</a:t>
            </a:r>
            <a:r>
              <a:rPr lang="es-MX" sz="1400" dirty="0"/>
              <a:t> solo usan el elemento de las matrices, es un poco más engorroso hacer un seguimiento de en qué índice estamos. Esta misma idea se aplica también a los bucles </a:t>
            </a:r>
            <a:r>
              <a:rPr lang="es-MX" sz="1400" dirty="0" err="1"/>
              <a:t>while</a:t>
            </a:r>
            <a:r>
              <a:rPr lang="es-MX" sz="1400" dirty="0"/>
              <a:t> y do-</a:t>
            </a:r>
            <a:r>
              <a:rPr lang="es-MX" sz="1400" dirty="0" err="1"/>
              <a:t>while</a:t>
            </a:r>
            <a:r>
              <a:rPr lang="es-MX" sz="1400" dirty="0"/>
              <a:t>. Esta es la razón por la que generalmente usamos bucles </a:t>
            </a:r>
            <a:r>
              <a:rPr lang="es-MX" sz="1400" dirty="0" err="1"/>
              <a:t>for</a:t>
            </a:r>
            <a:r>
              <a:rPr lang="es-MX" sz="1400" dirty="0"/>
              <a:t> regulares, excepto cuando queremos hacer algo tan simple como imprimir.</a:t>
            </a:r>
          </a:p>
        </p:txBody>
      </p:sp>
    </p:spTree>
    <p:extLst>
      <p:ext uri="{BB962C8B-B14F-4D97-AF65-F5344CB8AC3E}">
        <p14:creationId xmlns:p14="http://schemas.microsoft.com/office/powerpoint/2010/main" val="4269458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36</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BF357DC7-02ED-E9DF-B8A0-77317659AEB7}"/>
              </a:ext>
            </a:extLst>
          </p:cNvPr>
          <p:cNvSpPr txBox="1"/>
          <p:nvPr/>
        </p:nvSpPr>
        <p:spPr>
          <a:xfrm>
            <a:off x="1550841" y="310461"/>
            <a:ext cx="12622358" cy="954107"/>
          </a:xfrm>
          <a:prstGeom prst="rect">
            <a:avLst/>
          </a:prstGeom>
          <a:noFill/>
        </p:spPr>
        <p:txBody>
          <a:bodyPr wrap="square">
            <a:spAutoFit/>
          </a:bodyPr>
          <a:lstStyle/>
          <a:p>
            <a:r>
              <a:rPr lang="es-MX" sz="1400" dirty="0"/>
              <a:t>En la programación existe algo llamado paradigmas de programación. Un paradigma de programación es un estilo o forma de programación. Uno de los paradigmas que usualmente se enseñan es el secuencial o estructurado, es decir, las instrucciones van de arriba a abajo, una después de otra. Es la manera más sencilla de aprender a programar. No tenemos que abstraer cosas complejas. Si no solamente damos una orden, damos otra orden, leemos un dato, lo manipulamos con alguna operación, ponemos una condicional para validar ese resultado, y según el resultado mandamos una cosa u otra.</a:t>
            </a:r>
          </a:p>
        </p:txBody>
      </p:sp>
      <p:pic>
        <p:nvPicPr>
          <p:cNvPr id="6" name="Imagen 5">
            <a:extLst>
              <a:ext uri="{FF2B5EF4-FFF2-40B4-BE49-F238E27FC236}">
                <a16:creationId xmlns:a16="http://schemas.microsoft.com/office/drawing/2014/main" id="{0D716BBC-CD86-980E-54A7-AFC0314B4733}"/>
              </a:ext>
            </a:extLst>
          </p:cNvPr>
          <p:cNvPicPr>
            <a:picLocks noChangeAspect="1"/>
          </p:cNvPicPr>
          <p:nvPr/>
        </p:nvPicPr>
        <p:blipFill>
          <a:blip r:embed="rId2"/>
          <a:stretch>
            <a:fillRect/>
          </a:stretch>
        </p:blipFill>
        <p:spPr>
          <a:xfrm>
            <a:off x="1696315" y="1346150"/>
            <a:ext cx="3519922" cy="2299048"/>
          </a:xfrm>
          <a:prstGeom prst="rect">
            <a:avLst/>
          </a:prstGeom>
        </p:spPr>
      </p:pic>
      <p:sp>
        <p:nvSpPr>
          <p:cNvPr id="8" name="CuadroTexto 7">
            <a:extLst>
              <a:ext uri="{FF2B5EF4-FFF2-40B4-BE49-F238E27FC236}">
                <a16:creationId xmlns:a16="http://schemas.microsoft.com/office/drawing/2014/main" id="{7752308A-4838-C45F-5D92-69DED1F176B3}"/>
              </a:ext>
            </a:extLst>
          </p:cNvPr>
          <p:cNvSpPr txBox="1"/>
          <p:nvPr/>
        </p:nvSpPr>
        <p:spPr>
          <a:xfrm>
            <a:off x="7203498" y="1264568"/>
            <a:ext cx="8214014" cy="2462213"/>
          </a:xfrm>
          <a:prstGeom prst="rect">
            <a:avLst/>
          </a:prstGeom>
          <a:noFill/>
        </p:spPr>
        <p:txBody>
          <a:bodyPr wrap="square">
            <a:spAutoFit/>
          </a:bodyPr>
          <a:lstStyle/>
          <a:p>
            <a:r>
              <a:rPr lang="es-MX" sz="1400" dirty="0"/>
              <a:t>Cuando se empieza a trabajar con proyectos más grandes, este tipo de estilo de programación no ayuda en mucho al punto que pueden complicar mucho las cosas. Por ejemplo, un cliente pide una tienda en línea, donde él va a vender zapatos. ¿Cómo vas a hacer de arriba a hacia bajo ese programa? Están como artículos de venta los zapatos que pueden tener como características: un precio, un color, una talla, una marca de tal manera que cada una de estas características puede filtrarse en la búsqueda realizada por el cliente final. Además de esto necesitamos que después de que el cliente haya realizado la selección del artículo, puedan enviarlo al carrito de compras para que después proceda a conectarse a una pasarela de pago, verificar ciertos datos, los productos, la fecha aproximada de entrega, así sucesivamente hasta confirmar la compra del artículo. Son muchas cosas que pueden hacer que se compliquen mucho las cosas si únicamente nos restringimos al uso de la programación estructurada, es decir, un programa que lea instrucciones de arriba hacia abajo. Aquí es donde necesitamos cambiar de paradigma de programación.</a:t>
            </a:r>
          </a:p>
        </p:txBody>
      </p:sp>
      <p:sp>
        <p:nvSpPr>
          <p:cNvPr id="10" name="CuadroTexto 9">
            <a:extLst>
              <a:ext uri="{FF2B5EF4-FFF2-40B4-BE49-F238E27FC236}">
                <a16:creationId xmlns:a16="http://schemas.microsoft.com/office/drawing/2014/main" id="{E9592E17-C2F4-F3F6-85D9-5609D2343AC1}"/>
              </a:ext>
            </a:extLst>
          </p:cNvPr>
          <p:cNvSpPr txBox="1"/>
          <p:nvPr/>
        </p:nvSpPr>
        <p:spPr>
          <a:xfrm>
            <a:off x="1696315" y="3936020"/>
            <a:ext cx="8214014" cy="2677656"/>
          </a:xfrm>
          <a:prstGeom prst="rect">
            <a:avLst/>
          </a:prstGeom>
          <a:noFill/>
        </p:spPr>
        <p:txBody>
          <a:bodyPr wrap="square">
            <a:spAutoFit/>
          </a:bodyPr>
          <a:lstStyle/>
          <a:p>
            <a:r>
              <a:rPr lang="es-MX" sz="1400" dirty="0"/>
              <a:t>El paradigma más usado en el mundo es la Programación Orientada a Objetos, porque cada uno de estos elementos que necesita el sistema, la aplicación o el programa como lo son en nuestro ejemplo anterior, el carrito, el producto, el usuario, etc., es un "objeto" en este paradigma; y esos objetos tienen sus propios datos y tienen su propio comportamiento (funcionalidad). Por ejemplo, los productos tienen precio, tienen marca, tienen nombre pero también tienen funcionalidad, por ejemplo, pueden ser comprados, pueden ser agregados al carrito, etc. Los usuarios también tienen datos, por ejemplo, su nombre, su número de tarjeta de crédito, su dirección, etc. Pero también tiene acciones que ellos pueden hacer como por ejemplo, comprar productos. El carrito de compras también sería un "objeto" que también tiene datos como por ejemplo, qué productos han sido agregados o si no tiene productos agregados, qué usuario está haciendo uso de ese carrito de compras. Además de que tiene su funcionalidad, por ejemplo, mandar una orden de compra a la pasarela de pago, saber si el pago fue exitoso o no. Cada uno de esos elementos en los que vamos dividiendo el sistema, la aplicación o el programa, es un "objeto" que tiene datos y tienen funcionalidad</a:t>
            </a:r>
          </a:p>
        </p:txBody>
      </p:sp>
      <p:pic>
        <p:nvPicPr>
          <p:cNvPr id="12" name="Imagen 11">
            <a:extLst>
              <a:ext uri="{FF2B5EF4-FFF2-40B4-BE49-F238E27FC236}">
                <a16:creationId xmlns:a16="http://schemas.microsoft.com/office/drawing/2014/main" id="{E0061C54-612C-AE9F-24FD-792AA9AF8D0C}"/>
              </a:ext>
            </a:extLst>
          </p:cNvPr>
          <p:cNvPicPr>
            <a:picLocks noChangeAspect="1"/>
          </p:cNvPicPr>
          <p:nvPr/>
        </p:nvPicPr>
        <p:blipFill>
          <a:blip r:embed="rId3"/>
          <a:stretch>
            <a:fillRect/>
          </a:stretch>
        </p:blipFill>
        <p:spPr>
          <a:xfrm>
            <a:off x="11197071" y="3933960"/>
            <a:ext cx="3505489" cy="2679716"/>
          </a:xfrm>
          <a:prstGeom prst="rect">
            <a:avLst/>
          </a:prstGeom>
        </p:spPr>
      </p:pic>
    </p:spTree>
    <p:extLst>
      <p:ext uri="{BB962C8B-B14F-4D97-AF65-F5344CB8AC3E}">
        <p14:creationId xmlns:p14="http://schemas.microsoft.com/office/powerpoint/2010/main" val="1187942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37</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0CF150CB-C84C-39BB-4EAA-FD422234AB36}"/>
              </a:ext>
            </a:extLst>
          </p:cNvPr>
          <p:cNvSpPr txBox="1"/>
          <p:nvPr/>
        </p:nvSpPr>
        <p:spPr>
          <a:xfrm>
            <a:off x="1394979" y="310461"/>
            <a:ext cx="8214014" cy="1169551"/>
          </a:xfrm>
          <a:prstGeom prst="rect">
            <a:avLst/>
          </a:prstGeom>
          <a:noFill/>
        </p:spPr>
        <p:txBody>
          <a:bodyPr wrap="square">
            <a:spAutoFit/>
          </a:bodyPr>
          <a:lstStyle/>
          <a:p>
            <a:r>
              <a:rPr lang="es-MX" sz="1400" dirty="0"/>
              <a:t>Así, pasamos de tener un programa con código de arriba hacia abajo (programación estructurada) donde las funcionalidades están todas metidas y que es muy difícil de separar y de escalar a un sistema (programación orientada a objetos) donde tenemos los objetos (elementos) separados y que se comunican entre ellos: como el usuario que se comunica con el producto para comprarlo y a la vez el producto que se comunica con el carrito de compras, y el carrito de compras se comunica con la pasarela de pagos y a la vez con el usuario, </a:t>
            </a:r>
            <a:r>
              <a:rPr lang="es-MX" sz="1400" dirty="0" err="1"/>
              <a:t>etc</a:t>
            </a:r>
            <a:endParaRPr lang="es-MX" sz="1400" dirty="0"/>
          </a:p>
        </p:txBody>
      </p:sp>
      <p:pic>
        <p:nvPicPr>
          <p:cNvPr id="6" name="Imagen 5">
            <a:extLst>
              <a:ext uri="{FF2B5EF4-FFF2-40B4-BE49-F238E27FC236}">
                <a16:creationId xmlns:a16="http://schemas.microsoft.com/office/drawing/2014/main" id="{713D4CF6-1CC2-8896-B924-F36365713477}"/>
              </a:ext>
            </a:extLst>
          </p:cNvPr>
          <p:cNvPicPr>
            <a:picLocks noChangeAspect="1"/>
          </p:cNvPicPr>
          <p:nvPr/>
        </p:nvPicPr>
        <p:blipFill>
          <a:blip r:embed="rId2"/>
          <a:stretch>
            <a:fillRect/>
          </a:stretch>
        </p:blipFill>
        <p:spPr>
          <a:xfrm>
            <a:off x="10336962" y="310461"/>
            <a:ext cx="3350175" cy="1632639"/>
          </a:xfrm>
          <a:prstGeom prst="rect">
            <a:avLst/>
          </a:prstGeom>
        </p:spPr>
      </p:pic>
      <p:sp>
        <p:nvSpPr>
          <p:cNvPr id="8" name="CuadroTexto 7">
            <a:extLst>
              <a:ext uri="{FF2B5EF4-FFF2-40B4-BE49-F238E27FC236}">
                <a16:creationId xmlns:a16="http://schemas.microsoft.com/office/drawing/2014/main" id="{2CAE9DDC-9CE5-A213-3E55-5277524672DB}"/>
              </a:ext>
            </a:extLst>
          </p:cNvPr>
          <p:cNvSpPr txBox="1"/>
          <p:nvPr/>
        </p:nvSpPr>
        <p:spPr>
          <a:xfrm>
            <a:off x="10216861" y="2015057"/>
            <a:ext cx="8214014" cy="369332"/>
          </a:xfrm>
          <a:prstGeom prst="rect">
            <a:avLst/>
          </a:prstGeom>
          <a:noFill/>
        </p:spPr>
        <p:txBody>
          <a:bodyPr wrap="square">
            <a:spAutoFit/>
          </a:bodyPr>
          <a:lstStyle/>
          <a:p>
            <a:r>
              <a:rPr lang="es-MX" dirty="0"/>
              <a:t>Los objetos se comunican entre ellos.</a:t>
            </a:r>
          </a:p>
        </p:txBody>
      </p:sp>
      <p:sp>
        <p:nvSpPr>
          <p:cNvPr id="10" name="CuadroTexto 9">
            <a:extLst>
              <a:ext uri="{FF2B5EF4-FFF2-40B4-BE49-F238E27FC236}">
                <a16:creationId xmlns:a16="http://schemas.microsoft.com/office/drawing/2014/main" id="{BD4455E2-51EE-7DC4-609A-A58E2F731917}"/>
              </a:ext>
            </a:extLst>
          </p:cNvPr>
          <p:cNvSpPr txBox="1"/>
          <p:nvPr/>
        </p:nvSpPr>
        <p:spPr>
          <a:xfrm>
            <a:off x="7164990" y="2999042"/>
            <a:ext cx="6804458" cy="1815882"/>
          </a:xfrm>
          <a:prstGeom prst="rect">
            <a:avLst/>
          </a:prstGeom>
          <a:noFill/>
        </p:spPr>
        <p:txBody>
          <a:bodyPr wrap="square">
            <a:spAutoFit/>
          </a:bodyPr>
          <a:lstStyle/>
          <a:p>
            <a:r>
              <a:rPr lang="es-MX" sz="1400" dirty="0"/>
              <a:t>De esta manera es más fácil manejar y mantener un sistema además de hacerlo crecer, por ejemplo, si más adelante necesitamos otra funcionalidad, podemos agregar otro objeto, o agregar atributos o funcionalidad a los objetos que ya existen. Como dijimos antes los objetos tienen datos y funcionalidades. Los datos en Programación Orientada a Objetos se llaman atributos y las funcionalidades se llaman métodos, así, cada objeto tiene sus atributos y tiene sus métodos. Supongamos que tenemos que programar una aplicación donde se ofrecen cursos en línea. Primeramente, debemos crear usuarios. Para esto usamos un proceso llamado abstracción.</a:t>
            </a:r>
          </a:p>
        </p:txBody>
      </p:sp>
      <p:pic>
        <p:nvPicPr>
          <p:cNvPr id="12" name="Imagen 11">
            <a:extLst>
              <a:ext uri="{FF2B5EF4-FFF2-40B4-BE49-F238E27FC236}">
                <a16:creationId xmlns:a16="http://schemas.microsoft.com/office/drawing/2014/main" id="{6CC986DD-2306-A788-D3EE-149EC84C4AB4}"/>
              </a:ext>
            </a:extLst>
          </p:cNvPr>
          <p:cNvPicPr>
            <a:picLocks noChangeAspect="1"/>
          </p:cNvPicPr>
          <p:nvPr/>
        </p:nvPicPr>
        <p:blipFill>
          <a:blip r:embed="rId3"/>
          <a:stretch>
            <a:fillRect/>
          </a:stretch>
        </p:blipFill>
        <p:spPr>
          <a:xfrm>
            <a:off x="1563975" y="3093099"/>
            <a:ext cx="4895850" cy="3714750"/>
          </a:xfrm>
          <a:prstGeom prst="rect">
            <a:avLst/>
          </a:prstGeom>
        </p:spPr>
      </p:pic>
      <p:sp>
        <p:nvSpPr>
          <p:cNvPr id="14" name="CuadroTexto 13">
            <a:extLst>
              <a:ext uri="{FF2B5EF4-FFF2-40B4-BE49-F238E27FC236}">
                <a16:creationId xmlns:a16="http://schemas.microsoft.com/office/drawing/2014/main" id="{ED097143-A1C1-EBE4-EC4D-CE1B7A683D85}"/>
              </a:ext>
            </a:extLst>
          </p:cNvPr>
          <p:cNvSpPr txBox="1"/>
          <p:nvPr/>
        </p:nvSpPr>
        <p:spPr>
          <a:xfrm>
            <a:off x="7166553" y="4814924"/>
            <a:ext cx="6802895" cy="1384995"/>
          </a:xfrm>
          <a:prstGeom prst="rect">
            <a:avLst/>
          </a:prstGeom>
          <a:noFill/>
        </p:spPr>
        <p:txBody>
          <a:bodyPr wrap="square">
            <a:spAutoFit/>
          </a:bodyPr>
          <a:lstStyle/>
          <a:p>
            <a:r>
              <a:rPr lang="es-MX" sz="1400" dirty="0"/>
              <a:t>Todo lo anteriormente mencionado tendría que estar establecido en algún lenguaje de programación, por ejemplo java. Pero, ¿qué pasaría si cada cierto tiempo debemos registrar un nuevo usuario? Sería tedioso estar escribiendo bloques de código para cada usuario. Para resolver esto usamos el concepto de clase que es como una plantilla o un molde el cual tiene la estructura básica del objeto, sus atributos que son sus datos y su método que es su funcionalidad.</a:t>
            </a:r>
          </a:p>
        </p:txBody>
      </p:sp>
    </p:spTree>
    <p:extLst>
      <p:ext uri="{BB962C8B-B14F-4D97-AF65-F5344CB8AC3E}">
        <p14:creationId xmlns:p14="http://schemas.microsoft.com/office/powerpoint/2010/main" val="1550525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38</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C78033B6-8ED8-829C-AF9C-654219B1EF75}"/>
              </a:ext>
            </a:extLst>
          </p:cNvPr>
          <p:cNvSpPr txBox="1"/>
          <p:nvPr/>
        </p:nvSpPr>
        <p:spPr>
          <a:xfrm>
            <a:off x="1717098" y="437287"/>
            <a:ext cx="8214014" cy="1169551"/>
          </a:xfrm>
          <a:prstGeom prst="rect">
            <a:avLst/>
          </a:prstGeom>
          <a:noFill/>
        </p:spPr>
        <p:txBody>
          <a:bodyPr wrap="square">
            <a:spAutoFit/>
          </a:bodyPr>
          <a:lstStyle/>
          <a:p>
            <a:r>
              <a:rPr lang="es-MX" sz="1400" dirty="0"/>
              <a:t>En nuestro ejemplo anterior no creamos el objeto usuario sino creamos la plantilla, es decir la clase (</a:t>
            </a:r>
            <a:r>
              <a:rPr lang="es-MX" sz="1400" dirty="0" err="1"/>
              <a:t>class</a:t>
            </a:r>
            <a:r>
              <a:rPr lang="es-MX" sz="1400" dirty="0"/>
              <a:t>) Usuario de tal manera que cada vez que una persona o usuario nuevo llega y se registra a los cursos en línea y crea su cuenta, lo que está sucediendo es que está usando la clase que con anterioridad se había creado dentro del código de la  aplicación de manera tal que cada usuario nuevo es considerado como un nuevo objeto dentro del código de la aplicación.</a:t>
            </a:r>
          </a:p>
        </p:txBody>
      </p:sp>
      <p:pic>
        <p:nvPicPr>
          <p:cNvPr id="6" name="Imagen 5">
            <a:extLst>
              <a:ext uri="{FF2B5EF4-FFF2-40B4-BE49-F238E27FC236}">
                <a16:creationId xmlns:a16="http://schemas.microsoft.com/office/drawing/2014/main" id="{6E4B1125-19E4-B8E3-17CB-FEEFF7F24704}"/>
              </a:ext>
            </a:extLst>
          </p:cNvPr>
          <p:cNvPicPr>
            <a:picLocks noChangeAspect="1"/>
          </p:cNvPicPr>
          <p:nvPr/>
        </p:nvPicPr>
        <p:blipFill>
          <a:blip r:embed="rId2"/>
          <a:stretch>
            <a:fillRect/>
          </a:stretch>
        </p:blipFill>
        <p:spPr>
          <a:xfrm>
            <a:off x="10579037" y="310461"/>
            <a:ext cx="894735" cy="1004783"/>
          </a:xfrm>
          <a:prstGeom prst="rect">
            <a:avLst/>
          </a:prstGeom>
        </p:spPr>
      </p:pic>
      <p:pic>
        <p:nvPicPr>
          <p:cNvPr id="8" name="Imagen 7">
            <a:extLst>
              <a:ext uri="{FF2B5EF4-FFF2-40B4-BE49-F238E27FC236}">
                <a16:creationId xmlns:a16="http://schemas.microsoft.com/office/drawing/2014/main" id="{CDA588FF-CFC0-7BC8-8172-2859B3EE9FA7}"/>
              </a:ext>
            </a:extLst>
          </p:cNvPr>
          <p:cNvPicPr>
            <a:picLocks noChangeAspect="1"/>
          </p:cNvPicPr>
          <p:nvPr/>
        </p:nvPicPr>
        <p:blipFill>
          <a:blip r:embed="rId3"/>
          <a:stretch>
            <a:fillRect/>
          </a:stretch>
        </p:blipFill>
        <p:spPr>
          <a:xfrm>
            <a:off x="1841932" y="1742281"/>
            <a:ext cx="4838700" cy="3714750"/>
          </a:xfrm>
          <a:prstGeom prst="rect">
            <a:avLst/>
          </a:prstGeom>
        </p:spPr>
      </p:pic>
      <p:sp>
        <p:nvSpPr>
          <p:cNvPr id="10" name="CuadroTexto 9">
            <a:extLst>
              <a:ext uri="{FF2B5EF4-FFF2-40B4-BE49-F238E27FC236}">
                <a16:creationId xmlns:a16="http://schemas.microsoft.com/office/drawing/2014/main" id="{F0801A84-59F7-ECA2-BB8D-26960E3F442D}"/>
              </a:ext>
            </a:extLst>
          </p:cNvPr>
          <p:cNvSpPr txBox="1"/>
          <p:nvPr/>
        </p:nvSpPr>
        <p:spPr>
          <a:xfrm>
            <a:off x="8199437" y="1683839"/>
            <a:ext cx="8214014" cy="523220"/>
          </a:xfrm>
          <a:prstGeom prst="rect">
            <a:avLst/>
          </a:prstGeom>
          <a:noFill/>
        </p:spPr>
        <p:txBody>
          <a:bodyPr wrap="square">
            <a:spAutoFit/>
          </a:bodyPr>
          <a:lstStyle/>
          <a:p>
            <a:r>
              <a:rPr lang="es-MX" sz="1400" dirty="0"/>
              <a:t>Al proceso de crear objetos a partir de una clase se llama instanciar. De esta manera, con una sola clase podemos crear decenas, cientos o miles de usuarios, sin tener que escribir código nuevamente. </a:t>
            </a:r>
          </a:p>
        </p:txBody>
      </p:sp>
      <p:pic>
        <p:nvPicPr>
          <p:cNvPr id="12" name="Imagen 11">
            <a:extLst>
              <a:ext uri="{FF2B5EF4-FFF2-40B4-BE49-F238E27FC236}">
                <a16:creationId xmlns:a16="http://schemas.microsoft.com/office/drawing/2014/main" id="{FB68D6B5-9A65-12AF-7598-C6EFC6A3E95B}"/>
              </a:ext>
            </a:extLst>
          </p:cNvPr>
          <p:cNvPicPr>
            <a:picLocks noChangeAspect="1"/>
          </p:cNvPicPr>
          <p:nvPr/>
        </p:nvPicPr>
        <p:blipFill>
          <a:blip r:embed="rId4"/>
          <a:stretch>
            <a:fillRect/>
          </a:stretch>
        </p:blipFill>
        <p:spPr>
          <a:xfrm>
            <a:off x="8267149" y="2457664"/>
            <a:ext cx="4867275" cy="3467100"/>
          </a:xfrm>
          <a:prstGeom prst="rect">
            <a:avLst/>
          </a:prstGeom>
        </p:spPr>
      </p:pic>
      <p:sp>
        <p:nvSpPr>
          <p:cNvPr id="14" name="CuadroTexto 13">
            <a:extLst>
              <a:ext uri="{FF2B5EF4-FFF2-40B4-BE49-F238E27FC236}">
                <a16:creationId xmlns:a16="http://schemas.microsoft.com/office/drawing/2014/main" id="{A8D412C5-EAE2-5022-9667-2BBE156840EE}"/>
              </a:ext>
            </a:extLst>
          </p:cNvPr>
          <p:cNvSpPr txBox="1"/>
          <p:nvPr/>
        </p:nvSpPr>
        <p:spPr>
          <a:xfrm>
            <a:off x="1717098" y="5810322"/>
            <a:ext cx="5566929" cy="1169551"/>
          </a:xfrm>
          <a:prstGeom prst="rect">
            <a:avLst/>
          </a:prstGeom>
          <a:noFill/>
        </p:spPr>
        <p:txBody>
          <a:bodyPr wrap="square">
            <a:spAutoFit/>
          </a:bodyPr>
          <a:lstStyle/>
          <a:p>
            <a:r>
              <a:rPr lang="es-MX" sz="1400" dirty="0"/>
              <a:t>Hasta aquí, hemos dejado claro que un objeto tiene datos, que son los atributos y tiene funcionalidad, que son los métodos. Y que a través de una clase, que es la plantilla, podemos generar (instanciar) varios objetos. Como paradigma la Programación Orientada a Objetos se basa en cuatro pilares: </a:t>
            </a:r>
            <a:r>
              <a:rPr lang="es-MX" sz="1400" b="1" dirty="0"/>
              <a:t>abstracción, encapsulamiento, polimorfismo y herencia.</a:t>
            </a:r>
          </a:p>
        </p:txBody>
      </p:sp>
    </p:spTree>
    <p:extLst>
      <p:ext uri="{BB962C8B-B14F-4D97-AF65-F5344CB8AC3E}">
        <p14:creationId xmlns:p14="http://schemas.microsoft.com/office/powerpoint/2010/main" val="1665016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39</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pic>
        <p:nvPicPr>
          <p:cNvPr id="4" name="Imagen 3">
            <a:extLst>
              <a:ext uri="{FF2B5EF4-FFF2-40B4-BE49-F238E27FC236}">
                <a16:creationId xmlns:a16="http://schemas.microsoft.com/office/drawing/2014/main" id="{8039C2D4-61A2-8F26-EAF5-0215516C1747}"/>
              </a:ext>
            </a:extLst>
          </p:cNvPr>
          <p:cNvPicPr>
            <a:picLocks noChangeAspect="1"/>
          </p:cNvPicPr>
          <p:nvPr/>
        </p:nvPicPr>
        <p:blipFill>
          <a:blip r:embed="rId2"/>
          <a:stretch>
            <a:fillRect/>
          </a:stretch>
        </p:blipFill>
        <p:spPr>
          <a:xfrm>
            <a:off x="1311131" y="130825"/>
            <a:ext cx="1927886" cy="1458401"/>
          </a:xfrm>
          <a:prstGeom prst="rect">
            <a:avLst/>
          </a:prstGeom>
        </p:spPr>
      </p:pic>
      <p:sp>
        <p:nvSpPr>
          <p:cNvPr id="6" name="CuadroTexto 5">
            <a:extLst>
              <a:ext uri="{FF2B5EF4-FFF2-40B4-BE49-F238E27FC236}">
                <a16:creationId xmlns:a16="http://schemas.microsoft.com/office/drawing/2014/main" id="{A85840CA-ABC8-0837-AB31-554561F80500}"/>
              </a:ext>
            </a:extLst>
          </p:cNvPr>
          <p:cNvSpPr txBox="1"/>
          <p:nvPr/>
        </p:nvSpPr>
        <p:spPr>
          <a:xfrm>
            <a:off x="3981737" y="23895"/>
            <a:ext cx="9193936" cy="1384995"/>
          </a:xfrm>
          <a:prstGeom prst="rect">
            <a:avLst/>
          </a:prstGeom>
          <a:noFill/>
        </p:spPr>
        <p:txBody>
          <a:bodyPr wrap="square">
            <a:spAutoFit/>
          </a:bodyPr>
          <a:lstStyle/>
          <a:p>
            <a:r>
              <a:rPr lang="es-MX" sz="1400" dirty="0"/>
              <a:t>La </a:t>
            </a:r>
            <a:r>
              <a:rPr lang="es-MX" sz="1400" b="1" dirty="0"/>
              <a:t>abstracción</a:t>
            </a:r>
            <a:r>
              <a:rPr lang="es-MX" sz="1400" dirty="0"/>
              <a:t> es un proceso de interpretación y diseño que implica reconocer y enfocarse en las características importantes de una situación o elemento, y filtrar o ignorar todas las particularidades no esenciales. </a:t>
            </a:r>
          </a:p>
          <a:p>
            <a:pPr marL="285750" indent="-285750">
              <a:buFont typeface="Arial" panose="020B0604020202020204" pitchFamily="34" charset="0"/>
              <a:buChar char="•"/>
            </a:pPr>
            <a:r>
              <a:rPr lang="es-MX" sz="1400" dirty="0"/>
              <a:t>Dejar a un lado los detalles y definir características específicas. </a:t>
            </a:r>
          </a:p>
          <a:p>
            <a:pPr marL="285750" indent="-285750">
              <a:buFont typeface="Arial" panose="020B0604020202020204" pitchFamily="34" charset="0"/>
              <a:buChar char="•"/>
            </a:pPr>
            <a:r>
              <a:rPr lang="es-MX" sz="1400" dirty="0"/>
              <a:t>Centrarse en lo que es y lo que hace. </a:t>
            </a:r>
          </a:p>
          <a:p>
            <a:pPr marL="285750" indent="-285750">
              <a:buFont typeface="Arial" panose="020B0604020202020204" pitchFamily="34" charset="0"/>
              <a:buChar char="•"/>
            </a:pPr>
            <a:r>
              <a:rPr lang="es-MX" sz="1400" dirty="0"/>
              <a:t>Hacer más énfasis en qué hace que cómo lo hace </a:t>
            </a:r>
          </a:p>
          <a:p>
            <a:r>
              <a:rPr lang="es-MX" sz="1400" dirty="0"/>
              <a:t>El proceso de abstracción es identificar qué atributos y qué métodos va a tener una clase.</a:t>
            </a:r>
          </a:p>
        </p:txBody>
      </p:sp>
      <p:pic>
        <p:nvPicPr>
          <p:cNvPr id="8" name="Imagen 7">
            <a:extLst>
              <a:ext uri="{FF2B5EF4-FFF2-40B4-BE49-F238E27FC236}">
                <a16:creationId xmlns:a16="http://schemas.microsoft.com/office/drawing/2014/main" id="{57F2A848-964C-5B66-0D52-8FCE42B5200D}"/>
              </a:ext>
            </a:extLst>
          </p:cNvPr>
          <p:cNvPicPr>
            <a:picLocks noChangeAspect="1"/>
          </p:cNvPicPr>
          <p:nvPr/>
        </p:nvPicPr>
        <p:blipFill>
          <a:blip r:embed="rId3"/>
          <a:stretch>
            <a:fillRect/>
          </a:stretch>
        </p:blipFill>
        <p:spPr>
          <a:xfrm>
            <a:off x="13295799" y="116725"/>
            <a:ext cx="2901922" cy="2179666"/>
          </a:xfrm>
          <a:prstGeom prst="rect">
            <a:avLst/>
          </a:prstGeom>
        </p:spPr>
      </p:pic>
      <p:sp>
        <p:nvSpPr>
          <p:cNvPr id="10" name="CuadroTexto 9">
            <a:extLst>
              <a:ext uri="{FF2B5EF4-FFF2-40B4-BE49-F238E27FC236}">
                <a16:creationId xmlns:a16="http://schemas.microsoft.com/office/drawing/2014/main" id="{74B34AD3-7708-7186-9ABA-5BE9996CA6EC}"/>
              </a:ext>
            </a:extLst>
          </p:cNvPr>
          <p:cNvSpPr txBox="1"/>
          <p:nvPr/>
        </p:nvSpPr>
        <p:spPr>
          <a:xfrm>
            <a:off x="3903973" y="1762212"/>
            <a:ext cx="9271699" cy="954107"/>
          </a:xfrm>
          <a:prstGeom prst="rect">
            <a:avLst/>
          </a:prstGeom>
          <a:noFill/>
        </p:spPr>
        <p:txBody>
          <a:bodyPr wrap="square">
            <a:spAutoFit/>
          </a:bodyPr>
          <a:lstStyle/>
          <a:p>
            <a:r>
              <a:rPr lang="es-MX" sz="1400" dirty="0"/>
              <a:t>Como vimos anteriormente los objetos se comunican entre ellos. Esto podría tener problemas de seguridad si un objeto pudiera modificar los datos de cualquier otro, para esto necesitamos proteger la información de manipulaciones no autorizadas de tal manera que cuando se comunican los objetos hay cierto tipo de acceso a información que puede tener uno del otro a través de métodos para acceder, lo que evita cambios indebidos. A esto se le llama el </a:t>
            </a:r>
            <a:r>
              <a:rPr lang="es-MX" sz="1400" b="1" dirty="0"/>
              <a:t>encapsulamiento</a:t>
            </a:r>
            <a:r>
              <a:rPr lang="es-MX" sz="1400" dirty="0"/>
              <a:t>. </a:t>
            </a:r>
          </a:p>
        </p:txBody>
      </p:sp>
      <p:pic>
        <p:nvPicPr>
          <p:cNvPr id="12" name="Imagen 11">
            <a:extLst>
              <a:ext uri="{FF2B5EF4-FFF2-40B4-BE49-F238E27FC236}">
                <a16:creationId xmlns:a16="http://schemas.microsoft.com/office/drawing/2014/main" id="{FF0F1C57-A500-BE68-1A4B-FC563D997C7F}"/>
              </a:ext>
            </a:extLst>
          </p:cNvPr>
          <p:cNvPicPr>
            <a:picLocks noChangeAspect="1"/>
          </p:cNvPicPr>
          <p:nvPr/>
        </p:nvPicPr>
        <p:blipFill>
          <a:blip r:embed="rId4"/>
          <a:stretch>
            <a:fillRect/>
          </a:stretch>
        </p:blipFill>
        <p:spPr>
          <a:xfrm>
            <a:off x="1232282" y="1895841"/>
            <a:ext cx="2502303" cy="1703815"/>
          </a:xfrm>
          <a:prstGeom prst="rect">
            <a:avLst/>
          </a:prstGeom>
        </p:spPr>
      </p:pic>
      <p:sp>
        <p:nvSpPr>
          <p:cNvPr id="14" name="CuadroTexto 13">
            <a:extLst>
              <a:ext uri="{FF2B5EF4-FFF2-40B4-BE49-F238E27FC236}">
                <a16:creationId xmlns:a16="http://schemas.microsoft.com/office/drawing/2014/main" id="{DC21C6AF-3D22-2538-86AA-45BE2577D7A8}"/>
              </a:ext>
            </a:extLst>
          </p:cNvPr>
          <p:cNvSpPr txBox="1"/>
          <p:nvPr/>
        </p:nvSpPr>
        <p:spPr>
          <a:xfrm>
            <a:off x="3854712" y="3091205"/>
            <a:ext cx="9320961" cy="1600438"/>
          </a:xfrm>
          <a:prstGeom prst="rect">
            <a:avLst/>
          </a:prstGeom>
          <a:noFill/>
        </p:spPr>
        <p:txBody>
          <a:bodyPr wrap="square">
            <a:spAutoFit/>
          </a:bodyPr>
          <a:lstStyle/>
          <a:p>
            <a:r>
              <a:rPr lang="es-MX" sz="1400" b="1" dirty="0"/>
              <a:t>Polimorfismo</a:t>
            </a:r>
            <a:r>
              <a:rPr lang="es-MX" sz="1400" dirty="0"/>
              <a:t> es poder dar la misma instrucción a diferentes objetos de tal manera que cada uno de ellos responda a su propia manera. En el ejemplo, de la realización del programa para los cursos en línea, podemos ver la aplicación de polimorfismo cuando, por ejemplo, uno de los usuarios se convierte en usuario Premium. Cuando el usuario se convierte en Premium, se notifica a través de 3 canales: </a:t>
            </a:r>
            <a:r>
              <a:rPr lang="es-MX" sz="1400" dirty="0" err="1"/>
              <a:t>slack</a:t>
            </a:r>
            <a:r>
              <a:rPr lang="es-MX" sz="1400" dirty="0"/>
              <a:t>, web y correo. </a:t>
            </a:r>
            <a:r>
              <a:rPr lang="es-MX" sz="1400" dirty="0" err="1"/>
              <a:t>Slack</a:t>
            </a:r>
            <a:r>
              <a:rPr lang="es-MX" sz="1400" dirty="0"/>
              <a:t> es una notificación para quien controla, maneja o tiene acceso a la aplicación. Vía Web, es una notificación que se hace a través de la misma aplicación al usuario. Vía correo, es la notificación enviada a través de correo electrónico al usuario sobre que ha adquirido la suscripción Premium. La notificación a través de los 3 canales es la misma aunque cada uno de esos métodos funciona diferente.</a:t>
            </a:r>
          </a:p>
        </p:txBody>
      </p:sp>
      <p:pic>
        <p:nvPicPr>
          <p:cNvPr id="16" name="Imagen 15">
            <a:extLst>
              <a:ext uri="{FF2B5EF4-FFF2-40B4-BE49-F238E27FC236}">
                <a16:creationId xmlns:a16="http://schemas.microsoft.com/office/drawing/2014/main" id="{BEF6BE87-7BC0-0034-B496-82E5AF1B8319}"/>
              </a:ext>
            </a:extLst>
          </p:cNvPr>
          <p:cNvPicPr>
            <a:picLocks noChangeAspect="1"/>
          </p:cNvPicPr>
          <p:nvPr/>
        </p:nvPicPr>
        <p:blipFill>
          <a:blip r:embed="rId5"/>
          <a:stretch>
            <a:fillRect/>
          </a:stretch>
        </p:blipFill>
        <p:spPr>
          <a:xfrm>
            <a:off x="13175672" y="3037832"/>
            <a:ext cx="2901922" cy="2113746"/>
          </a:xfrm>
          <a:prstGeom prst="rect">
            <a:avLst/>
          </a:prstGeom>
        </p:spPr>
      </p:pic>
      <p:sp>
        <p:nvSpPr>
          <p:cNvPr id="19" name="CuadroTexto 18">
            <a:extLst>
              <a:ext uri="{FF2B5EF4-FFF2-40B4-BE49-F238E27FC236}">
                <a16:creationId xmlns:a16="http://schemas.microsoft.com/office/drawing/2014/main" id="{489CF932-7D11-0988-333B-A06BF377C8ED}"/>
              </a:ext>
            </a:extLst>
          </p:cNvPr>
          <p:cNvSpPr txBox="1"/>
          <p:nvPr/>
        </p:nvSpPr>
        <p:spPr>
          <a:xfrm>
            <a:off x="3854712" y="5198160"/>
            <a:ext cx="9320961" cy="1384995"/>
          </a:xfrm>
          <a:prstGeom prst="rect">
            <a:avLst/>
          </a:prstGeom>
          <a:noFill/>
        </p:spPr>
        <p:txBody>
          <a:bodyPr wrap="square">
            <a:spAutoFit/>
          </a:bodyPr>
          <a:lstStyle/>
          <a:p>
            <a:r>
              <a:rPr lang="es-MX" sz="1400" dirty="0"/>
              <a:t>En la Programación Orientada a Objetos, tenemos una clase padre y las clases hijas que </a:t>
            </a:r>
            <a:r>
              <a:rPr lang="es-MX" sz="1400" b="1" dirty="0"/>
              <a:t>heredan</a:t>
            </a:r>
            <a:r>
              <a:rPr lang="es-MX" sz="1400" dirty="0"/>
              <a:t> funcionalidades y atributos de esa clase padre pero sin embargo no son idénticas, solamente aprovechan eso que ya existe para después añadir nuevas cosas. En el ejemplo de la creación de una aplicación para cursos en línea, tenemos una clase para crear usuarios genéricos. Pero qué pasa si necesitamos un usuario que sea Staff que tenga diferentes funcionalidades y atributos al usuarios común. Entonces, lo que hacemos es que creamos una nueva clase Staff que herede ciertas funcionalidades y atributos de la clase padre.</a:t>
            </a:r>
          </a:p>
        </p:txBody>
      </p:sp>
    </p:spTree>
    <p:extLst>
      <p:ext uri="{BB962C8B-B14F-4D97-AF65-F5344CB8AC3E}">
        <p14:creationId xmlns:p14="http://schemas.microsoft.com/office/powerpoint/2010/main" val="1562272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4</a:t>
            </a:fld>
            <a:endParaRPr lang="es-MX" sz="2800" dirty="0"/>
          </a:p>
        </p:txBody>
      </p:sp>
      <p:sp>
        <p:nvSpPr>
          <p:cNvPr id="26" name="Título 1">
            <a:extLst>
              <a:ext uri="{FF2B5EF4-FFF2-40B4-BE49-F238E27FC236}">
                <a16:creationId xmlns:a16="http://schemas.microsoft.com/office/drawing/2014/main" id="{E0F40067-7AEF-CC91-5DB8-CAF5224133F9}"/>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Introducción</a:t>
            </a:r>
          </a:p>
        </p:txBody>
      </p:sp>
      <p:sp>
        <p:nvSpPr>
          <p:cNvPr id="2" name="Rectángulo 1">
            <a:extLst>
              <a:ext uri="{FF2B5EF4-FFF2-40B4-BE49-F238E27FC236}">
                <a16:creationId xmlns:a16="http://schemas.microsoft.com/office/drawing/2014/main" id="{E11BC2E9-2242-498D-856F-96629728B863}"/>
              </a:ext>
            </a:extLst>
          </p:cNvPr>
          <p:cNvSpPr/>
          <p:nvPr/>
        </p:nvSpPr>
        <p:spPr>
          <a:xfrm>
            <a:off x="682290" y="2239198"/>
            <a:ext cx="6500339" cy="738664"/>
          </a:xfrm>
          <a:prstGeom prst="rect">
            <a:avLst/>
          </a:prstGeom>
        </p:spPr>
        <p:txBody>
          <a:bodyPr wrap="square">
            <a:spAutoFit/>
          </a:bodyPr>
          <a:lstStyle/>
          <a:p>
            <a:r>
              <a:rPr lang="es-ES" sz="1400" dirty="0"/>
              <a:t>A continuación descarga el archivo ejecutable que se encuentra en el apartado de abajo. Dirígete a la carpeta de Descargas y ejecuta el archivo: jdk-17_windows-x64_bin.exe</a:t>
            </a:r>
            <a:endParaRPr lang="es-MX" sz="1400" dirty="0"/>
          </a:p>
        </p:txBody>
      </p:sp>
      <p:pic>
        <p:nvPicPr>
          <p:cNvPr id="3" name="Imagen 2">
            <a:extLst>
              <a:ext uri="{FF2B5EF4-FFF2-40B4-BE49-F238E27FC236}">
                <a16:creationId xmlns:a16="http://schemas.microsoft.com/office/drawing/2014/main" id="{C5E7315A-12C0-4883-B2A8-0979809F1C5A}"/>
              </a:ext>
            </a:extLst>
          </p:cNvPr>
          <p:cNvPicPr>
            <a:picLocks noChangeAspect="1"/>
          </p:cNvPicPr>
          <p:nvPr/>
        </p:nvPicPr>
        <p:blipFill>
          <a:blip r:embed="rId2"/>
          <a:stretch>
            <a:fillRect/>
          </a:stretch>
        </p:blipFill>
        <p:spPr>
          <a:xfrm>
            <a:off x="771924" y="100424"/>
            <a:ext cx="2002450" cy="2113312"/>
          </a:xfrm>
          <a:prstGeom prst="rect">
            <a:avLst/>
          </a:prstGeom>
        </p:spPr>
      </p:pic>
      <p:pic>
        <p:nvPicPr>
          <p:cNvPr id="4" name="Imagen 3">
            <a:extLst>
              <a:ext uri="{FF2B5EF4-FFF2-40B4-BE49-F238E27FC236}">
                <a16:creationId xmlns:a16="http://schemas.microsoft.com/office/drawing/2014/main" id="{CC1E0EBE-FFC2-4E83-AFA1-CD6B49739549}"/>
              </a:ext>
            </a:extLst>
          </p:cNvPr>
          <p:cNvPicPr>
            <a:picLocks noChangeAspect="1"/>
          </p:cNvPicPr>
          <p:nvPr/>
        </p:nvPicPr>
        <p:blipFill>
          <a:blip r:embed="rId3"/>
          <a:stretch>
            <a:fillRect/>
          </a:stretch>
        </p:blipFill>
        <p:spPr>
          <a:xfrm>
            <a:off x="2933606" y="100423"/>
            <a:ext cx="2119639" cy="2113312"/>
          </a:xfrm>
          <a:prstGeom prst="rect">
            <a:avLst/>
          </a:prstGeom>
        </p:spPr>
      </p:pic>
      <p:pic>
        <p:nvPicPr>
          <p:cNvPr id="5" name="Imagen 4">
            <a:extLst>
              <a:ext uri="{FF2B5EF4-FFF2-40B4-BE49-F238E27FC236}">
                <a16:creationId xmlns:a16="http://schemas.microsoft.com/office/drawing/2014/main" id="{83708AF8-51D2-4D5E-A87B-C18E5070584B}"/>
              </a:ext>
            </a:extLst>
          </p:cNvPr>
          <p:cNvPicPr>
            <a:picLocks noChangeAspect="1"/>
          </p:cNvPicPr>
          <p:nvPr/>
        </p:nvPicPr>
        <p:blipFill>
          <a:blip r:embed="rId4"/>
          <a:stretch>
            <a:fillRect/>
          </a:stretch>
        </p:blipFill>
        <p:spPr>
          <a:xfrm>
            <a:off x="5212477" y="110414"/>
            <a:ext cx="1970152" cy="2113312"/>
          </a:xfrm>
          <a:prstGeom prst="rect">
            <a:avLst/>
          </a:prstGeom>
        </p:spPr>
      </p:pic>
      <p:sp>
        <p:nvSpPr>
          <p:cNvPr id="6" name="Rectángulo 5">
            <a:extLst>
              <a:ext uri="{FF2B5EF4-FFF2-40B4-BE49-F238E27FC236}">
                <a16:creationId xmlns:a16="http://schemas.microsoft.com/office/drawing/2014/main" id="{BAE9B8CA-0A0B-4C4C-B168-BC30C1313FC3}"/>
              </a:ext>
            </a:extLst>
          </p:cNvPr>
          <p:cNvSpPr/>
          <p:nvPr/>
        </p:nvSpPr>
        <p:spPr>
          <a:xfrm>
            <a:off x="13465269" y="89972"/>
            <a:ext cx="2333109" cy="2031325"/>
          </a:xfrm>
          <a:prstGeom prst="rect">
            <a:avLst/>
          </a:prstGeom>
        </p:spPr>
        <p:txBody>
          <a:bodyPr wrap="square">
            <a:spAutoFit/>
          </a:bodyPr>
          <a:lstStyle/>
          <a:p>
            <a:pPr marL="285750" indent="-285750">
              <a:buFont typeface="Arial" panose="020B0604020202020204" pitchFamily="34" charset="0"/>
              <a:buChar char="•"/>
            </a:pPr>
            <a:r>
              <a:rPr lang="es-ES" sz="1400" dirty="0"/>
              <a:t>A continuación, ubica la carpeta \</a:t>
            </a:r>
            <a:r>
              <a:rPr lang="es-ES" sz="1400" dirty="0" err="1"/>
              <a:t>bin</a:t>
            </a:r>
            <a:r>
              <a:rPr lang="es-ES" sz="1400" dirty="0"/>
              <a:t> en el Explorador de Archivos</a:t>
            </a:r>
          </a:p>
          <a:p>
            <a:pPr marL="285750" indent="-285750">
              <a:buFont typeface="Arial" panose="020B0604020202020204" pitchFamily="34" charset="0"/>
              <a:buChar char="•"/>
            </a:pPr>
            <a:r>
              <a:rPr lang="es-ES" sz="1400" dirty="0"/>
              <a:t>Copia la dirección de la carpeta \</a:t>
            </a:r>
            <a:r>
              <a:rPr lang="es-ES" sz="1400" dirty="0" err="1"/>
              <a:t>bin</a:t>
            </a:r>
            <a:r>
              <a:rPr lang="es-ES" sz="1400" dirty="0"/>
              <a:t> , en el caso del ejemplo es la siguiente: C:\Program Files\Java\jdk-17.0.2\</a:t>
            </a:r>
            <a:r>
              <a:rPr lang="es-ES" sz="1400" dirty="0" err="1"/>
              <a:t>bin</a:t>
            </a:r>
            <a:r>
              <a:rPr lang="es-ES" sz="1400" dirty="0"/>
              <a:t> </a:t>
            </a:r>
            <a:endParaRPr lang="es-MX" sz="1400" dirty="0"/>
          </a:p>
          <a:p>
            <a:endParaRPr lang="es-MX" sz="1400" dirty="0"/>
          </a:p>
        </p:txBody>
      </p:sp>
      <p:pic>
        <p:nvPicPr>
          <p:cNvPr id="7" name="Imagen 6">
            <a:extLst>
              <a:ext uri="{FF2B5EF4-FFF2-40B4-BE49-F238E27FC236}">
                <a16:creationId xmlns:a16="http://schemas.microsoft.com/office/drawing/2014/main" id="{279E9C6C-CA1A-4D45-A633-976B21855F34}"/>
              </a:ext>
            </a:extLst>
          </p:cNvPr>
          <p:cNvPicPr>
            <a:picLocks noChangeAspect="1"/>
          </p:cNvPicPr>
          <p:nvPr/>
        </p:nvPicPr>
        <p:blipFill>
          <a:blip r:embed="rId5"/>
          <a:stretch>
            <a:fillRect/>
          </a:stretch>
        </p:blipFill>
        <p:spPr>
          <a:xfrm>
            <a:off x="7341861" y="89972"/>
            <a:ext cx="6000750" cy="2990850"/>
          </a:xfrm>
          <a:prstGeom prst="rect">
            <a:avLst/>
          </a:prstGeom>
        </p:spPr>
      </p:pic>
      <p:cxnSp>
        <p:nvCxnSpPr>
          <p:cNvPr id="10" name="Conector recto 9">
            <a:extLst>
              <a:ext uri="{FF2B5EF4-FFF2-40B4-BE49-F238E27FC236}">
                <a16:creationId xmlns:a16="http://schemas.microsoft.com/office/drawing/2014/main" id="{49A9D06D-A869-4A86-85AD-9C5FB7797FE4}"/>
              </a:ext>
            </a:extLst>
          </p:cNvPr>
          <p:cNvCxnSpPr/>
          <p:nvPr/>
        </p:nvCxnSpPr>
        <p:spPr>
          <a:xfrm>
            <a:off x="835324" y="3269717"/>
            <a:ext cx="15302813"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Rectángulo 10">
            <a:extLst>
              <a:ext uri="{FF2B5EF4-FFF2-40B4-BE49-F238E27FC236}">
                <a16:creationId xmlns:a16="http://schemas.microsoft.com/office/drawing/2014/main" id="{720BF58E-67C9-4142-BC1D-4DD8CC145FC7}"/>
              </a:ext>
            </a:extLst>
          </p:cNvPr>
          <p:cNvSpPr/>
          <p:nvPr/>
        </p:nvSpPr>
        <p:spPr>
          <a:xfrm>
            <a:off x="710632" y="5903896"/>
            <a:ext cx="2704725" cy="954107"/>
          </a:xfrm>
          <a:prstGeom prst="rect">
            <a:avLst/>
          </a:prstGeom>
        </p:spPr>
        <p:txBody>
          <a:bodyPr wrap="square">
            <a:spAutoFit/>
          </a:bodyPr>
          <a:lstStyle/>
          <a:p>
            <a:r>
              <a:rPr lang="es-ES" sz="1400" dirty="0"/>
              <a:t>Ve a "Propiedades del sistema" (Se puede encontrar en Panel de control &gt; Sistema &gt; Configuración avanzada del sistema). </a:t>
            </a:r>
            <a:endParaRPr lang="es-MX" sz="1400" dirty="0"/>
          </a:p>
        </p:txBody>
      </p:sp>
      <p:pic>
        <p:nvPicPr>
          <p:cNvPr id="12" name="Imagen 11">
            <a:extLst>
              <a:ext uri="{FF2B5EF4-FFF2-40B4-BE49-F238E27FC236}">
                <a16:creationId xmlns:a16="http://schemas.microsoft.com/office/drawing/2014/main" id="{89DDF446-6E5F-4F4E-82E1-4C6928B4E665}"/>
              </a:ext>
            </a:extLst>
          </p:cNvPr>
          <p:cNvPicPr>
            <a:picLocks noChangeAspect="1"/>
          </p:cNvPicPr>
          <p:nvPr/>
        </p:nvPicPr>
        <p:blipFill>
          <a:blip r:embed="rId6"/>
          <a:stretch>
            <a:fillRect/>
          </a:stretch>
        </p:blipFill>
        <p:spPr>
          <a:xfrm>
            <a:off x="710632" y="3362155"/>
            <a:ext cx="2797363" cy="2449304"/>
          </a:xfrm>
          <a:prstGeom prst="rect">
            <a:avLst/>
          </a:prstGeom>
        </p:spPr>
      </p:pic>
      <p:sp>
        <p:nvSpPr>
          <p:cNvPr id="13" name="Rectángulo 12">
            <a:extLst>
              <a:ext uri="{FF2B5EF4-FFF2-40B4-BE49-F238E27FC236}">
                <a16:creationId xmlns:a16="http://schemas.microsoft.com/office/drawing/2014/main" id="{B3266B9B-2DF6-4A18-A83C-EAB6F761FD85}"/>
              </a:ext>
            </a:extLst>
          </p:cNvPr>
          <p:cNvSpPr/>
          <p:nvPr/>
        </p:nvSpPr>
        <p:spPr>
          <a:xfrm>
            <a:off x="3807768" y="5887160"/>
            <a:ext cx="2570420" cy="738664"/>
          </a:xfrm>
          <a:prstGeom prst="rect">
            <a:avLst/>
          </a:prstGeom>
        </p:spPr>
        <p:txBody>
          <a:bodyPr wrap="square">
            <a:spAutoFit/>
          </a:bodyPr>
          <a:lstStyle/>
          <a:p>
            <a:r>
              <a:rPr lang="es-ES" sz="1400" dirty="0"/>
              <a:t>Haz clic en el botón "Variables de entorno" en la pestaña "Opciones avanzadas". </a:t>
            </a:r>
            <a:endParaRPr lang="es-MX" sz="1400" dirty="0"/>
          </a:p>
        </p:txBody>
      </p:sp>
      <p:pic>
        <p:nvPicPr>
          <p:cNvPr id="14" name="Imagen 13">
            <a:extLst>
              <a:ext uri="{FF2B5EF4-FFF2-40B4-BE49-F238E27FC236}">
                <a16:creationId xmlns:a16="http://schemas.microsoft.com/office/drawing/2014/main" id="{0DB5B251-3276-4E83-99C6-1F1415D71F0F}"/>
              </a:ext>
            </a:extLst>
          </p:cNvPr>
          <p:cNvPicPr>
            <a:picLocks noChangeAspect="1"/>
          </p:cNvPicPr>
          <p:nvPr/>
        </p:nvPicPr>
        <p:blipFill>
          <a:blip r:embed="rId7"/>
          <a:stretch>
            <a:fillRect/>
          </a:stretch>
        </p:blipFill>
        <p:spPr>
          <a:xfrm>
            <a:off x="3807767" y="3372146"/>
            <a:ext cx="2570420" cy="2441899"/>
          </a:xfrm>
          <a:prstGeom prst="rect">
            <a:avLst/>
          </a:prstGeom>
        </p:spPr>
      </p:pic>
      <p:pic>
        <p:nvPicPr>
          <p:cNvPr id="15" name="Imagen 14">
            <a:extLst>
              <a:ext uri="{FF2B5EF4-FFF2-40B4-BE49-F238E27FC236}">
                <a16:creationId xmlns:a16="http://schemas.microsoft.com/office/drawing/2014/main" id="{9B427649-02BC-471C-94AD-E9B51C21C185}"/>
              </a:ext>
            </a:extLst>
          </p:cNvPr>
          <p:cNvPicPr>
            <a:picLocks noChangeAspect="1"/>
          </p:cNvPicPr>
          <p:nvPr/>
        </p:nvPicPr>
        <p:blipFill>
          <a:blip r:embed="rId8"/>
          <a:stretch>
            <a:fillRect/>
          </a:stretch>
        </p:blipFill>
        <p:spPr>
          <a:xfrm>
            <a:off x="6672279" y="3362155"/>
            <a:ext cx="2177355" cy="2441894"/>
          </a:xfrm>
          <a:prstGeom prst="rect">
            <a:avLst/>
          </a:prstGeom>
        </p:spPr>
      </p:pic>
      <p:sp>
        <p:nvSpPr>
          <p:cNvPr id="16" name="Rectángulo 15">
            <a:extLst>
              <a:ext uri="{FF2B5EF4-FFF2-40B4-BE49-F238E27FC236}">
                <a16:creationId xmlns:a16="http://schemas.microsoft.com/office/drawing/2014/main" id="{50664907-4A27-40B5-A346-0E6BCE3716B3}"/>
              </a:ext>
            </a:extLst>
          </p:cNvPr>
          <p:cNvSpPr/>
          <p:nvPr/>
        </p:nvSpPr>
        <p:spPr>
          <a:xfrm>
            <a:off x="6672279" y="5868069"/>
            <a:ext cx="2177355" cy="954107"/>
          </a:xfrm>
          <a:prstGeom prst="rect">
            <a:avLst/>
          </a:prstGeom>
        </p:spPr>
        <p:txBody>
          <a:bodyPr wrap="square">
            <a:spAutoFit/>
          </a:bodyPr>
          <a:lstStyle/>
          <a:p>
            <a:r>
              <a:rPr lang="es-ES" sz="1400" dirty="0"/>
              <a:t>Luego, selecciona la variable "</a:t>
            </a:r>
            <a:r>
              <a:rPr lang="es-ES" sz="1400" dirty="0" err="1"/>
              <a:t>Path</a:t>
            </a:r>
            <a:r>
              <a:rPr lang="es-ES" sz="1400" dirty="0"/>
              <a:t>" en Variables del sistema y haz clic en el botón "Editar". </a:t>
            </a:r>
            <a:endParaRPr lang="es-MX" sz="1400" dirty="0"/>
          </a:p>
        </p:txBody>
      </p:sp>
      <p:pic>
        <p:nvPicPr>
          <p:cNvPr id="18" name="Imagen 17">
            <a:extLst>
              <a:ext uri="{FF2B5EF4-FFF2-40B4-BE49-F238E27FC236}">
                <a16:creationId xmlns:a16="http://schemas.microsoft.com/office/drawing/2014/main" id="{EB12E4A0-FF40-4CA0-8D8D-992C0E60B5A9}"/>
              </a:ext>
            </a:extLst>
          </p:cNvPr>
          <p:cNvPicPr>
            <a:picLocks noChangeAspect="1"/>
          </p:cNvPicPr>
          <p:nvPr/>
        </p:nvPicPr>
        <p:blipFill>
          <a:blip r:embed="rId9"/>
          <a:stretch>
            <a:fillRect/>
          </a:stretch>
        </p:blipFill>
        <p:spPr>
          <a:xfrm>
            <a:off x="9158431" y="3362156"/>
            <a:ext cx="2177355" cy="2385890"/>
          </a:xfrm>
          <a:prstGeom prst="rect">
            <a:avLst/>
          </a:prstGeom>
        </p:spPr>
      </p:pic>
      <p:sp>
        <p:nvSpPr>
          <p:cNvPr id="19" name="Rectángulo 18">
            <a:extLst>
              <a:ext uri="{FF2B5EF4-FFF2-40B4-BE49-F238E27FC236}">
                <a16:creationId xmlns:a16="http://schemas.microsoft.com/office/drawing/2014/main" id="{4033C7B2-66F5-4AA9-B732-64BA677F6607}"/>
              </a:ext>
            </a:extLst>
          </p:cNvPr>
          <p:cNvSpPr/>
          <p:nvPr/>
        </p:nvSpPr>
        <p:spPr>
          <a:xfrm>
            <a:off x="9121759" y="5804049"/>
            <a:ext cx="3451240" cy="1384995"/>
          </a:xfrm>
          <a:prstGeom prst="rect">
            <a:avLst/>
          </a:prstGeom>
        </p:spPr>
        <p:txBody>
          <a:bodyPr wrap="square">
            <a:spAutoFit/>
          </a:bodyPr>
          <a:lstStyle/>
          <a:p>
            <a:r>
              <a:rPr lang="es-ES" sz="1400" dirty="0"/>
              <a:t>Haz clic en el botón "Nuevo" y agrega la ruta donde está instalado Java, que es la que habíamos copiado arriba C:\Program Files\Java\jdk-17.0.2\</a:t>
            </a:r>
            <a:r>
              <a:rPr lang="es-ES" sz="1400" dirty="0" err="1"/>
              <a:t>bin</a:t>
            </a:r>
            <a:r>
              <a:rPr lang="es-ES" sz="1400" dirty="0"/>
              <a:t> (si no se especificó nada más cuando lo instaló). Luego, haz clic en "Aceptar" y guarda la configuración. </a:t>
            </a:r>
            <a:endParaRPr lang="es-MX" sz="1400" dirty="0"/>
          </a:p>
        </p:txBody>
      </p:sp>
      <p:sp>
        <p:nvSpPr>
          <p:cNvPr id="20" name="Rectángulo 19">
            <a:extLst>
              <a:ext uri="{FF2B5EF4-FFF2-40B4-BE49-F238E27FC236}">
                <a16:creationId xmlns:a16="http://schemas.microsoft.com/office/drawing/2014/main" id="{1E0677C3-F92C-46F2-B6C5-A33D4FF2150C}"/>
              </a:ext>
            </a:extLst>
          </p:cNvPr>
          <p:cNvSpPr/>
          <p:nvPr/>
        </p:nvSpPr>
        <p:spPr>
          <a:xfrm>
            <a:off x="11596255" y="3325721"/>
            <a:ext cx="4647876" cy="738664"/>
          </a:xfrm>
          <a:prstGeom prst="rect">
            <a:avLst/>
          </a:prstGeom>
        </p:spPr>
        <p:txBody>
          <a:bodyPr wrap="square">
            <a:spAutoFit/>
          </a:bodyPr>
          <a:lstStyle/>
          <a:p>
            <a:r>
              <a:rPr lang="es-ES" sz="1400" dirty="0"/>
              <a:t>Por último, abre el símbolo del sistema (cmd.exe) y escribe java -</a:t>
            </a:r>
            <a:r>
              <a:rPr lang="es-ES" sz="1400" dirty="0" err="1"/>
              <a:t>version</a:t>
            </a:r>
            <a:r>
              <a:rPr lang="es-ES" sz="1400" dirty="0"/>
              <a:t> para ver si Java se está ejecutando en tu máquina </a:t>
            </a:r>
            <a:endParaRPr lang="es-MX" sz="1400" dirty="0"/>
          </a:p>
        </p:txBody>
      </p:sp>
      <p:sp>
        <p:nvSpPr>
          <p:cNvPr id="21" name="Rectángulo 20">
            <a:extLst>
              <a:ext uri="{FF2B5EF4-FFF2-40B4-BE49-F238E27FC236}">
                <a16:creationId xmlns:a16="http://schemas.microsoft.com/office/drawing/2014/main" id="{9F4D04CB-4512-4110-BFB4-9F67304CB575}"/>
              </a:ext>
            </a:extLst>
          </p:cNvPr>
          <p:cNvSpPr/>
          <p:nvPr/>
        </p:nvSpPr>
        <p:spPr>
          <a:xfrm>
            <a:off x="11596254" y="4120388"/>
            <a:ext cx="4647877" cy="738664"/>
          </a:xfrm>
          <a:prstGeom prst="rect">
            <a:avLst/>
          </a:prstGeom>
          <a:solidFill>
            <a:schemeClr val="bg1"/>
          </a:solidFill>
        </p:spPr>
        <p:txBody>
          <a:bodyPr wrap="square">
            <a:spAutoFit/>
          </a:bodyPr>
          <a:lstStyle/>
          <a:p>
            <a:r>
              <a:rPr lang="es-MX" sz="1400" dirty="0"/>
              <a:t>C:\Users\Your </a:t>
            </a:r>
            <a:r>
              <a:rPr lang="es-MX" sz="1400" dirty="0" err="1"/>
              <a:t>Name</a:t>
            </a:r>
            <a:r>
              <a:rPr lang="es-MX" sz="1400" dirty="0"/>
              <a:t>&gt;java -</a:t>
            </a:r>
            <a:r>
              <a:rPr lang="es-MX" sz="1400" dirty="0" err="1"/>
              <a:t>version</a:t>
            </a:r>
            <a:r>
              <a:rPr lang="es-MX" sz="1400" dirty="0"/>
              <a:t> java </a:t>
            </a:r>
            <a:r>
              <a:rPr lang="es-MX" sz="1400" dirty="0" err="1"/>
              <a:t>version</a:t>
            </a:r>
            <a:r>
              <a:rPr lang="es-MX" sz="1400" dirty="0"/>
              <a:t> "17.0.2" 2022-01-18 LTS Java(TM) SE </a:t>
            </a:r>
            <a:r>
              <a:rPr lang="es-MX" sz="1400" dirty="0" err="1"/>
              <a:t>Runtime</a:t>
            </a:r>
            <a:r>
              <a:rPr lang="es-MX" sz="1400" dirty="0"/>
              <a:t> </a:t>
            </a:r>
            <a:r>
              <a:rPr lang="es-MX" sz="1400" dirty="0" err="1"/>
              <a:t>Environment</a:t>
            </a:r>
            <a:r>
              <a:rPr lang="es-MX" sz="1400" dirty="0"/>
              <a:t> (</a:t>
            </a:r>
            <a:r>
              <a:rPr lang="es-MX" sz="1400" dirty="0" err="1"/>
              <a:t>build</a:t>
            </a:r>
            <a:r>
              <a:rPr lang="es-MX" sz="1400" dirty="0"/>
              <a:t> 17.0.2+8-LTS-86) </a:t>
            </a:r>
          </a:p>
        </p:txBody>
      </p:sp>
      <p:sp>
        <p:nvSpPr>
          <p:cNvPr id="22" name="Rectángulo 21">
            <a:extLst>
              <a:ext uri="{FF2B5EF4-FFF2-40B4-BE49-F238E27FC236}">
                <a16:creationId xmlns:a16="http://schemas.microsoft.com/office/drawing/2014/main" id="{2F8BDE60-797E-4ED2-B7C7-61D04EA0E467}"/>
              </a:ext>
            </a:extLst>
          </p:cNvPr>
          <p:cNvSpPr/>
          <p:nvPr/>
        </p:nvSpPr>
        <p:spPr>
          <a:xfrm>
            <a:off x="12792891" y="5887160"/>
            <a:ext cx="3451240" cy="1200329"/>
          </a:xfrm>
          <a:prstGeom prst="rect">
            <a:avLst/>
          </a:prstGeom>
        </p:spPr>
        <p:txBody>
          <a:bodyPr wrap="square">
            <a:spAutoFit/>
          </a:bodyPr>
          <a:lstStyle/>
          <a:p>
            <a:r>
              <a:rPr lang="es-ES" sz="1200" dirty="0"/>
              <a:t>También tenemos algunos editores en línea para programar en Java. Aquí te dejamos algunos: https://www.jdoodle.com/online-java-compiler/ https://www.programiz.com/java-programming/online-compiler/ https://www.interviewbit.com/online-java-compiler/</a:t>
            </a:r>
            <a:endParaRPr lang="es-MX" sz="1200" dirty="0"/>
          </a:p>
        </p:txBody>
      </p:sp>
    </p:spTree>
    <p:extLst>
      <p:ext uri="{BB962C8B-B14F-4D97-AF65-F5344CB8AC3E}">
        <p14:creationId xmlns:p14="http://schemas.microsoft.com/office/powerpoint/2010/main" val="4195398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40</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6" name="CuadroTexto 5">
            <a:extLst>
              <a:ext uri="{FF2B5EF4-FFF2-40B4-BE49-F238E27FC236}">
                <a16:creationId xmlns:a16="http://schemas.microsoft.com/office/drawing/2014/main" id="{5D5CDDA1-CF1A-EE5C-7DC5-3F1E46DDE251}"/>
              </a:ext>
            </a:extLst>
          </p:cNvPr>
          <p:cNvSpPr txBox="1"/>
          <p:nvPr/>
        </p:nvSpPr>
        <p:spPr>
          <a:xfrm>
            <a:off x="1270287" y="310461"/>
            <a:ext cx="11957339" cy="1446550"/>
          </a:xfrm>
          <a:prstGeom prst="rect">
            <a:avLst/>
          </a:prstGeom>
          <a:noFill/>
        </p:spPr>
        <p:txBody>
          <a:bodyPr wrap="square">
            <a:spAutoFit/>
          </a:bodyPr>
          <a:lstStyle/>
          <a:p>
            <a:r>
              <a:rPr lang="es-MX" b="1" dirty="0"/>
              <a:t>Clases en POO </a:t>
            </a:r>
          </a:p>
          <a:p>
            <a:endParaRPr lang="es-MX" sz="1400" dirty="0"/>
          </a:p>
          <a:p>
            <a:r>
              <a:rPr lang="es-MX" sz="1400" dirty="0"/>
              <a:t>Una clase (</a:t>
            </a:r>
            <a:r>
              <a:rPr lang="es-MX" sz="1400" dirty="0" err="1"/>
              <a:t>class</a:t>
            </a:r>
            <a:r>
              <a:rPr lang="es-MX" sz="1400" dirty="0"/>
              <a:t>) es un prototipo o modelo para el objeto. Antes de crear un objeto, primero necesitamos definir la clase. Podemos pensar en la clase (</a:t>
            </a:r>
            <a:r>
              <a:rPr lang="es-MX" sz="1400" dirty="0" err="1"/>
              <a:t>class</a:t>
            </a:r>
            <a:r>
              <a:rPr lang="es-MX" sz="1400" dirty="0"/>
              <a:t>) como un boceto (prototipo) de una casa. Contiene todos los detalles sobre los pisos, puertas, ventanas, etc., basados en estas descripciones es que construimos la casa. La casa es el objeto. Dado que muchas casas se pueden hacer desde la misma descripción, podemos crear muchos objetos de una clase. Podemos crear una clase en Java usando la palabra clave clase (</a:t>
            </a:r>
            <a:r>
              <a:rPr lang="es-MX" sz="1400" dirty="0" err="1"/>
              <a:t>class</a:t>
            </a:r>
            <a:r>
              <a:rPr lang="es-MX" sz="1400" dirty="0"/>
              <a:t>). Por ejemplo,</a:t>
            </a:r>
          </a:p>
        </p:txBody>
      </p:sp>
      <p:pic>
        <p:nvPicPr>
          <p:cNvPr id="10" name="Imagen 9">
            <a:extLst>
              <a:ext uri="{FF2B5EF4-FFF2-40B4-BE49-F238E27FC236}">
                <a16:creationId xmlns:a16="http://schemas.microsoft.com/office/drawing/2014/main" id="{E9136EE4-660E-8AF5-E06D-305C1A5E8D96}"/>
              </a:ext>
            </a:extLst>
          </p:cNvPr>
          <p:cNvPicPr>
            <a:picLocks noChangeAspect="1"/>
          </p:cNvPicPr>
          <p:nvPr/>
        </p:nvPicPr>
        <p:blipFill>
          <a:blip r:embed="rId2"/>
          <a:stretch>
            <a:fillRect/>
          </a:stretch>
        </p:blipFill>
        <p:spPr>
          <a:xfrm>
            <a:off x="13347266" y="556861"/>
            <a:ext cx="2609850" cy="1200150"/>
          </a:xfrm>
          <a:prstGeom prst="rect">
            <a:avLst/>
          </a:prstGeom>
        </p:spPr>
      </p:pic>
      <p:sp>
        <p:nvSpPr>
          <p:cNvPr id="12" name="CuadroTexto 11">
            <a:extLst>
              <a:ext uri="{FF2B5EF4-FFF2-40B4-BE49-F238E27FC236}">
                <a16:creationId xmlns:a16="http://schemas.microsoft.com/office/drawing/2014/main" id="{9C0F543E-476A-DA7F-81A3-BB984AEE3A45}"/>
              </a:ext>
            </a:extLst>
          </p:cNvPr>
          <p:cNvSpPr txBox="1"/>
          <p:nvPr/>
        </p:nvSpPr>
        <p:spPr>
          <a:xfrm>
            <a:off x="1270287" y="2065104"/>
            <a:ext cx="11957338" cy="954107"/>
          </a:xfrm>
          <a:prstGeom prst="rect">
            <a:avLst/>
          </a:prstGeom>
          <a:noFill/>
        </p:spPr>
        <p:txBody>
          <a:bodyPr wrap="square">
            <a:spAutoFit/>
          </a:bodyPr>
          <a:lstStyle/>
          <a:p>
            <a:r>
              <a:rPr lang="es-MX" sz="1400" dirty="0"/>
              <a:t>Aquí, los atributos y los métodos representan los datos y la funcionalidad del objeto, respectivamente. </a:t>
            </a:r>
          </a:p>
          <a:p>
            <a:r>
              <a:rPr lang="es-MX" sz="1400" dirty="0"/>
              <a:t>	● Los atributos se utilizan para almacenar datos. </a:t>
            </a:r>
          </a:p>
          <a:p>
            <a:r>
              <a:rPr lang="es-MX" sz="1400" dirty="0"/>
              <a:t>	● Los métodos se utilizan para realizar algunas operaciones. </a:t>
            </a:r>
          </a:p>
          <a:p>
            <a:r>
              <a:rPr lang="es-MX" sz="1400" dirty="0"/>
              <a:t>Para nuestro artículo bicicleta, podemos crear la clase como</a:t>
            </a:r>
          </a:p>
        </p:txBody>
      </p:sp>
      <p:grpSp>
        <p:nvGrpSpPr>
          <p:cNvPr id="20" name="Grupo 19">
            <a:extLst>
              <a:ext uri="{FF2B5EF4-FFF2-40B4-BE49-F238E27FC236}">
                <a16:creationId xmlns:a16="http://schemas.microsoft.com/office/drawing/2014/main" id="{1E5B4E3D-F56C-B48A-BA43-9CEEE3DF90DE}"/>
              </a:ext>
            </a:extLst>
          </p:cNvPr>
          <p:cNvGrpSpPr/>
          <p:nvPr/>
        </p:nvGrpSpPr>
        <p:grpSpPr>
          <a:xfrm>
            <a:off x="1270287" y="3179248"/>
            <a:ext cx="4007571" cy="2001708"/>
            <a:chOff x="3713162" y="3151981"/>
            <a:chExt cx="6686550" cy="3339809"/>
          </a:xfrm>
        </p:grpSpPr>
        <p:pic>
          <p:nvPicPr>
            <p:cNvPr id="19" name="Imagen 18">
              <a:extLst>
                <a:ext uri="{FF2B5EF4-FFF2-40B4-BE49-F238E27FC236}">
                  <a16:creationId xmlns:a16="http://schemas.microsoft.com/office/drawing/2014/main" id="{D1D57219-B6F7-F019-19AA-7C9CCAEB2BC7}"/>
                </a:ext>
              </a:extLst>
            </p:cNvPr>
            <p:cNvPicPr>
              <a:picLocks noChangeAspect="1"/>
            </p:cNvPicPr>
            <p:nvPr/>
          </p:nvPicPr>
          <p:blipFill rotWithShape="1">
            <a:blip r:embed="rId3"/>
            <a:srcRect r="25478"/>
            <a:stretch/>
          </p:blipFill>
          <p:spPr>
            <a:xfrm>
              <a:off x="3713162" y="3151981"/>
              <a:ext cx="6686550" cy="895350"/>
            </a:xfrm>
            <a:prstGeom prst="rect">
              <a:avLst/>
            </a:prstGeom>
          </p:spPr>
        </p:pic>
        <p:pic>
          <p:nvPicPr>
            <p:cNvPr id="16" name="Imagen 15">
              <a:extLst>
                <a:ext uri="{FF2B5EF4-FFF2-40B4-BE49-F238E27FC236}">
                  <a16:creationId xmlns:a16="http://schemas.microsoft.com/office/drawing/2014/main" id="{B66A977F-ABB5-A166-1191-7444DE3E45E9}"/>
                </a:ext>
              </a:extLst>
            </p:cNvPr>
            <p:cNvPicPr>
              <a:picLocks noChangeAspect="1"/>
            </p:cNvPicPr>
            <p:nvPr/>
          </p:nvPicPr>
          <p:blipFill>
            <a:blip r:embed="rId4"/>
            <a:stretch>
              <a:fillRect/>
            </a:stretch>
          </p:blipFill>
          <p:spPr>
            <a:xfrm>
              <a:off x="3713162" y="3777165"/>
              <a:ext cx="6686550" cy="2714625"/>
            </a:xfrm>
            <a:prstGeom prst="rect">
              <a:avLst/>
            </a:prstGeom>
          </p:spPr>
        </p:pic>
      </p:grpSp>
      <p:sp>
        <p:nvSpPr>
          <p:cNvPr id="22" name="CuadroTexto 21">
            <a:extLst>
              <a:ext uri="{FF2B5EF4-FFF2-40B4-BE49-F238E27FC236}">
                <a16:creationId xmlns:a16="http://schemas.microsoft.com/office/drawing/2014/main" id="{DF200EC4-A5E4-935A-F5CC-FD2A064EAD53}"/>
              </a:ext>
            </a:extLst>
          </p:cNvPr>
          <p:cNvSpPr txBox="1"/>
          <p:nvPr/>
        </p:nvSpPr>
        <p:spPr>
          <a:xfrm>
            <a:off x="5381768" y="3164439"/>
            <a:ext cx="3159560" cy="2031325"/>
          </a:xfrm>
          <a:prstGeom prst="rect">
            <a:avLst/>
          </a:prstGeom>
          <a:noFill/>
        </p:spPr>
        <p:txBody>
          <a:bodyPr wrap="square">
            <a:spAutoFit/>
          </a:bodyPr>
          <a:lstStyle/>
          <a:p>
            <a:r>
              <a:rPr lang="es-MX" sz="1400" dirty="0"/>
              <a:t>En el ejemplo anterior, hemos creado una clase llamada bicicleta. Contiene un atributo llamado velocidades y un método llamado frenado (). Aquí, bicicleta es un prototipo. Ahora, podemos crear cualquier número de bicicletas utilizando el prototipo. Y todas las bicicletas compartirán los atributos y los métodos del prototipo.</a:t>
            </a:r>
          </a:p>
        </p:txBody>
      </p:sp>
      <p:sp>
        <p:nvSpPr>
          <p:cNvPr id="24" name="CuadroTexto 23">
            <a:extLst>
              <a:ext uri="{FF2B5EF4-FFF2-40B4-BE49-F238E27FC236}">
                <a16:creationId xmlns:a16="http://schemas.microsoft.com/office/drawing/2014/main" id="{62EEA80E-3EEE-9F04-FFBA-6AB18C67A4DD}"/>
              </a:ext>
            </a:extLst>
          </p:cNvPr>
          <p:cNvSpPr txBox="1"/>
          <p:nvPr/>
        </p:nvSpPr>
        <p:spPr>
          <a:xfrm>
            <a:off x="9561825" y="2267100"/>
            <a:ext cx="4330411" cy="369332"/>
          </a:xfrm>
          <a:prstGeom prst="rect">
            <a:avLst/>
          </a:prstGeom>
          <a:noFill/>
        </p:spPr>
        <p:txBody>
          <a:bodyPr wrap="square">
            <a:spAutoFit/>
          </a:bodyPr>
          <a:lstStyle/>
          <a:p>
            <a:r>
              <a:rPr lang="es-MX" dirty="0"/>
              <a:t>Objetos en POO</a:t>
            </a:r>
          </a:p>
        </p:txBody>
      </p:sp>
      <p:sp>
        <p:nvSpPr>
          <p:cNvPr id="26" name="CuadroTexto 25">
            <a:extLst>
              <a:ext uri="{FF2B5EF4-FFF2-40B4-BE49-F238E27FC236}">
                <a16:creationId xmlns:a16="http://schemas.microsoft.com/office/drawing/2014/main" id="{E089BF30-3301-FE70-96DE-AA048B30B5BA}"/>
              </a:ext>
            </a:extLst>
          </p:cNvPr>
          <p:cNvSpPr txBox="1"/>
          <p:nvPr/>
        </p:nvSpPr>
        <p:spPr>
          <a:xfrm>
            <a:off x="9561825" y="2535122"/>
            <a:ext cx="6315484" cy="954107"/>
          </a:xfrm>
          <a:prstGeom prst="rect">
            <a:avLst/>
          </a:prstGeom>
          <a:noFill/>
        </p:spPr>
        <p:txBody>
          <a:bodyPr wrap="square">
            <a:spAutoFit/>
          </a:bodyPr>
          <a:lstStyle/>
          <a:p>
            <a:r>
              <a:rPr lang="es-MX" sz="1400" dirty="0"/>
              <a:t>Un objeto se llama una instancia de una clase. Por ejemplo, supongamos que bicicleta es una clase como antes, entonces </a:t>
            </a:r>
            <a:r>
              <a:rPr lang="es-MX" sz="1400" dirty="0" err="1"/>
              <a:t>bicicletaMontana</a:t>
            </a:r>
            <a:r>
              <a:rPr lang="es-MX" sz="1400" dirty="0"/>
              <a:t>, </a:t>
            </a:r>
            <a:r>
              <a:rPr lang="es-MX" sz="1400" dirty="0" err="1"/>
              <a:t>bicicletaDeportiva</a:t>
            </a:r>
            <a:r>
              <a:rPr lang="es-MX" sz="1400" dirty="0"/>
              <a:t>, </a:t>
            </a:r>
            <a:r>
              <a:rPr lang="es-MX" sz="1400" dirty="0" err="1"/>
              <a:t>bicicletaTurismo</a:t>
            </a:r>
            <a:r>
              <a:rPr lang="es-MX" sz="1400" dirty="0"/>
              <a:t>, etc. pueden considerarse como objetos provenientes de la clase bicicleta. </a:t>
            </a:r>
          </a:p>
        </p:txBody>
      </p:sp>
      <p:pic>
        <p:nvPicPr>
          <p:cNvPr id="28" name="Imagen 27">
            <a:extLst>
              <a:ext uri="{FF2B5EF4-FFF2-40B4-BE49-F238E27FC236}">
                <a16:creationId xmlns:a16="http://schemas.microsoft.com/office/drawing/2014/main" id="{DF1F77CE-9190-EC0B-EFF5-3A17B864F824}"/>
              </a:ext>
            </a:extLst>
          </p:cNvPr>
          <p:cNvPicPr>
            <a:picLocks noChangeAspect="1"/>
          </p:cNvPicPr>
          <p:nvPr/>
        </p:nvPicPr>
        <p:blipFill>
          <a:blip r:embed="rId5"/>
          <a:stretch>
            <a:fillRect/>
          </a:stretch>
        </p:blipFill>
        <p:spPr>
          <a:xfrm>
            <a:off x="9622126" y="3489229"/>
            <a:ext cx="3899358" cy="387610"/>
          </a:xfrm>
          <a:prstGeom prst="rect">
            <a:avLst/>
          </a:prstGeom>
        </p:spPr>
      </p:pic>
      <p:pic>
        <p:nvPicPr>
          <p:cNvPr id="30" name="Imagen 29">
            <a:extLst>
              <a:ext uri="{FF2B5EF4-FFF2-40B4-BE49-F238E27FC236}">
                <a16:creationId xmlns:a16="http://schemas.microsoft.com/office/drawing/2014/main" id="{8DDCB452-1F65-8514-4E27-2C34602E6BE4}"/>
              </a:ext>
            </a:extLst>
          </p:cNvPr>
          <p:cNvPicPr>
            <a:picLocks noChangeAspect="1"/>
          </p:cNvPicPr>
          <p:nvPr/>
        </p:nvPicPr>
        <p:blipFill>
          <a:blip r:embed="rId6"/>
          <a:stretch>
            <a:fillRect/>
          </a:stretch>
        </p:blipFill>
        <p:spPr>
          <a:xfrm>
            <a:off x="9622124" y="4000600"/>
            <a:ext cx="3899359" cy="1036734"/>
          </a:xfrm>
          <a:prstGeom prst="rect">
            <a:avLst/>
          </a:prstGeom>
        </p:spPr>
      </p:pic>
      <p:sp>
        <p:nvSpPr>
          <p:cNvPr id="32" name="CuadroTexto 31">
            <a:extLst>
              <a:ext uri="{FF2B5EF4-FFF2-40B4-BE49-F238E27FC236}">
                <a16:creationId xmlns:a16="http://schemas.microsoft.com/office/drawing/2014/main" id="{6D56F58D-05B6-E743-5D5C-75151EACD9D6}"/>
              </a:ext>
            </a:extLst>
          </p:cNvPr>
          <p:cNvSpPr txBox="1"/>
          <p:nvPr/>
        </p:nvSpPr>
        <p:spPr>
          <a:xfrm>
            <a:off x="9516592" y="5257457"/>
            <a:ext cx="6682834" cy="1169551"/>
          </a:xfrm>
          <a:prstGeom prst="rect">
            <a:avLst/>
          </a:prstGeom>
          <a:noFill/>
        </p:spPr>
        <p:txBody>
          <a:bodyPr wrap="square">
            <a:spAutoFit/>
          </a:bodyPr>
          <a:lstStyle/>
          <a:p>
            <a:r>
              <a:rPr lang="es-MX" sz="1400" dirty="0"/>
              <a:t>Hemos utilizado la palabra clave new junto con el constructor de la clase para crear un objeto. Los constructores son similares a los métodos y tienen el mismo nombre que la clase. Por ejemplo, la bicicleta() es el constructor de la clase bicicleta. Aquí, </a:t>
            </a:r>
            <a:r>
              <a:rPr lang="es-MX" sz="1400" dirty="0" err="1"/>
              <a:t>bicicletaDeportiva</a:t>
            </a:r>
            <a:r>
              <a:rPr lang="es-MX" sz="1400" dirty="0"/>
              <a:t> y </a:t>
            </a:r>
            <a:r>
              <a:rPr lang="es-MX" sz="1400" dirty="0" err="1"/>
              <a:t>bicicletaTurismo</a:t>
            </a:r>
            <a:r>
              <a:rPr lang="es-MX" sz="1400" dirty="0"/>
              <a:t> son los nombres de los objetos. Podemos usarlos para acceder a los atributos y métodos de la clase bicicleta. </a:t>
            </a:r>
          </a:p>
        </p:txBody>
      </p:sp>
      <p:cxnSp>
        <p:nvCxnSpPr>
          <p:cNvPr id="34" name="Conector recto 33">
            <a:extLst>
              <a:ext uri="{FF2B5EF4-FFF2-40B4-BE49-F238E27FC236}">
                <a16:creationId xmlns:a16="http://schemas.microsoft.com/office/drawing/2014/main" id="{E56D24E8-5530-C6D5-0CD4-56D24C1EBDE2}"/>
              </a:ext>
            </a:extLst>
          </p:cNvPr>
          <p:cNvCxnSpPr/>
          <p:nvPr/>
        </p:nvCxnSpPr>
        <p:spPr>
          <a:xfrm>
            <a:off x="9102436" y="2267100"/>
            <a:ext cx="0" cy="4697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76548391-FFD3-8B93-8B75-0E36E21D0DCA}"/>
              </a:ext>
            </a:extLst>
          </p:cNvPr>
          <p:cNvCxnSpPr/>
          <p:nvPr/>
        </p:nvCxnSpPr>
        <p:spPr>
          <a:xfrm>
            <a:off x="9268691" y="2023750"/>
            <a:ext cx="6847609"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39B42C06-B395-ABB8-17E5-5179C571EE6F}"/>
              </a:ext>
            </a:extLst>
          </p:cNvPr>
          <p:cNvSpPr txBox="1"/>
          <p:nvPr/>
        </p:nvSpPr>
        <p:spPr>
          <a:xfrm>
            <a:off x="9508443" y="6427008"/>
            <a:ext cx="6682833" cy="523220"/>
          </a:xfrm>
          <a:prstGeom prst="rect">
            <a:avLst/>
          </a:prstGeom>
          <a:noFill/>
        </p:spPr>
        <p:txBody>
          <a:bodyPr wrap="square">
            <a:spAutoFit/>
          </a:bodyPr>
          <a:lstStyle/>
          <a:p>
            <a:r>
              <a:rPr lang="es-MX" sz="1400" dirty="0"/>
              <a:t>Como puedes ver, hemos creado dos objetos de la clase bicicleta. Sin embargo, podemos crear múltiples objetos de una sola clase en Java.</a:t>
            </a:r>
          </a:p>
        </p:txBody>
      </p:sp>
    </p:spTree>
    <p:extLst>
      <p:ext uri="{BB962C8B-B14F-4D97-AF65-F5344CB8AC3E}">
        <p14:creationId xmlns:p14="http://schemas.microsoft.com/office/powerpoint/2010/main" val="2418690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D2F4E360-1E70-090A-5B10-D727BAC992D4}"/>
              </a:ext>
            </a:extLst>
          </p:cNvPr>
          <p:cNvSpPr/>
          <p:nvPr/>
        </p:nvSpPr>
        <p:spPr>
          <a:xfrm>
            <a:off x="12267332" y="1793624"/>
            <a:ext cx="3944503" cy="5221917"/>
          </a:xfrm>
          <a:prstGeom prst="rect">
            <a:avLst/>
          </a:prstGeom>
          <a:solidFill>
            <a:srgbClr val="EF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41</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E4541371-F651-0D84-68A5-7BC865DDD135}"/>
              </a:ext>
            </a:extLst>
          </p:cNvPr>
          <p:cNvSpPr txBox="1"/>
          <p:nvPr/>
        </p:nvSpPr>
        <p:spPr>
          <a:xfrm>
            <a:off x="1426153" y="310461"/>
            <a:ext cx="8214014" cy="369332"/>
          </a:xfrm>
          <a:prstGeom prst="rect">
            <a:avLst/>
          </a:prstGeom>
          <a:noFill/>
        </p:spPr>
        <p:txBody>
          <a:bodyPr wrap="square">
            <a:spAutoFit/>
          </a:bodyPr>
          <a:lstStyle/>
          <a:p>
            <a:r>
              <a:rPr lang="es-MX" dirty="0"/>
              <a:t>Accediendo a las partes de una clase</a:t>
            </a:r>
          </a:p>
        </p:txBody>
      </p:sp>
      <p:sp>
        <p:nvSpPr>
          <p:cNvPr id="6" name="CuadroTexto 5">
            <a:extLst>
              <a:ext uri="{FF2B5EF4-FFF2-40B4-BE49-F238E27FC236}">
                <a16:creationId xmlns:a16="http://schemas.microsoft.com/office/drawing/2014/main" id="{F578464E-927F-8B17-F2E6-BD50A857E8FA}"/>
              </a:ext>
            </a:extLst>
          </p:cNvPr>
          <p:cNvSpPr txBox="1"/>
          <p:nvPr/>
        </p:nvSpPr>
        <p:spPr>
          <a:xfrm>
            <a:off x="1426153" y="804248"/>
            <a:ext cx="4662921" cy="738664"/>
          </a:xfrm>
          <a:prstGeom prst="rect">
            <a:avLst/>
          </a:prstGeom>
          <a:noFill/>
        </p:spPr>
        <p:txBody>
          <a:bodyPr wrap="square">
            <a:spAutoFit/>
          </a:bodyPr>
          <a:lstStyle/>
          <a:p>
            <a:r>
              <a:rPr lang="es-MX" sz="1400" dirty="0"/>
              <a:t>Para acceder a las partes de una clase podemos usar el nombre de los objetos junto con el operador . (punto) para acceder a las partes de una clase. Por ejemplo,</a:t>
            </a:r>
          </a:p>
        </p:txBody>
      </p:sp>
      <p:pic>
        <p:nvPicPr>
          <p:cNvPr id="8" name="Imagen 7">
            <a:extLst>
              <a:ext uri="{FF2B5EF4-FFF2-40B4-BE49-F238E27FC236}">
                <a16:creationId xmlns:a16="http://schemas.microsoft.com/office/drawing/2014/main" id="{3645635E-9119-BFCE-0FA1-5A74F7C731B2}"/>
              </a:ext>
            </a:extLst>
          </p:cNvPr>
          <p:cNvPicPr>
            <a:picLocks noChangeAspect="1"/>
          </p:cNvPicPr>
          <p:nvPr/>
        </p:nvPicPr>
        <p:blipFill>
          <a:blip r:embed="rId2"/>
          <a:stretch>
            <a:fillRect/>
          </a:stretch>
        </p:blipFill>
        <p:spPr>
          <a:xfrm>
            <a:off x="1511590" y="1793624"/>
            <a:ext cx="4577484" cy="4319010"/>
          </a:xfrm>
          <a:prstGeom prst="rect">
            <a:avLst/>
          </a:prstGeom>
        </p:spPr>
      </p:pic>
      <p:cxnSp>
        <p:nvCxnSpPr>
          <p:cNvPr id="10" name="Conector recto 9">
            <a:extLst>
              <a:ext uri="{FF2B5EF4-FFF2-40B4-BE49-F238E27FC236}">
                <a16:creationId xmlns:a16="http://schemas.microsoft.com/office/drawing/2014/main" id="{B9283950-38DE-D639-232E-2ACC1DC14CD0}"/>
              </a:ext>
            </a:extLst>
          </p:cNvPr>
          <p:cNvCxnSpPr/>
          <p:nvPr/>
        </p:nvCxnSpPr>
        <p:spPr>
          <a:xfrm>
            <a:off x="6795655" y="620925"/>
            <a:ext cx="0" cy="6216293"/>
          </a:xfrm>
          <a:prstGeom prst="line">
            <a:avLst/>
          </a:prstGeom>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E4511478-6FD8-B332-D527-5F9BF15AED61}"/>
              </a:ext>
            </a:extLst>
          </p:cNvPr>
          <p:cNvSpPr txBox="1"/>
          <p:nvPr/>
        </p:nvSpPr>
        <p:spPr>
          <a:xfrm>
            <a:off x="7234671" y="418855"/>
            <a:ext cx="8214014" cy="523220"/>
          </a:xfrm>
          <a:prstGeom prst="rect">
            <a:avLst/>
          </a:prstGeom>
          <a:noFill/>
        </p:spPr>
        <p:txBody>
          <a:bodyPr wrap="square">
            <a:spAutoFit/>
          </a:bodyPr>
          <a:lstStyle/>
          <a:p>
            <a:r>
              <a:rPr lang="es-MX" sz="1400" dirty="0"/>
              <a:t>En el ejemplo anterior, hemos creado una clase llamada bicicleta. Incluye un atributo llamado velocidades y un método llamado frenado(). Observe la declaración</a:t>
            </a:r>
          </a:p>
        </p:txBody>
      </p:sp>
      <p:pic>
        <p:nvPicPr>
          <p:cNvPr id="14" name="Imagen 13">
            <a:extLst>
              <a:ext uri="{FF2B5EF4-FFF2-40B4-BE49-F238E27FC236}">
                <a16:creationId xmlns:a16="http://schemas.microsoft.com/office/drawing/2014/main" id="{52F26312-467B-AD57-F146-A716BF1E4AC9}"/>
              </a:ext>
            </a:extLst>
          </p:cNvPr>
          <p:cNvPicPr>
            <a:picLocks noChangeAspect="1"/>
          </p:cNvPicPr>
          <p:nvPr/>
        </p:nvPicPr>
        <p:blipFill>
          <a:blip r:embed="rId3"/>
          <a:stretch>
            <a:fillRect/>
          </a:stretch>
        </p:blipFill>
        <p:spPr>
          <a:xfrm>
            <a:off x="7296175" y="951148"/>
            <a:ext cx="4737538" cy="377897"/>
          </a:xfrm>
          <a:prstGeom prst="rect">
            <a:avLst/>
          </a:prstGeom>
        </p:spPr>
      </p:pic>
      <p:sp>
        <p:nvSpPr>
          <p:cNvPr id="16" name="CuadroTexto 15">
            <a:extLst>
              <a:ext uri="{FF2B5EF4-FFF2-40B4-BE49-F238E27FC236}">
                <a16:creationId xmlns:a16="http://schemas.microsoft.com/office/drawing/2014/main" id="{5C9DDFDB-6A1F-5018-C91F-6FA31E557F9A}"/>
              </a:ext>
            </a:extLst>
          </p:cNvPr>
          <p:cNvSpPr txBox="1"/>
          <p:nvPr/>
        </p:nvSpPr>
        <p:spPr>
          <a:xfrm>
            <a:off x="7218337" y="1435893"/>
            <a:ext cx="8214014" cy="1169551"/>
          </a:xfrm>
          <a:prstGeom prst="rect">
            <a:avLst/>
          </a:prstGeom>
          <a:noFill/>
        </p:spPr>
        <p:txBody>
          <a:bodyPr wrap="square">
            <a:spAutoFit/>
          </a:bodyPr>
          <a:lstStyle/>
          <a:p>
            <a:r>
              <a:rPr lang="es-MX" sz="1400" dirty="0"/>
              <a:t>Aquí, hemos creado un objeto de bicicleta llamado </a:t>
            </a:r>
            <a:r>
              <a:rPr lang="es-MX" sz="1400" dirty="0" err="1"/>
              <a:t>bicicletaDeportiva</a:t>
            </a:r>
            <a:r>
              <a:rPr lang="es-MX" sz="1400" dirty="0"/>
              <a:t>. Luego usamos el objeto para acceder a los atributos y al método de la clase. </a:t>
            </a:r>
          </a:p>
          <a:p>
            <a:r>
              <a:rPr lang="es-MX" sz="1400" dirty="0"/>
              <a:t>	● </a:t>
            </a:r>
            <a:r>
              <a:rPr lang="es-MX" sz="1400" dirty="0" err="1"/>
              <a:t>bicicletaDeportiva.velociades</a:t>
            </a:r>
            <a:r>
              <a:rPr lang="es-MX" sz="1400" dirty="0"/>
              <a:t> - accede a atributo velocidades.</a:t>
            </a:r>
          </a:p>
          <a:p>
            <a:r>
              <a:rPr lang="es-MX" sz="1400" dirty="0"/>
              <a:t>	● </a:t>
            </a:r>
            <a:r>
              <a:rPr lang="es-MX" sz="1400" dirty="0" err="1"/>
              <a:t>bicicletaDeportiva.frenado</a:t>
            </a:r>
            <a:r>
              <a:rPr lang="es-MX" sz="1400" dirty="0"/>
              <a:t>() - accede al método frenado().</a:t>
            </a:r>
          </a:p>
          <a:p>
            <a:r>
              <a:rPr lang="es-MX" sz="1400" dirty="0"/>
              <a:t> Veamos el siguiente ejemplo.</a:t>
            </a:r>
          </a:p>
        </p:txBody>
      </p:sp>
      <p:grpSp>
        <p:nvGrpSpPr>
          <p:cNvPr id="24" name="Grupo 23">
            <a:extLst>
              <a:ext uri="{FF2B5EF4-FFF2-40B4-BE49-F238E27FC236}">
                <a16:creationId xmlns:a16="http://schemas.microsoft.com/office/drawing/2014/main" id="{F0618DBC-3F65-FB8C-92EA-4465B155D15F}"/>
              </a:ext>
            </a:extLst>
          </p:cNvPr>
          <p:cNvGrpSpPr/>
          <p:nvPr/>
        </p:nvGrpSpPr>
        <p:grpSpPr>
          <a:xfrm>
            <a:off x="12298505" y="1818807"/>
            <a:ext cx="3913330" cy="5196734"/>
            <a:chOff x="8684937" y="681534"/>
            <a:chExt cx="3913330" cy="5196734"/>
          </a:xfrm>
        </p:grpSpPr>
        <p:pic>
          <p:nvPicPr>
            <p:cNvPr id="19" name="Imagen 18">
              <a:extLst>
                <a:ext uri="{FF2B5EF4-FFF2-40B4-BE49-F238E27FC236}">
                  <a16:creationId xmlns:a16="http://schemas.microsoft.com/office/drawing/2014/main" id="{7C82FC74-8770-A156-84C9-83E25173BA1F}"/>
                </a:ext>
              </a:extLst>
            </p:cNvPr>
            <p:cNvPicPr>
              <a:picLocks noChangeAspect="1"/>
            </p:cNvPicPr>
            <p:nvPr/>
          </p:nvPicPr>
          <p:blipFill rotWithShape="1">
            <a:blip r:embed="rId4"/>
            <a:srcRect r="1553"/>
            <a:stretch/>
          </p:blipFill>
          <p:spPr>
            <a:xfrm>
              <a:off x="8684937" y="681534"/>
              <a:ext cx="3913330" cy="380185"/>
            </a:xfrm>
            <a:prstGeom prst="rect">
              <a:avLst/>
            </a:prstGeom>
          </p:spPr>
        </p:pic>
        <p:pic>
          <p:nvPicPr>
            <p:cNvPr id="21" name="Imagen 20">
              <a:extLst>
                <a:ext uri="{FF2B5EF4-FFF2-40B4-BE49-F238E27FC236}">
                  <a16:creationId xmlns:a16="http://schemas.microsoft.com/office/drawing/2014/main" id="{E02E9199-55DA-E652-9581-1B1A9F9C9011}"/>
                </a:ext>
              </a:extLst>
            </p:cNvPr>
            <p:cNvPicPr>
              <a:picLocks noChangeAspect="1"/>
            </p:cNvPicPr>
            <p:nvPr/>
          </p:nvPicPr>
          <p:blipFill>
            <a:blip r:embed="rId5"/>
            <a:stretch>
              <a:fillRect/>
            </a:stretch>
          </p:blipFill>
          <p:spPr>
            <a:xfrm>
              <a:off x="8684937" y="1050469"/>
              <a:ext cx="3601735" cy="2665284"/>
            </a:xfrm>
            <a:prstGeom prst="rect">
              <a:avLst/>
            </a:prstGeom>
          </p:spPr>
        </p:pic>
        <p:pic>
          <p:nvPicPr>
            <p:cNvPr id="23" name="Imagen 22">
              <a:extLst>
                <a:ext uri="{FF2B5EF4-FFF2-40B4-BE49-F238E27FC236}">
                  <a16:creationId xmlns:a16="http://schemas.microsoft.com/office/drawing/2014/main" id="{6D370A10-1111-1597-70F0-DFA3A7FEAFED}"/>
                </a:ext>
              </a:extLst>
            </p:cNvPr>
            <p:cNvPicPr>
              <a:picLocks noChangeAspect="1"/>
            </p:cNvPicPr>
            <p:nvPr/>
          </p:nvPicPr>
          <p:blipFill>
            <a:blip r:embed="rId6"/>
            <a:stretch>
              <a:fillRect/>
            </a:stretch>
          </p:blipFill>
          <p:spPr>
            <a:xfrm>
              <a:off x="8691418" y="3623217"/>
              <a:ext cx="3002095" cy="2255051"/>
            </a:xfrm>
            <a:prstGeom prst="rect">
              <a:avLst/>
            </a:prstGeom>
          </p:spPr>
        </p:pic>
      </p:grpSp>
      <p:pic>
        <p:nvPicPr>
          <p:cNvPr id="27" name="Imagen 26">
            <a:extLst>
              <a:ext uri="{FF2B5EF4-FFF2-40B4-BE49-F238E27FC236}">
                <a16:creationId xmlns:a16="http://schemas.microsoft.com/office/drawing/2014/main" id="{DA3D9976-289C-E301-CF23-67ADD6014AE9}"/>
              </a:ext>
            </a:extLst>
          </p:cNvPr>
          <p:cNvPicPr>
            <a:picLocks noChangeAspect="1"/>
          </p:cNvPicPr>
          <p:nvPr/>
        </p:nvPicPr>
        <p:blipFill>
          <a:blip r:embed="rId7"/>
          <a:stretch>
            <a:fillRect/>
          </a:stretch>
        </p:blipFill>
        <p:spPr>
          <a:xfrm>
            <a:off x="7218337" y="2740531"/>
            <a:ext cx="5015693" cy="1242026"/>
          </a:xfrm>
          <a:prstGeom prst="rect">
            <a:avLst/>
          </a:prstGeom>
        </p:spPr>
      </p:pic>
      <p:sp>
        <p:nvSpPr>
          <p:cNvPr id="29" name="CuadroTexto 28">
            <a:extLst>
              <a:ext uri="{FF2B5EF4-FFF2-40B4-BE49-F238E27FC236}">
                <a16:creationId xmlns:a16="http://schemas.microsoft.com/office/drawing/2014/main" id="{723EF51F-6F7B-0338-8CCE-AD6ED842A982}"/>
              </a:ext>
            </a:extLst>
          </p:cNvPr>
          <p:cNvSpPr txBox="1"/>
          <p:nvPr/>
        </p:nvSpPr>
        <p:spPr>
          <a:xfrm>
            <a:off x="7234671" y="4033886"/>
            <a:ext cx="4930487" cy="2893100"/>
          </a:xfrm>
          <a:prstGeom prst="rect">
            <a:avLst/>
          </a:prstGeom>
          <a:noFill/>
        </p:spPr>
        <p:txBody>
          <a:bodyPr wrap="square">
            <a:spAutoFit/>
          </a:bodyPr>
          <a:lstStyle/>
          <a:p>
            <a:r>
              <a:rPr lang="es-MX" sz="1400" dirty="0"/>
              <a:t>Dentro de la clase </a:t>
            </a:r>
            <a:r>
              <a:rPr lang="es-MX" sz="1400" dirty="0" err="1"/>
              <a:t>main</a:t>
            </a:r>
            <a:r>
              <a:rPr lang="es-MX" sz="1400" dirty="0"/>
              <a:t>, hemos creado dos objetos: led y </a:t>
            </a:r>
            <a:r>
              <a:rPr lang="es-MX" sz="1400" dirty="0" err="1"/>
              <a:t>halogeno</a:t>
            </a:r>
            <a:r>
              <a:rPr lang="es-MX" sz="1400" dirty="0"/>
              <a:t> de la clase lampara. Luego usamos los objetos para llamar a los métodos de la clase. </a:t>
            </a:r>
          </a:p>
          <a:p>
            <a:r>
              <a:rPr lang="es-MX" sz="1400" dirty="0"/>
              <a:t>	● </a:t>
            </a:r>
            <a:r>
              <a:rPr lang="es-MX" sz="1400" dirty="0" err="1"/>
              <a:t>led.prendida</a:t>
            </a:r>
            <a:r>
              <a:rPr lang="es-MX" sz="1400" dirty="0"/>
              <a:t> () - Establece la variable </a:t>
            </a:r>
            <a:r>
              <a:rPr lang="es-MX" sz="1400" dirty="0" err="1"/>
              <a:t>estaPrendida</a:t>
            </a:r>
            <a:r>
              <a:rPr lang="es-MX" sz="1400" dirty="0"/>
              <a:t> 	como verdadera (true) e imprime la salida. </a:t>
            </a:r>
          </a:p>
          <a:p>
            <a:r>
              <a:rPr lang="es-MX" sz="1400" dirty="0"/>
              <a:t>	● </a:t>
            </a:r>
            <a:r>
              <a:rPr lang="es-MX" sz="1400" dirty="0" err="1"/>
              <a:t>halogeno.apagada</a:t>
            </a:r>
            <a:r>
              <a:rPr lang="es-MX" sz="1400" dirty="0"/>
              <a:t> () - Establece la variable </a:t>
            </a:r>
            <a:r>
              <a:rPr lang="es-MX" sz="1400" dirty="0" err="1"/>
              <a:t>estaPrendida</a:t>
            </a:r>
            <a:r>
              <a:rPr lang="es-MX" sz="1400" dirty="0"/>
              <a:t> 	en falso (false) e imprime la salida. </a:t>
            </a:r>
          </a:p>
          <a:p>
            <a:r>
              <a:rPr lang="es-MX" sz="1400" dirty="0"/>
              <a:t>La variable </a:t>
            </a:r>
            <a:r>
              <a:rPr lang="es-MX" sz="1400" dirty="0" err="1"/>
              <a:t>estaPrendida</a:t>
            </a:r>
            <a:r>
              <a:rPr lang="es-MX" sz="1400" dirty="0"/>
              <a:t> definida dentro de la clase lampara también es llamada variable de instancia. Esto es porque al objeto creado a partir de una clase se le llama instancia (</a:t>
            </a:r>
            <a:r>
              <a:rPr lang="es-MX" sz="1400" dirty="0" err="1"/>
              <a:t>instance</a:t>
            </a:r>
            <a:r>
              <a:rPr lang="es-MX" sz="1400" dirty="0"/>
              <a:t>). Y, cada instancia tendrá su propia copia de la variable. Es decir, los objetos led y </a:t>
            </a:r>
            <a:r>
              <a:rPr lang="es-MX" sz="1400" dirty="0" err="1"/>
              <a:t>halogeno</a:t>
            </a:r>
            <a:r>
              <a:rPr lang="es-MX" sz="1400" dirty="0"/>
              <a:t> tendrán su propia copia de la variable </a:t>
            </a:r>
            <a:r>
              <a:rPr lang="es-MX" sz="1400" dirty="0" err="1"/>
              <a:t>estaPrendida</a:t>
            </a:r>
            <a:r>
              <a:rPr lang="es-MX" sz="1400" dirty="0"/>
              <a:t>.</a:t>
            </a:r>
          </a:p>
        </p:txBody>
      </p:sp>
    </p:spTree>
    <p:extLst>
      <p:ext uri="{BB962C8B-B14F-4D97-AF65-F5344CB8AC3E}">
        <p14:creationId xmlns:p14="http://schemas.microsoft.com/office/powerpoint/2010/main" val="2403772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42</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14E55B6E-88B0-0BA2-E324-AD338FF0DD74}"/>
              </a:ext>
            </a:extLst>
          </p:cNvPr>
          <p:cNvSpPr txBox="1"/>
          <p:nvPr/>
        </p:nvSpPr>
        <p:spPr>
          <a:xfrm>
            <a:off x="1280679" y="251593"/>
            <a:ext cx="8214014" cy="369332"/>
          </a:xfrm>
          <a:prstGeom prst="rect">
            <a:avLst/>
          </a:prstGeom>
          <a:noFill/>
        </p:spPr>
        <p:txBody>
          <a:bodyPr wrap="square">
            <a:spAutoFit/>
          </a:bodyPr>
          <a:lstStyle/>
          <a:p>
            <a:r>
              <a:rPr lang="es-MX"/>
              <a:t>Métodos en POO</a:t>
            </a:r>
            <a:endParaRPr lang="es-MX" dirty="0"/>
          </a:p>
        </p:txBody>
      </p:sp>
      <p:sp>
        <p:nvSpPr>
          <p:cNvPr id="6" name="CuadroTexto 5">
            <a:extLst>
              <a:ext uri="{FF2B5EF4-FFF2-40B4-BE49-F238E27FC236}">
                <a16:creationId xmlns:a16="http://schemas.microsoft.com/office/drawing/2014/main" id="{6C81E514-41D2-B23C-8FA6-0C2DED69899A}"/>
              </a:ext>
            </a:extLst>
          </p:cNvPr>
          <p:cNvSpPr txBox="1"/>
          <p:nvPr/>
        </p:nvSpPr>
        <p:spPr>
          <a:xfrm>
            <a:off x="1280679" y="717841"/>
            <a:ext cx="8214014" cy="1384995"/>
          </a:xfrm>
          <a:prstGeom prst="rect">
            <a:avLst/>
          </a:prstGeom>
          <a:noFill/>
        </p:spPr>
        <p:txBody>
          <a:bodyPr wrap="square">
            <a:spAutoFit/>
          </a:bodyPr>
          <a:lstStyle/>
          <a:p>
            <a:r>
              <a:rPr lang="es-MX" sz="1400"/>
              <a:t>Un método es un bloque de código que realiza una tarea en específico. Supongamos que necesitas escribir un programa que cree un círculo y lo coloree. Puedes crear dos métodos para resolver este problema: </a:t>
            </a:r>
          </a:p>
          <a:p>
            <a:r>
              <a:rPr lang="es-MX" sz="1400"/>
              <a:t>	● Un método para dibujar el círculo. </a:t>
            </a:r>
          </a:p>
          <a:p>
            <a:r>
              <a:rPr lang="es-MX" sz="1400"/>
              <a:t>	● Un método para colorear el círculo. Dividiendo un problema complejo en situaciones más manejables 	hará que tu programa sea más fácil de entender y reutilizable. </a:t>
            </a:r>
          </a:p>
          <a:p>
            <a:r>
              <a:rPr lang="es-MX" sz="1400"/>
              <a:t>En Java, hay dos tipos de métodos:</a:t>
            </a:r>
            <a:endParaRPr lang="es-MX" sz="1400" dirty="0"/>
          </a:p>
        </p:txBody>
      </p:sp>
      <p:sp>
        <p:nvSpPr>
          <p:cNvPr id="8" name="CuadroTexto 7">
            <a:extLst>
              <a:ext uri="{FF2B5EF4-FFF2-40B4-BE49-F238E27FC236}">
                <a16:creationId xmlns:a16="http://schemas.microsoft.com/office/drawing/2014/main" id="{D069A790-688C-423B-CEA2-5F744238137B}"/>
              </a:ext>
            </a:extLst>
          </p:cNvPr>
          <p:cNvSpPr txBox="1"/>
          <p:nvPr/>
        </p:nvSpPr>
        <p:spPr>
          <a:xfrm>
            <a:off x="1280679" y="2199752"/>
            <a:ext cx="9068666" cy="1169551"/>
          </a:xfrm>
          <a:prstGeom prst="rect">
            <a:avLst/>
          </a:prstGeom>
          <a:noFill/>
        </p:spPr>
        <p:txBody>
          <a:bodyPr wrap="square">
            <a:spAutoFit/>
          </a:bodyPr>
          <a:lstStyle/>
          <a:p>
            <a:r>
              <a:rPr lang="es-MX" sz="1400" dirty="0"/>
              <a:t>	● Métodos definidos por el usuario: Podemos crear nuestro propio método en función de nuestras 	necesidades. </a:t>
            </a:r>
          </a:p>
          <a:p>
            <a:r>
              <a:rPr lang="es-MX" sz="1400" dirty="0"/>
              <a:t>	● Métodos estándar de la biblioteca: Estos son métodos incorporados en Java que están disponibles para usarse.</a:t>
            </a:r>
          </a:p>
          <a:p>
            <a:r>
              <a:rPr lang="es-MX" sz="1400" dirty="0"/>
              <a:t> Primero aprendamos sobre los métodos definidos por el usuario. </a:t>
            </a:r>
          </a:p>
          <a:p>
            <a:endParaRPr lang="es-MX" sz="1400" dirty="0"/>
          </a:p>
          <a:p>
            <a:r>
              <a:rPr lang="es-MX" sz="1400" dirty="0"/>
              <a:t>Sintaxis</a:t>
            </a:r>
          </a:p>
        </p:txBody>
      </p:sp>
      <p:sp>
        <p:nvSpPr>
          <p:cNvPr id="10" name="CuadroTexto 9">
            <a:extLst>
              <a:ext uri="{FF2B5EF4-FFF2-40B4-BE49-F238E27FC236}">
                <a16:creationId xmlns:a16="http://schemas.microsoft.com/office/drawing/2014/main" id="{E70B8262-FBAC-7949-D511-988111F5ED86}"/>
              </a:ext>
            </a:extLst>
          </p:cNvPr>
          <p:cNvSpPr txBox="1"/>
          <p:nvPr/>
        </p:nvSpPr>
        <p:spPr>
          <a:xfrm>
            <a:off x="1374197" y="3380832"/>
            <a:ext cx="4132985" cy="1477328"/>
          </a:xfrm>
          <a:prstGeom prst="rect">
            <a:avLst/>
          </a:prstGeom>
          <a:solidFill>
            <a:srgbClr val="E6E6E6"/>
          </a:solidFill>
        </p:spPr>
        <p:txBody>
          <a:bodyPr wrap="square">
            <a:spAutoFit/>
          </a:bodyPr>
          <a:lstStyle/>
          <a:p>
            <a:r>
              <a:rPr lang="es-MX" dirty="0" err="1">
                <a:solidFill>
                  <a:schemeClr val="bg1"/>
                </a:solidFill>
              </a:rPr>
              <a:t>tipoDatoDevolucion</a:t>
            </a:r>
            <a:r>
              <a:rPr lang="es-MX" dirty="0">
                <a:solidFill>
                  <a:schemeClr val="bg1"/>
                </a:solidFill>
              </a:rPr>
              <a:t> </a:t>
            </a:r>
            <a:r>
              <a:rPr lang="es-MX" dirty="0" err="1">
                <a:solidFill>
                  <a:schemeClr val="bg1"/>
                </a:solidFill>
              </a:rPr>
              <a:t>nombreMetodo</a:t>
            </a:r>
            <a:r>
              <a:rPr lang="es-MX" dirty="0">
                <a:solidFill>
                  <a:schemeClr val="bg1"/>
                </a:solidFill>
              </a:rPr>
              <a:t>() </a:t>
            </a:r>
          </a:p>
          <a:p>
            <a:r>
              <a:rPr lang="es-MX" dirty="0">
                <a:solidFill>
                  <a:schemeClr val="bg1"/>
                </a:solidFill>
              </a:rPr>
              <a:t>{</a:t>
            </a:r>
          </a:p>
          <a:p>
            <a:r>
              <a:rPr lang="es-MX" dirty="0">
                <a:solidFill>
                  <a:schemeClr val="bg1"/>
                </a:solidFill>
              </a:rPr>
              <a:t> //</a:t>
            </a:r>
          </a:p>
          <a:p>
            <a:r>
              <a:rPr lang="es-MX" dirty="0">
                <a:solidFill>
                  <a:schemeClr val="bg1"/>
                </a:solidFill>
              </a:rPr>
              <a:t> bloque de código del método  </a:t>
            </a:r>
          </a:p>
          <a:p>
            <a:r>
              <a:rPr lang="es-MX" dirty="0">
                <a:solidFill>
                  <a:schemeClr val="bg1"/>
                </a:solidFill>
              </a:rPr>
              <a:t>} </a:t>
            </a:r>
          </a:p>
        </p:txBody>
      </p:sp>
      <p:sp>
        <p:nvSpPr>
          <p:cNvPr id="12" name="CuadroTexto 11">
            <a:extLst>
              <a:ext uri="{FF2B5EF4-FFF2-40B4-BE49-F238E27FC236}">
                <a16:creationId xmlns:a16="http://schemas.microsoft.com/office/drawing/2014/main" id="{D6BDDA82-5EB4-E81F-0998-045AD754A2F9}"/>
              </a:ext>
            </a:extLst>
          </p:cNvPr>
          <p:cNvSpPr txBox="1"/>
          <p:nvPr/>
        </p:nvSpPr>
        <p:spPr>
          <a:xfrm>
            <a:off x="1280678" y="4948130"/>
            <a:ext cx="8684203" cy="1600438"/>
          </a:xfrm>
          <a:prstGeom prst="rect">
            <a:avLst/>
          </a:prstGeom>
          <a:noFill/>
        </p:spPr>
        <p:txBody>
          <a:bodyPr wrap="square">
            <a:spAutoFit/>
          </a:bodyPr>
          <a:lstStyle/>
          <a:p>
            <a:r>
              <a:rPr lang="es-MX" sz="1400" dirty="0"/>
              <a:t>donde tenemos que, </a:t>
            </a:r>
          </a:p>
          <a:p>
            <a:r>
              <a:rPr lang="es-MX" sz="1400" dirty="0"/>
              <a:t>● </a:t>
            </a:r>
            <a:r>
              <a:rPr lang="es-MX" sz="1400" dirty="0" err="1"/>
              <a:t>tipoDatoRegresa</a:t>
            </a:r>
            <a:r>
              <a:rPr lang="es-MX" sz="1400" dirty="0"/>
              <a:t>: especifica qué tipo de valor regresa un método, por ejemplo, si un método tiene un tipo de dato de devolución (</a:t>
            </a:r>
            <a:r>
              <a:rPr lang="es-MX" sz="1400" dirty="0" err="1"/>
              <a:t>tipoDatoDevolucion</a:t>
            </a:r>
            <a:r>
              <a:rPr lang="es-MX" sz="1400" dirty="0"/>
              <a:t>) </a:t>
            </a:r>
            <a:r>
              <a:rPr lang="es-MX" sz="1400" dirty="0" err="1"/>
              <a:t>int</a:t>
            </a:r>
            <a:r>
              <a:rPr lang="es-MX" sz="1400" dirty="0"/>
              <a:t>, entonces devuelve un valor entero. Si el método no devuelve un valor, su tipo de devolución es vacío (</a:t>
            </a:r>
            <a:r>
              <a:rPr lang="es-MX" sz="1400" dirty="0" err="1"/>
              <a:t>void</a:t>
            </a:r>
            <a:r>
              <a:rPr lang="es-MX" sz="1400" dirty="0"/>
              <a:t>). </a:t>
            </a:r>
          </a:p>
          <a:p>
            <a:r>
              <a:rPr lang="es-MX" sz="1400" dirty="0"/>
              <a:t>● </a:t>
            </a:r>
            <a:r>
              <a:rPr lang="es-MX" sz="1400" dirty="0" err="1"/>
              <a:t>nombreMetodo</a:t>
            </a:r>
            <a:r>
              <a:rPr lang="es-MX" sz="1400" dirty="0"/>
              <a:t>: es un identificador que se usa para referirse a un método particular en un programa. </a:t>
            </a:r>
          </a:p>
          <a:p>
            <a:r>
              <a:rPr lang="es-MX" sz="1400" dirty="0"/>
              <a:t>● Bloque de código del método: incluye las declaraciones en el programa que se utilizan para realizar algunas tareas. El bloque de código del método está delimitado por llaves { }</a:t>
            </a:r>
          </a:p>
        </p:txBody>
      </p:sp>
      <p:cxnSp>
        <p:nvCxnSpPr>
          <p:cNvPr id="14" name="Conector recto 13">
            <a:extLst>
              <a:ext uri="{FF2B5EF4-FFF2-40B4-BE49-F238E27FC236}">
                <a16:creationId xmlns:a16="http://schemas.microsoft.com/office/drawing/2014/main" id="{66CF22DA-BBDB-12A3-B58F-2D90D6E39ACC}"/>
              </a:ext>
            </a:extLst>
          </p:cNvPr>
          <p:cNvCxnSpPr/>
          <p:nvPr/>
        </p:nvCxnSpPr>
        <p:spPr>
          <a:xfrm>
            <a:off x="10432473" y="620925"/>
            <a:ext cx="0" cy="6216293"/>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Imagen 15">
            <a:extLst>
              <a:ext uri="{FF2B5EF4-FFF2-40B4-BE49-F238E27FC236}">
                <a16:creationId xmlns:a16="http://schemas.microsoft.com/office/drawing/2014/main" id="{B526C40B-6C63-4D1D-82F4-65A23D10C05C}"/>
              </a:ext>
            </a:extLst>
          </p:cNvPr>
          <p:cNvPicPr>
            <a:picLocks noChangeAspect="1"/>
          </p:cNvPicPr>
          <p:nvPr/>
        </p:nvPicPr>
        <p:blipFill>
          <a:blip r:embed="rId2"/>
          <a:stretch>
            <a:fillRect/>
          </a:stretch>
        </p:blipFill>
        <p:spPr>
          <a:xfrm>
            <a:off x="10812775" y="717841"/>
            <a:ext cx="1778000" cy="616202"/>
          </a:xfrm>
          <a:prstGeom prst="rect">
            <a:avLst/>
          </a:prstGeom>
        </p:spPr>
      </p:pic>
      <p:sp>
        <p:nvSpPr>
          <p:cNvPr id="19" name="CuadroTexto 18">
            <a:extLst>
              <a:ext uri="{FF2B5EF4-FFF2-40B4-BE49-F238E27FC236}">
                <a16:creationId xmlns:a16="http://schemas.microsoft.com/office/drawing/2014/main" id="{ED6A24F7-F857-82D6-EB1A-3E6CE6D6F07F}"/>
              </a:ext>
            </a:extLst>
          </p:cNvPr>
          <p:cNvSpPr txBox="1"/>
          <p:nvPr/>
        </p:nvSpPr>
        <p:spPr>
          <a:xfrm>
            <a:off x="10666870" y="251593"/>
            <a:ext cx="1777999" cy="369332"/>
          </a:xfrm>
          <a:prstGeom prst="rect">
            <a:avLst/>
          </a:prstGeom>
          <a:noFill/>
        </p:spPr>
        <p:txBody>
          <a:bodyPr wrap="square">
            <a:spAutoFit/>
          </a:bodyPr>
          <a:lstStyle/>
          <a:p>
            <a:r>
              <a:rPr lang="es-MX" dirty="0"/>
              <a:t>Por ejemplo</a:t>
            </a:r>
          </a:p>
        </p:txBody>
      </p:sp>
      <p:sp>
        <p:nvSpPr>
          <p:cNvPr id="21" name="CuadroTexto 20">
            <a:extLst>
              <a:ext uri="{FF2B5EF4-FFF2-40B4-BE49-F238E27FC236}">
                <a16:creationId xmlns:a16="http://schemas.microsoft.com/office/drawing/2014/main" id="{183A0399-328E-14AD-0D83-CAB76D4EB7FE}"/>
              </a:ext>
            </a:extLst>
          </p:cNvPr>
          <p:cNvSpPr txBox="1"/>
          <p:nvPr/>
        </p:nvSpPr>
        <p:spPr>
          <a:xfrm>
            <a:off x="10771214" y="1461088"/>
            <a:ext cx="5307154" cy="954107"/>
          </a:xfrm>
          <a:prstGeom prst="rect">
            <a:avLst/>
          </a:prstGeom>
          <a:noFill/>
        </p:spPr>
        <p:txBody>
          <a:bodyPr wrap="square">
            <a:spAutoFit/>
          </a:bodyPr>
          <a:lstStyle/>
          <a:p>
            <a:r>
              <a:rPr lang="es-MX" sz="1400" dirty="0"/>
              <a:t>En el ejemplo anterior, el nombre del método es </a:t>
            </a:r>
            <a:r>
              <a:rPr lang="es-MX" sz="1400" dirty="0" err="1"/>
              <a:t>sumarNumeros</a:t>
            </a:r>
            <a:r>
              <a:rPr lang="es-MX" sz="1400" dirty="0"/>
              <a:t>( ). Y, el tipo de devolución de dato es </a:t>
            </a:r>
            <a:r>
              <a:rPr lang="es-MX" sz="1400" dirty="0" err="1"/>
              <a:t>int</a:t>
            </a:r>
            <a:r>
              <a:rPr lang="es-MX" sz="1400" dirty="0"/>
              <a:t>. Esta sintaxis es la forma más simple de declarar un método. Sin embargo, la sintaxis completa para declarar un método es</a:t>
            </a:r>
          </a:p>
        </p:txBody>
      </p:sp>
      <p:pic>
        <p:nvPicPr>
          <p:cNvPr id="25" name="Imagen 24">
            <a:extLst>
              <a:ext uri="{FF2B5EF4-FFF2-40B4-BE49-F238E27FC236}">
                <a16:creationId xmlns:a16="http://schemas.microsoft.com/office/drawing/2014/main" id="{0A0B67D8-08FE-8AEB-B073-99206D998E82}"/>
              </a:ext>
            </a:extLst>
          </p:cNvPr>
          <p:cNvPicPr>
            <a:picLocks noChangeAspect="1"/>
          </p:cNvPicPr>
          <p:nvPr/>
        </p:nvPicPr>
        <p:blipFill>
          <a:blip r:embed="rId3"/>
          <a:stretch>
            <a:fillRect/>
          </a:stretch>
        </p:blipFill>
        <p:spPr>
          <a:xfrm>
            <a:off x="10812775" y="2542240"/>
            <a:ext cx="5375299" cy="514712"/>
          </a:xfrm>
          <a:prstGeom prst="rect">
            <a:avLst/>
          </a:prstGeom>
        </p:spPr>
      </p:pic>
      <p:sp>
        <p:nvSpPr>
          <p:cNvPr id="27" name="CuadroTexto 26">
            <a:extLst>
              <a:ext uri="{FF2B5EF4-FFF2-40B4-BE49-F238E27FC236}">
                <a16:creationId xmlns:a16="http://schemas.microsoft.com/office/drawing/2014/main" id="{36E73912-222A-1CB4-7E58-716CD8AEDFE1}"/>
              </a:ext>
            </a:extLst>
          </p:cNvPr>
          <p:cNvSpPr txBox="1"/>
          <p:nvPr/>
        </p:nvSpPr>
        <p:spPr>
          <a:xfrm>
            <a:off x="10771214" y="3347692"/>
            <a:ext cx="5557469" cy="1815882"/>
          </a:xfrm>
          <a:prstGeom prst="rect">
            <a:avLst/>
          </a:prstGeom>
          <a:noFill/>
        </p:spPr>
        <p:txBody>
          <a:bodyPr wrap="square">
            <a:spAutoFit/>
          </a:bodyPr>
          <a:lstStyle/>
          <a:p>
            <a:r>
              <a:rPr lang="es-MX" sz="1400" dirty="0"/>
              <a:t>donde tenemos que, </a:t>
            </a:r>
          </a:p>
          <a:p>
            <a:r>
              <a:rPr lang="es-MX" sz="1400" dirty="0"/>
              <a:t>	● modificador: define los tipos de acceso si el método es público 	(</a:t>
            </a:r>
            <a:r>
              <a:rPr lang="es-MX" sz="1400" dirty="0" err="1"/>
              <a:t>public</a:t>
            </a:r>
            <a:r>
              <a:rPr lang="es-MX" sz="1400" dirty="0"/>
              <a:t>), privado (</a:t>
            </a:r>
            <a:r>
              <a:rPr lang="es-MX" sz="1400" dirty="0" err="1"/>
              <a:t>private</a:t>
            </a:r>
            <a:r>
              <a:rPr lang="es-MX" sz="1400" dirty="0"/>
              <a:t>), etc. </a:t>
            </a:r>
          </a:p>
          <a:p>
            <a:r>
              <a:rPr lang="es-MX" sz="1400" dirty="0"/>
              <a:t>	● </a:t>
            </a:r>
            <a:r>
              <a:rPr lang="es-MX" sz="1400" dirty="0" err="1"/>
              <a:t>static</a:t>
            </a:r>
            <a:r>
              <a:rPr lang="es-MX" sz="1400" dirty="0"/>
              <a:t>: si usamos la palabra clave </a:t>
            </a:r>
            <a:r>
              <a:rPr lang="es-MX" sz="1400" dirty="0" err="1"/>
              <a:t>static</a:t>
            </a:r>
            <a:r>
              <a:rPr lang="es-MX" sz="1400" dirty="0"/>
              <a:t>, se puede acceder sin 	crear objetos. Por ejemplo, el método </a:t>
            </a:r>
            <a:r>
              <a:rPr lang="es-MX" sz="1400" dirty="0" err="1"/>
              <a:t>sqrt</a:t>
            </a:r>
            <a:r>
              <a:rPr lang="es-MX" sz="1400" dirty="0"/>
              <a:t>() de la clase 	Matemáticas estándar es estática. </a:t>
            </a:r>
          </a:p>
          <a:p>
            <a:r>
              <a:rPr lang="es-MX" sz="1400" dirty="0"/>
              <a:t>Por lo tanto, podemos llamar directamente </a:t>
            </a:r>
            <a:r>
              <a:rPr lang="es-MX" sz="1400" dirty="0" err="1"/>
              <a:t>Math.sqrt</a:t>
            </a:r>
            <a:r>
              <a:rPr lang="es-MX" sz="1400" dirty="0"/>
              <a:t> sin crear una instancia de clase </a:t>
            </a:r>
            <a:r>
              <a:rPr lang="es-MX" sz="1400" dirty="0" err="1"/>
              <a:t>Math</a:t>
            </a:r>
            <a:r>
              <a:rPr lang="es-MX" sz="1400" dirty="0"/>
              <a:t>.</a:t>
            </a:r>
          </a:p>
        </p:txBody>
      </p:sp>
      <p:sp>
        <p:nvSpPr>
          <p:cNvPr id="29" name="CuadroTexto 28">
            <a:extLst>
              <a:ext uri="{FF2B5EF4-FFF2-40B4-BE49-F238E27FC236}">
                <a16:creationId xmlns:a16="http://schemas.microsoft.com/office/drawing/2014/main" id="{4D940EA5-4F1D-A049-2B02-B0D137CEBA1D}"/>
              </a:ext>
            </a:extLst>
          </p:cNvPr>
          <p:cNvSpPr txBox="1"/>
          <p:nvPr/>
        </p:nvSpPr>
        <p:spPr>
          <a:xfrm>
            <a:off x="11370254" y="5084982"/>
            <a:ext cx="4847360" cy="738664"/>
          </a:xfrm>
          <a:prstGeom prst="rect">
            <a:avLst/>
          </a:prstGeom>
          <a:noFill/>
        </p:spPr>
        <p:txBody>
          <a:bodyPr wrap="square">
            <a:spAutoFit/>
          </a:bodyPr>
          <a:lstStyle/>
          <a:p>
            <a:r>
              <a:rPr lang="es-MX" sz="1400" dirty="0"/>
              <a:t>● parametro1 / parametro2 - Estos son valores que se transfieren al método. Podemos pasar cualquier número de argumentos a un método. </a:t>
            </a:r>
          </a:p>
        </p:txBody>
      </p:sp>
      <p:sp>
        <p:nvSpPr>
          <p:cNvPr id="31" name="CuadroTexto 30">
            <a:extLst>
              <a:ext uri="{FF2B5EF4-FFF2-40B4-BE49-F238E27FC236}">
                <a16:creationId xmlns:a16="http://schemas.microsoft.com/office/drawing/2014/main" id="{495507F5-5DAE-F684-B0CE-F3A6E11FB3A8}"/>
              </a:ext>
            </a:extLst>
          </p:cNvPr>
          <p:cNvSpPr txBox="1"/>
          <p:nvPr/>
        </p:nvSpPr>
        <p:spPr>
          <a:xfrm>
            <a:off x="10900066" y="6025348"/>
            <a:ext cx="5557470" cy="523220"/>
          </a:xfrm>
          <a:prstGeom prst="rect">
            <a:avLst/>
          </a:prstGeom>
          <a:noFill/>
        </p:spPr>
        <p:txBody>
          <a:bodyPr wrap="square">
            <a:spAutoFit/>
          </a:bodyPr>
          <a:lstStyle/>
          <a:p>
            <a:r>
              <a:rPr lang="es-MX" sz="1400" dirty="0"/>
              <a:t>En el ejemplo anterior, hemos declarado un método llamado </a:t>
            </a:r>
            <a:r>
              <a:rPr lang="es-MX" sz="1400" dirty="0" err="1"/>
              <a:t>sumarNumeros</a:t>
            </a:r>
            <a:r>
              <a:rPr lang="es-MX" sz="1400" dirty="0"/>
              <a:t>( ). Ahora, para usar el método, debemos invocarlo. </a:t>
            </a:r>
          </a:p>
        </p:txBody>
      </p:sp>
    </p:spTree>
    <p:extLst>
      <p:ext uri="{BB962C8B-B14F-4D97-AF65-F5344CB8AC3E}">
        <p14:creationId xmlns:p14="http://schemas.microsoft.com/office/powerpoint/2010/main" val="2563392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43</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E358AADD-F2DF-5FC9-0894-D1F7D85CA454}"/>
              </a:ext>
            </a:extLst>
          </p:cNvPr>
          <p:cNvSpPr txBox="1"/>
          <p:nvPr/>
        </p:nvSpPr>
        <p:spPr>
          <a:xfrm>
            <a:off x="1197552" y="251593"/>
            <a:ext cx="8214014" cy="307777"/>
          </a:xfrm>
          <a:prstGeom prst="rect">
            <a:avLst/>
          </a:prstGeom>
          <a:noFill/>
        </p:spPr>
        <p:txBody>
          <a:bodyPr wrap="square">
            <a:spAutoFit/>
          </a:bodyPr>
          <a:lstStyle/>
          <a:p>
            <a:r>
              <a:rPr lang="es-MX" sz="1400" dirty="0"/>
              <a:t>Aquí está cómo podemos invocar al método </a:t>
            </a:r>
            <a:r>
              <a:rPr lang="es-MX" sz="1400" dirty="0" err="1"/>
              <a:t>sumarNumeros</a:t>
            </a:r>
            <a:r>
              <a:rPr lang="es-MX" sz="1400" dirty="0"/>
              <a:t>( )</a:t>
            </a:r>
          </a:p>
        </p:txBody>
      </p:sp>
      <p:pic>
        <p:nvPicPr>
          <p:cNvPr id="6" name="Imagen 5">
            <a:extLst>
              <a:ext uri="{FF2B5EF4-FFF2-40B4-BE49-F238E27FC236}">
                <a16:creationId xmlns:a16="http://schemas.microsoft.com/office/drawing/2014/main" id="{952CE981-31A2-785E-70D3-DB68316100FC}"/>
              </a:ext>
            </a:extLst>
          </p:cNvPr>
          <p:cNvPicPr>
            <a:picLocks noChangeAspect="1"/>
          </p:cNvPicPr>
          <p:nvPr/>
        </p:nvPicPr>
        <p:blipFill>
          <a:blip r:embed="rId2"/>
          <a:stretch>
            <a:fillRect/>
          </a:stretch>
        </p:blipFill>
        <p:spPr>
          <a:xfrm>
            <a:off x="1293813" y="620925"/>
            <a:ext cx="2041669" cy="472735"/>
          </a:xfrm>
          <a:prstGeom prst="rect">
            <a:avLst/>
          </a:prstGeom>
        </p:spPr>
      </p:pic>
      <p:pic>
        <p:nvPicPr>
          <p:cNvPr id="8" name="Imagen 7">
            <a:extLst>
              <a:ext uri="{FF2B5EF4-FFF2-40B4-BE49-F238E27FC236}">
                <a16:creationId xmlns:a16="http://schemas.microsoft.com/office/drawing/2014/main" id="{1C93ADDA-4DAC-7559-ACC1-80C76EAFDB21}"/>
              </a:ext>
            </a:extLst>
          </p:cNvPr>
          <p:cNvPicPr>
            <a:picLocks noChangeAspect="1"/>
          </p:cNvPicPr>
          <p:nvPr/>
        </p:nvPicPr>
        <p:blipFill>
          <a:blip r:embed="rId3"/>
          <a:stretch>
            <a:fillRect/>
          </a:stretch>
        </p:blipFill>
        <p:spPr>
          <a:xfrm>
            <a:off x="1293813" y="1416775"/>
            <a:ext cx="4462318" cy="4365761"/>
          </a:xfrm>
          <a:prstGeom prst="rect">
            <a:avLst/>
          </a:prstGeom>
        </p:spPr>
      </p:pic>
      <p:pic>
        <p:nvPicPr>
          <p:cNvPr id="10" name="Imagen 9">
            <a:extLst>
              <a:ext uri="{FF2B5EF4-FFF2-40B4-BE49-F238E27FC236}">
                <a16:creationId xmlns:a16="http://schemas.microsoft.com/office/drawing/2014/main" id="{0D705788-381E-51DE-E071-7525DC7E3A90}"/>
              </a:ext>
            </a:extLst>
          </p:cNvPr>
          <p:cNvPicPr>
            <a:picLocks noChangeAspect="1"/>
          </p:cNvPicPr>
          <p:nvPr/>
        </p:nvPicPr>
        <p:blipFill>
          <a:blip r:embed="rId4"/>
          <a:stretch>
            <a:fillRect/>
          </a:stretch>
        </p:blipFill>
        <p:spPr>
          <a:xfrm>
            <a:off x="1293813" y="5985124"/>
            <a:ext cx="2293793" cy="1024886"/>
          </a:xfrm>
          <a:prstGeom prst="rect">
            <a:avLst/>
          </a:prstGeom>
        </p:spPr>
      </p:pic>
      <p:sp>
        <p:nvSpPr>
          <p:cNvPr id="11" name="Rectángulo 10">
            <a:extLst>
              <a:ext uri="{FF2B5EF4-FFF2-40B4-BE49-F238E27FC236}">
                <a16:creationId xmlns:a16="http://schemas.microsoft.com/office/drawing/2014/main" id="{FD1A7C63-F73A-06A7-DA4E-031C7DDF5B2C}"/>
              </a:ext>
            </a:extLst>
          </p:cNvPr>
          <p:cNvSpPr/>
          <p:nvPr/>
        </p:nvSpPr>
        <p:spPr>
          <a:xfrm>
            <a:off x="3262745" y="6255327"/>
            <a:ext cx="324861" cy="69239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 name="Conector recto 12">
            <a:extLst>
              <a:ext uri="{FF2B5EF4-FFF2-40B4-BE49-F238E27FC236}">
                <a16:creationId xmlns:a16="http://schemas.microsoft.com/office/drawing/2014/main" id="{971A9930-ABB6-6F76-7EA7-38EAC104D32B}"/>
              </a:ext>
            </a:extLst>
          </p:cNvPr>
          <p:cNvCxnSpPr/>
          <p:nvPr/>
        </p:nvCxnSpPr>
        <p:spPr>
          <a:xfrm>
            <a:off x="6764482" y="251593"/>
            <a:ext cx="0" cy="6460643"/>
          </a:xfrm>
          <a:prstGeom prst="line">
            <a:avLst/>
          </a:prstGeom>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B26C3E9A-8CD1-3DB8-E54F-B4B14A11F7DF}"/>
              </a:ext>
            </a:extLst>
          </p:cNvPr>
          <p:cNvSpPr txBox="1"/>
          <p:nvPr/>
        </p:nvSpPr>
        <p:spPr>
          <a:xfrm>
            <a:off x="7019059" y="310461"/>
            <a:ext cx="8214014" cy="523220"/>
          </a:xfrm>
          <a:prstGeom prst="rect">
            <a:avLst/>
          </a:prstGeom>
          <a:noFill/>
        </p:spPr>
        <p:txBody>
          <a:bodyPr wrap="square">
            <a:spAutoFit/>
          </a:bodyPr>
          <a:lstStyle/>
          <a:p>
            <a:r>
              <a:rPr lang="es-MX" sz="1400" dirty="0"/>
              <a:t>En el ejemplo anterior, hemos creado un método llamado </a:t>
            </a:r>
            <a:r>
              <a:rPr lang="es-MX" sz="1400" dirty="0" err="1"/>
              <a:t>sumarNumeros</a:t>
            </a:r>
            <a:r>
              <a:rPr lang="es-MX" sz="1400" dirty="0"/>
              <a:t>(). El método toma dos parámetros a y b. Observa la línea,</a:t>
            </a:r>
          </a:p>
        </p:txBody>
      </p:sp>
      <p:pic>
        <p:nvPicPr>
          <p:cNvPr id="18" name="Imagen 17">
            <a:extLst>
              <a:ext uri="{FF2B5EF4-FFF2-40B4-BE49-F238E27FC236}">
                <a16:creationId xmlns:a16="http://schemas.microsoft.com/office/drawing/2014/main" id="{9908926A-890D-290C-4986-4785CE8CBDBC}"/>
              </a:ext>
            </a:extLst>
          </p:cNvPr>
          <p:cNvPicPr>
            <a:picLocks noChangeAspect="1"/>
          </p:cNvPicPr>
          <p:nvPr/>
        </p:nvPicPr>
        <p:blipFill>
          <a:blip r:embed="rId5"/>
          <a:stretch>
            <a:fillRect/>
          </a:stretch>
        </p:blipFill>
        <p:spPr>
          <a:xfrm>
            <a:off x="7094537" y="892550"/>
            <a:ext cx="4823835" cy="382170"/>
          </a:xfrm>
          <a:prstGeom prst="rect">
            <a:avLst/>
          </a:prstGeom>
        </p:spPr>
      </p:pic>
      <p:sp>
        <p:nvSpPr>
          <p:cNvPr id="20" name="CuadroTexto 19">
            <a:extLst>
              <a:ext uri="{FF2B5EF4-FFF2-40B4-BE49-F238E27FC236}">
                <a16:creationId xmlns:a16="http://schemas.microsoft.com/office/drawing/2014/main" id="{917B264A-8CF7-FAA5-7CB3-D2488D2E786B}"/>
              </a:ext>
            </a:extLst>
          </p:cNvPr>
          <p:cNvSpPr txBox="1"/>
          <p:nvPr/>
        </p:nvSpPr>
        <p:spPr>
          <a:xfrm>
            <a:off x="7019059" y="1416775"/>
            <a:ext cx="8214014" cy="1169551"/>
          </a:xfrm>
          <a:prstGeom prst="rect">
            <a:avLst/>
          </a:prstGeom>
          <a:noFill/>
        </p:spPr>
        <p:txBody>
          <a:bodyPr wrap="square">
            <a:spAutoFit/>
          </a:bodyPr>
          <a:lstStyle/>
          <a:p>
            <a:r>
              <a:rPr lang="es-MX" sz="1400" dirty="0"/>
              <a:t>Aquí, hemos invocado al método haciéndole pasar los dos argumentos num1 y num2. Dado que el método está devolviendo algún valor, hemos almacenado el valor en la variable resultado. Ten en cuenta que el método no es estático (</a:t>
            </a:r>
            <a:r>
              <a:rPr lang="es-MX" sz="1400" dirty="0" err="1"/>
              <a:t>static</a:t>
            </a:r>
            <a:r>
              <a:rPr lang="es-MX" sz="1400" dirty="0"/>
              <a:t>). Por lo tanto, estamos llamando al método usando el objeto de la clase. Un método en Java puede o no puede devolver un valor cuando se invoca la función. Utilizamos la declaración de devolución (</a:t>
            </a:r>
            <a:r>
              <a:rPr lang="es-MX" sz="1400" dirty="0" err="1"/>
              <a:t>return</a:t>
            </a:r>
            <a:r>
              <a:rPr lang="es-MX" sz="1400" dirty="0"/>
              <a:t>) para devolver cualquier valor. Por ejemplo,</a:t>
            </a:r>
          </a:p>
        </p:txBody>
      </p:sp>
      <p:pic>
        <p:nvPicPr>
          <p:cNvPr id="22" name="Imagen 21">
            <a:extLst>
              <a:ext uri="{FF2B5EF4-FFF2-40B4-BE49-F238E27FC236}">
                <a16:creationId xmlns:a16="http://schemas.microsoft.com/office/drawing/2014/main" id="{839B77C1-0F65-E0F3-FA9E-89447CA536C4}"/>
              </a:ext>
            </a:extLst>
          </p:cNvPr>
          <p:cNvPicPr>
            <a:picLocks noChangeAspect="1"/>
          </p:cNvPicPr>
          <p:nvPr/>
        </p:nvPicPr>
        <p:blipFill>
          <a:blip r:embed="rId6"/>
          <a:stretch>
            <a:fillRect/>
          </a:stretch>
        </p:blipFill>
        <p:spPr>
          <a:xfrm>
            <a:off x="7094537" y="2686038"/>
            <a:ext cx="1838469" cy="857495"/>
          </a:xfrm>
          <a:prstGeom prst="rect">
            <a:avLst/>
          </a:prstGeom>
        </p:spPr>
      </p:pic>
      <p:sp>
        <p:nvSpPr>
          <p:cNvPr id="24" name="CuadroTexto 23">
            <a:extLst>
              <a:ext uri="{FF2B5EF4-FFF2-40B4-BE49-F238E27FC236}">
                <a16:creationId xmlns:a16="http://schemas.microsoft.com/office/drawing/2014/main" id="{F62BDE0B-B559-98A9-49FB-B2EC693D106B}"/>
              </a:ext>
            </a:extLst>
          </p:cNvPr>
          <p:cNvSpPr txBox="1"/>
          <p:nvPr/>
        </p:nvSpPr>
        <p:spPr>
          <a:xfrm>
            <a:off x="8977773" y="2686038"/>
            <a:ext cx="5161827" cy="738664"/>
          </a:xfrm>
          <a:prstGeom prst="rect">
            <a:avLst/>
          </a:prstGeom>
          <a:noFill/>
        </p:spPr>
        <p:txBody>
          <a:bodyPr wrap="square">
            <a:spAutoFit/>
          </a:bodyPr>
          <a:lstStyle/>
          <a:p>
            <a:r>
              <a:rPr lang="es-MX" sz="1400" dirty="0"/>
              <a:t>Aquí, estamos devolviendo la variable suma. Dado que el tipo de devolución de la función es </a:t>
            </a:r>
            <a:r>
              <a:rPr lang="es-MX" sz="1400" dirty="0" err="1"/>
              <a:t>int</a:t>
            </a:r>
            <a:r>
              <a:rPr lang="es-MX" sz="1400" dirty="0"/>
              <a:t>. La variable suma debe ser de tipo </a:t>
            </a:r>
            <a:r>
              <a:rPr lang="es-MX" sz="1400" dirty="0" err="1"/>
              <a:t>int</a:t>
            </a:r>
            <a:r>
              <a:rPr lang="es-MX" sz="1400" dirty="0"/>
              <a:t>. De lo contrario, generará un error.</a:t>
            </a:r>
          </a:p>
        </p:txBody>
      </p:sp>
      <p:pic>
        <p:nvPicPr>
          <p:cNvPr id="26" name="Imagen 25">
            <a:extLst>
              <a:ext uri="{FF2B5EF4-FFF2-40B4-BE49-F238E27FC236}">
                <a16:creationId xmlns:a16="http://schemas.microsoft.com/office/drawing/2014/main" id="{19D5296C-5397-57AB-A1A4-71D66FFF7BDE}"/>
              </a:ext>
            </a:extLst>
          </p:cNvPr>
          <p:cNvPicPr>
            <a:picLocks noChangeAspect="1"/>
          </p:cNvPicPr>
          <p:nvPr/>
        </p:nvPicPr>
        <p:blipFill>
          <a:blip r:embed="rId7"/>
          <a:stretch>
            <a:fillRect/>
          </a:stretch>
        </p:blipFill>
        <p:spPr>
          <a:xfrm>
            <a:off x="7094537" y="3659451"/>
            <a:ext cx="4184361" cy="3020602"/>
          </a:xfrm>
          <a:prstGeom prst="rect">
            <a:avLst/>
          </a:prstGeom>
        </p:spPr>
      </p:pic>
      <p:sp>
        <p:nvSpPr>
          <p:cNvPr id="28" name="CuadroTexto 27">
            <a:extLst>
              <a:ext uri="{FF2B5EF4-FFF2-40B4-BE49-F238E27FC236}">
                <a16:creationId xmlns:a16="http://schemas.microsoft.com/office/drawing/2014/main" id="{83773CB9-DE05-F319-3AF9-DAB569603B4E}"/>
              </a:ext>
            </a:extLst>
          </p:cNvPr>
          <p:cNvSpPr txBox="1"/>
          <p:nvPr/>
        </p:nvSpPr>
        <p:spPr>
          <a:xfrm>
            <a:off x="11450781" y="3651771"/>
            <a:ext cx="1337830" cy="369332"/>
          </a:xfrm>
          <a:prstGeom prst="rect">
            <a:avLst/>
          </a:prstGeom>
          <a:noFill/>
        </p:spPr>
        <p:txBody>
          <a:bodyPr wrap="square">
            <a:spAutoFit/>
          </a:bodyPr>
          <a:lstStyle/>
          <a:p>
            <a:r>
              <a:rPr lang="es-MX" dirty="0"/>
              <a:t>Salida</a:t>
            </a:r>
          </a:p>
        </p:txBody>
      </p:sp>
      <p:pic>
        <p:nvPicPr>
          <p:cNvPr id="30" name="Imagen 29">
            <a:extLst>
              <a:ext uri="{FF2B5EF4-FFF2-40B4-BE49-F238E27FC236}">
                <a16:creationId xmlns:a16="http://schemas.microsoft.com/office/drawing/2014/main" id="{65710938-FB87-BAC5-D77A-693CD43FCF72}"/>
              </a:ext>
            </a:extLst>
          </p:cNvPr>
          <p:cNvPicPr>
            <a:picLocks noChangeAspect="1"/>
          </p:cNvPicPr>
          <p:nvPr/>
        </p:nvPicPr>
        <p:blipFill>
          <a:blip r:embed="rId8"/>
          <a:stretch>
            <a:fillRect/>
          </a:stretch>
        </p:blipFill>
        <p:spPr>
          <a:xfrm>
            <a:off x="11558686" y="4005284"/>
            <a:ext cx="3435396" cy="419151"/>
          </a:xfrm>
          <a:prstGeom prst="rect">
            <a:avLst/>
          </a:prstGeom>
        </p:spPr>
      </p:pic>
    </p:spTree>
    <p:extLst>
      <p:ext uri="{BB962C8B-B14F-4D97-AF65-F5344CB8AC3E}">
        <p14:creationId xmlns:p14="http://schemas.microsoft.com/office/powerpoint/2010/main" val="343864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44</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3" name="CuadroTexto 2">
            <a:extLst>
              <a:ext uri="{FF2B5EF4-FFF2-40B4-BE49-F238E27FC236}">
                <a16:creationId xmlns:a16="http://schemas.microsoft.com/office/drawing/2014/main" id="{7AC7F38E-E9AC-794D-1DAE-D6F4478F0331}"/>
              </a:ext>
            </a:extLst>
          </p:cNvPr>
          <p:cNvSpPr txBox="1"/>
          <p:nvPr/>
        </p:nvSpPr>
        <p:spPr>
          <a:xfrm>
            <a:off x="1372999" y="126375"/>
            <a:ext cx="4653728" cy="1815882"/>
          </a:xfrm>
          <a:prstGeom prst="rect">
            <a:avLst/>
          </a:prstGeom>
          <a:noFill/>
        </p:spPr>
        <p:txBody>
          <a:bodyPr wrap="square">
            <a:spAutoFit/>
          </a:bodyPr>
          <a:lstStyle/>
          <a:p>
            <a:r>
              <a:rPr lang="es-MX" sz="1400" dirty="0"/>
              <a:t>En el programa anterior, hemos creado un método llamado cuadrado(). El método toma un número como su parámetro y devuelve el cuadrado del número. Aquí, hemos mencionado el tipo de devolución del método como </a:t>
            </a:r>
            <a:r>
              <a:rPr lang="es-MX" sz="1400" dirty="0" err="1"/>
              <a:t>int</a:t>
            </a:r>
            <a:r>
              <a:rPr lang="es-MX" sz="1400" dirty="0"/>
              <a:t>. Por lo tanto, el método siempre deberá devolver un valor entero. Nota que si el método no devuelve ningún valor, usamos la palabra clave </a:t>
            </a:r>
            <a:r>
              <a:rPr lang="es-MX" sz="1400" dirty="0" err="1"/>
              <a:t>void</a:t>
            </a:r>
            <a:r>
              <a:rPr lang="es-MX" sz="1400" dirty="0"/>
              <a:t> como el tipo de devolución del método. Por ejemplo,</a:t>
            </a:r>
          </a:p>
        </p:txBody>
      </p:sp>
      <p:pic>
        <p:nvPicPr>
          <p:cNvPr id="5" name="Imagen 4">
            <a:extLst>
              <a:ext uri="{FF2B5EF4-FFF2-40B4-BE49-F238E27FC236}">
                <a16:creationId xmlns:a16="http://schemas.microsoft.com/office/drawing/2014/main" id="{3C3D8992-83A9-EC81-9B07-1E727673CFE5}"/>
              </a:ext>
            </a:extLst>
          </p:cNvPr>
          <p:cNvPicPr>
            <a:picLocks noChangeAspect="1"/>
          </p:cNvPicPr>
          <p:nvPr/>
        </p:nvPicPr>
        <p:blipFill>
          <a:blip r:embed="rId2"/>
          <a:stretch>
            <a:fillRect/>
          </a:stretch>
        </p:blipFill>
        <p:spPr>
          <a:xfrm>
            <a:off x="1473488" y="2030629"/>
            <a:ext cx="2807567" cy="2078610"/>
          </a:xfrm>
          <a:prstGeom prst="rect">
            <a:avLst/>
          </a:prstGeom>
        </p:spPr>
      </p:pic>
      <p:sp>
        <p:nvSpPr>
          <p:cNvPr id="7" name="CuadroTexto 6">
            <a:extLst>
              <a:ext uri="{FF2B5EF4-FFF2-40B4-BE49-F238E27FC236}">
                <a16:creationId xmlns:a16="http://schemas.microsoft.com/office/drawing/2014/main" id="{06C75616-6F10-4F6C-2BAC-AB6773515801}"/>
              </a:ext>
            </a:extLst>
          </p:cNvPr>
          <p:cNvSpPr txBox="1"/>
          <p:nvPr/>
        </p:nvSpPr>
        <p:spPr>
          <a:xfrm>
            <a:off x="1372999" y="4109239"/>
            <a:ext cx="4653728" cy="523220"/>
          </a:xfrm>
          <a:prstGeom prst="rect">
            <a:avLst/>
          </a:prstGeom>
          <a:noFill/>
        </p:spPr>
        <p:txBody>
          <a:bodyPr wrap="square">
            <a:spAutoFit/>
          </a:bodyPr>
          <a:lstStyle/>
          <a:p>
            <a:r>
              <a:rPr lang="es-MX" sz="1400" dirty="0"/>
              <a:t>Si se crea un método con los parámetros, debemos pasar los valores correspondientes al llamar al método. Por ejemplo,</a:t>
            </a:r>
          </a:p>
        </p:txBody>
      </p:sp>
      <p:pic>
        <p:nvPicPr>
          <p:cNvPr id="9" name="Imagen 8">
            <a:extLst>
              <a:ext uri="{FF2B5EF4-FFF2-40B4-BE49-F238E27FC236}">
                <a16:creationId xmlns:a16="http://schemas.microsoft.com/office/drawing/2014/main" id="{3D0FD33C-95FB-88E1-5F11-524C1B359425}"/>
              </a:ext>
            </a:extLst>
          </p:cNvPr>
          <p:cNvPicPr>
            <a:picLocks noChangeAspect="1"/>
          </p:cNvPicPr>
          <p:nvPr/>
        </p:nvPicPr>
        <p:blipFill>
          <a:blip r:embed="rId3"/>
          <a:stretch>
            <a:fillRect/>
          </a:stretch>
        </p:blipFill>
        <p:spPr>
          <a:xfrm>
            <a:off x="1473488" y="4742697"/>
            <a:ext cx="3732357" cy="1178254"/>
          </a:xfrm>
          <a:prstGeom prst="rect">
            <a:avLst/>
          </a:prstGeom>
        </p:spPr>
      </p:pic>
      <p:pic>
        <p:nvPicPr>
          <p:cNvPr id="11" name="Imagen 10">
            <a:extLst>
              <a:ext uri="{FF2B5EF4-FFF2-40B4-BE49-F238E27FC236}">
                <a16:creationId xmlns:a16="http://schemas.microsoft.com/office/drawing/2014/main" id="{7FA21114-4E65-D7BF-2658-E05DAA6DE5B7}"/>
              </a:ext>
            </a:extLst>
          </p:cNvPr>
          <p:cNvPicPr>
            <a:picLocks noChangeAspect="1"/>
          </p:cNvPicPr>
          <p:nvPr/>
        </p:nvPicPr>
        <p:blipFill>
          <a:blip r:embed="rId4"/>
          <a:stretch>
            <a:fillRect/>
          </a:stretch>
        </p:blipFill>
        <p:spPr>
          <a:xfrm>
            <a:off x="7095181" y="433572"/>
            <a:ext cx="3973158" cy="3867113"/>
          </a:xfrm>
          <a:prstGeom prst="rect">
            <a:avLst/>
          </a:prstGeom>
        </p:spPr>
      </p:pic>
      <p:cxnSp>
        <p:nvCxnSpPr>
          <p:cNvPr id="13" name="Conector recto 12">
            <a:extLst>
              <a:ext uri="{FF2B5EF4-FFF2-40B4-BE49-F238E27FC236}">
                <a16:creationId xmlns:a16="http://schemas.microsoft.com/office/drawing/2014/main" id="{58A29FE4-2CA1-268C-C92D-825736437428}"/>
              </a:ext>
            </a:extLst>
          </p:cNvPr>
          <p:cNvCxnSpPr/>
          <p:nvPr/>
        </p:nvCxnSpPr>
        <p:spPr>
          <a:xfrm>
            <a:off x="6442364" y="310461"/>
            <a:ext cx="0" cy="6256594"/>
          </a:xfrm>
          <a:prstGeom prst="line">
            <a:avLst/>
          </a:prstGeom>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5899E105-9B3B-DF08-8E4A-4C82D193D280}"/>
              </a:ext>
            </a:extLst>
          </p:cNvPr>
          <p:cNvSpPr txBox="1"/>
          <p:nvPr/>
        </p:nvSpPr>
        <p:spPr>
          <a:xfrm>
            <a:off x="6961332" y="125795"/>
            <a:ext cx="8214014" cy="307777"/>
          </a:xfrm>
          <a:prstGeom prst="rect">
            <a:avLst/>
          </a:prstGeom>
          <a:noFill/>
        </p:spPr>
        <p:txBody>
          <a:bodyPr wrap="square">
            <a:spAutoFit/>
          </a:bodyPr>
          <a:lstStyle/>
          <a:p>
            <a:r>
              <a:rPr lang="es-MX" sz="1400" dirty="0"/>
              <a:t>Aquí otro ejemplo del uso de parámetros en métodos</a:t>
            </a:r>
          </a:p>
        </p:txBody>
      </p:sp>
      <p:sp>
        <p:nvSpPr>
          <p:cNvPr id="18" name="CuadroTexto 17">
            <a:extLst>
              <a:ext uri="{FF2B5EF4-FFF2-40B4-BE49-F238E27FC236}">
                <a16:creationId xmlns:a16="http://schemas.microsoft.com/office/drawing/2014/main" id="{D3F71250-21E6-9708-36F9-C2E4DFAD9FDE}"/>
              </a:ext>
            </a:extLst>
          </p:cNvPr>
          <p:cNvSpPr txBox="1"/>
          <p:nvPr/>
        </p:nvSpPr>
        <p:spPr>
          <a:xfrm>
            <a:off x="6961332" y="4423796"/>
            <a:ext cx="8214014" cy="369332"/>
          </a:xfrm>
          <a:prstGeom prst="rect">
            <a:avLst/>
          </a:prstGeom>
          <a:noFill/>
        </p:spPr>
        <p:txBody>
          <a:bodyPr wrap="square">
            <a:spAutoFit/>
          </a:bodyPr>
          <a:lstStyle/>
          <a:p>
            <a:r>
              <a:rPr lang="es-MX" dirty="0"/>
              <a:t>Salida</a:t>
            </a:r>
          </a:p>
        </p:txBody>
      </p:sp>
      <p:pic>
        <p:nvPicPr>
          <p:cNvPr id="20" name="Imagen 19">
            <a:extLst>
              <a:ext uri="{FF2B5EF4-FFF2-40B4-BE49-F238E27FC236}">
                <a16:creationId xmlns:a16="http://schemas.microsoft.com/office/drawing/2014/main" id="{C2699A63-5BA1-E660-24FD-BBE27A0F7674}"/>
              </a:ext>
            </a:extLst>
          </p:cNvPr>
          <p:cNvPicPr>
            <a:picLocks noChangeAspect="1"/>
          </p:cNvPicPr>
          <p:nvPr/>
        </p:nvPicPr>
        <p:blipFill>
          <a:blip r:embed="rId5"/>
          <a:stretch>
            <a:fillRect/>
          </a:stretch>
        </p:blipFill>
        <p:spPr>
          <a:xfrm>
            <a:off x="7055861" y="4793128"/>
            <a:ext cx="3095625" cy="552450"/>
          </a:xfrm>
          <a:prstGeom prst="rect">
            <a:avLst/>
          </a:prstGeom>
        </p:spPr>
      </p:pic>
      <p:sp>
        <p:nvSpPr>
          <p:cNvPr id="22" name="CuadroTexto 21">
            <a:extLst>
              <a:ext uri="{FF2B5EF4-FFF2-40B4-BE49-F238E27FC236}">
                <a16:creationId xmlns:a16="http://schemas.microsoft.com/office/drawing/2014/main" id="{0E17201E-00F7-2330-E11D-557F3EE6E7E1}"/>
              </a:ext>
            </a:extLst>
          </p:cNvPr>
          <p:cNvSpPr txBox="1"/>
          <p:nvPr/>
        </p:nvSpPr>
        <p:spPr>
          <a:xfrm>
            <a:off x="6961333" y="5397504"/>
            <a:ext cx="4967432" cy="1815882"/>
          </a:xfrm>
          <a:prstGeom prst="rect">
            <a:avLst/>
          </a:prstGeom>
          <a:noFill/>
        </p:spPr>
        <p:txBody>
          <a:bodyPr wrap="square">
            <a:spAutoFit/>
          </a:bodyPr>
          <a:lstStyle/>
          <a:p>
            <a:r>
              <a:rPr lang="es-MX" sz="1400" dirty="0"/>
              <a:t>Aquí, el parámetro del método es </a:t>
            </a:r>
            <a:r>
              <a:rPr lang="es-MX" sz="1400" dirty="0" err="1"/>
              <a:t>int</a:t>
            </a:r>
            <a:r>
              <a:rPr lang="es-MX" sz="1400" dirty="0"/>
              <a:t>. Por lo tanto, si pasamos cualquier otro tipo de datos en lugar de </a:t>
            </a:r>
            <a:r>
              <a:rPr lang="es-MX" sz="1400" dirty="0" err="1"/>
              <a:t>int</a:t>
            </a:r>
            <a:r>
              <a:rPr lang="es-MX" sz="1400" dirty="0"/>
              <a:t>, el compilador mostrará un error. </a:t>
            </a:r>
            <a:r>
              <a:rPr lang="es-MX" sz="1400" dirty="0" err="1"/>
              <a:t>Ésto</a:t>
            </a:r>
            <a:r>
              <a:rPr lang="es-MX" sz="1400" dirty="0"/>
              <a:t> es porque Java es un lenguaje fuertemente tipado. Nota que el argumento 24 que pasa al método visualización2() durante la invocación del método se llama el argumento real. Los métodos anteriormente definidos son los métodos definidos por el usuario pero también, como mencionamos, existen los métodos de la librería estándar.</a:t>
            </a:r>
          </a:p>
        </p:txBody>
      </p:sp>
      <p:sp>
        <p:nvSpPr>
          <p:cNvPr id="24" name="CuadroTexto 23">
            <a:extLst>
              <a:ext uri="{FF2B5EF4-FFF2-40B4-BE49-F238E27FC236}">
                <a16:creationId xmlns:a16="http://schemas.microsoft.com/office/drawing/2014/main" id="{AC2E9CFB-611B-AB9A-2D2F-284006CD0E5A}"/>
              </a:ext>
            </a:extLst>
          </p:cNvPr>
          <p:cNvSpPr txBox="1"/>
          <p:nvPr/>
        </p:nvSpPr>
        <p:spPr>
          <a:xfrm>
            <a:off x="11481955" y="258707"/>
            <a:ext cx="4627996" cy="954107"/>
          </a:xfrm>
          <a:prstGeom prst="rect">
            <a:avLst/>
          </a:prstGeom>
          <a:noFill/>
        </p:spPr>
        <p:txBody>
          <a:bodyPr wrap="square">
            <a:spAutoFit/>
          </a:bodyPr>
          <a:lstStyle/>
          <a:p>
            <a:r>
              <a:rPr lang="es-MX" sz="1400" dirty="0"/>
              <a:t>Los métodos de librería estándar son métodos integrados en Java que están fácilmente disponibles para su uso. Estas librerías estándar vienen junto con la Biblioteca Java </a:t>
            </a:r>
            <a:r>
              <a:rPr lang="es-MX" sz="1400" dirty="0" err="1"/>
              <a:t>Class</a:t>
            </a:r>
            <a:r>
              <a:rPr lang="es-MX" sz="1400" dirty="0"/>
              <a:t> (JCL) en un archivo Java Archive (*.JAR) con JVM y JRE</a:t>
            </a:r>
          </a:p>
        </p:txBody>
      </p:sp>
      <p:sp>
        <p:nvSpPr>
          <p:cNvPr id="26" name="CuadroTexto 25">
            <a:extLst>
              <a:ext uri="{FF2B5EF4-FFF2-40B4-BE49-F238E27FC236}">
                <a16:creationId xmlns:a16="http://schemas.microsoft.com/office/drawing/2014/main" id="{68D16338-8B11-9541-D4F0-8F6C638FD781}"/>
              </a:ext>
            </a:extLst>
          </p:cNvPr>
          <p:cNvSpPr txBox="1"/>
          <p:nvPr/>
        </p:nvSpPr>
        <p:spPr>
          <a:xfrm>
            <a:off x="11481955" y="1399601"/>
            <a:ext cx="3973159" cy="1600438"/>
          </a:xfrm>
          <a:prstGeom prst="rect">
            <a:avLst/>
          </a:prstGeom>
          <a:noFill/>
        </p:spPr>
        <p:txBody>
          <a:bodyPr wrap="square">
            <a:spAutoFit/>
          </a:bodyPr>
          <a:lstStyle/>
          <a:p>
            <a:r>
              <a:rPr lang="es-MX" sz="1400" dirty="0"/>
              <a:t>Por ejemplo, </a:t>
            </a:r>
          </a:p>
          <a:p>
            <a:r>
              <a:rPr lang="es-MX" sz="1400" dirty="0"/>
              <a:t>	● </a:t>
            </a:r>
            <a:r>
              <a:rPr lang="es-MX" sz="1400" dirty="0" err="1"/>
              <a:t>print</a:t>
            </a:r>
            <a:r>
              <a:rPr lang="es-MX" sz="1400" dirty="0"/>
              <a:t>( ) es un método de 	</a:t>
            </a:r>
            <a:r>
              <a:rPr lang="es-MX" sz="1400" dirty="0" err="1"/>
              <a:t>java.io.PrintSteam</a:t>
            </a:r>
            <a:r>
              <a:rPr lang="es-MX" sz="1400" dirty="0"/>
              <a:t>. El método </a:t>
            </a:r>
            <a:r>
              <a:rPr lang="es-MX" sz="1400" dirty="0" err="1"/>
              <a:t>print</a:t>
            </a:r>
            <a:r>
              <a:rPr lang="es-MX" sz="1400" dirty="0"/>
              <a:t>("...") 	imprime la cadena dentro de las comillas. </a:t>
            </a:r>
          </a:p>
          <a:p>
            <a:r>
              <a:rPr lang="es-MX" sz="1400" dirty="0"/>
              <a:t>	● </a:t>
            </a:r>
            <a:r>
              <a:rPr lang="es-MX" sz="1400" dirty="0" err="1"/>
              <a:t>sqrt</a:t>
            </a:r>
            <a:r>
              <a:rPr lang="es-MX" sz="1400" dirty="0"/>
              <a:t>() es un método de la clase </a:t>
            </a:r>
            <a:r>
              <a:rPr lang="es-MX" sz="1400" dirty="0" err="1"/>
              <a:t>Math</a:t>
            </a:r>
            <a:r>
              <a:rPr lang="es-MX" sz="1400" dirty="0"/>
              <a:t>. 	Devuelve la raíz cuadrada de un número. Ejemplo. </a:t>
            </a:r>
          </a:p>
        </p:txBody>
      </p:sp>
      <p:pic>
        <p:nvPicPr>
          <p:cNvPr id="28" name="Imagen 27">
            <a:extLst>
              <a:ext uri="{FF2B5EF4-FFF2-40B4-BE49-F238E27FC236}">
                <a16:creationId xmlns:a16="http://schemas.microsoft.com/office/drawing/2014/main" id="{860A35A9-A30D-08B3-8B2A-B599D9C6BF0D}"/>
              </a:ext>
            </a:extLst>
          </p:cNvPr>
          <p:cNvPicPr>
            <a:picLocks noChangeAspect="1"/>
          </p:cNvPicPr>
          <p:nvPr/>
        </p:nvPicPr>
        <p:blipFill>
          <a:blip r:embed="rId6"/>
          <a:stretch>
            <a:fillRect/>
          </a:stretch>
        </p:blipFill>
        <p:spPr>
          <a:xfrm>
            <a:off x="11600080" y="3052138"/>
            <a:ext cx="4354872" cy="1248547"/>
          </a:xfrm>
          <a:prstGeom prst="rect">
            <a:avLst/>
          </a:prstGeom>
        </p:spPr>
      </p:pic>
      <p:sp>
        <p:nvSpPr>
          <p:cNvPr id="30" name="CuadroTexto 29">
            <a:extLst>
              <a:ext uri="{FF2B5EF4-FFF2-40B4-BE49-F238E27FC236}">
                <a16:creationId xmlns:a16="http://schemas.microsoft.com/office/drawing/2014/main" id="{8FB4B409-697E-B06A-4D79-EF9744BA236F}"/>
              </a:ext>
            </a:extLst>
          </p:cNvPr>
          <p:cNvSpPr txBox="1"/>
          <p:nvPr/>
        </p:nvSpPr>
        <p:spPr>
          <a:xfrm>
            <a:off x="11481955" y="4392244"/>
            <a:ext cx="1285875" cy="369332"/>
          </a:xfrm>
          <a:prstGeom prst="rect">
            <a:avLst/>
          </a:prstGeom>
          <a:noFill/>
        </p:spPr>
        <p:txBody>
          <a:bodyPr wrap="square">
            <a:spAutoFit/>
          </a:bodyPr>
          <a:lstStyle/>
          <a:p>
            <a:r>
              <a:rPr lang="es-MX" dirty="0"/>
              <a:t>Salida</a:t>
            </a:r>
          </a:p>
        </p:txBody>
      </p:sp>
      <p:pic>
        <p:nvPicPr>
          <p:cNvPr id="32" name="Imagen 31">
            <a:extLst>
              <a:ext uri="{FF2B5EF4-FFF2-40B4-BE49-F238E27FC236}">
                <a16:creationId xmlns:a16="http://schemas.microsoft.com/office/drawing/2014/main" id="{91F134A8-CC69-4D4A-4523-4E567AB3DFED}"/>
              </a:ext>
            </a:extLst>
          </p:cNvPr>
          <p:cNvPicPr>
            <a:picLocks noChangeAspect="1"/>
          </p:cNvPicPr>
          <p:nvPr/>
        </p:nvPicPr>
        <p:blipFill>
          <a:blip r:embed="rId7"/>
          <a:stretch>
            <a:fillRect/>
          </a:stretch>
        </p:blipFill>
        <p:spPr>
          <a:xfrm>
            <a:off x="12334587" y="4428201"/>
            <a:ext cx="2590800" cy="333375"/>
          </a:xfrm>
          <a:prstGeom prst="rect">
            <a:avLst/>
          </a:prstGeom>
        </p:spPr>
      </p:pic>
      <p:cxnSp>
        <p:nvCxnSpPr>
          <p:cNvPr id="34" name="Conector recto 33">
            <a:extLst>
              <a:ext uri="{FF2B5EF4-FFF2-40B4-BE49-F238E27FC236}">
                <a16:creationId xmlns:a16="http://schemas.microsoft.com/office/drawing/2014/main" id="{A79FC813-476F-04D6-E517-88A8EA3BACFE}"/>
              </a:ext>
            </a:extLst>
          </p:cNvPr>
          <p:cNvCxnSpPr/>
          <p:nvPr/>
        </p:nvCxnSpPr>
        <p:spPr>
          <a:xfrm>
            <a:off x="11336482" y="279683"/>
            <a:ext cx="0" cy="4957335"/>
          </a:xfrm>
          <a:prstGeom prst="line">
            <a:avLst/>
          </a:prstGeom>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8D420002-C399-BBF9-5853-B84912C6948F}"/>
              </a:ext>
            </a:extLst>
          </p:cNvPr>
          <p:cNvSpPr txBox="1"/>
          <p:nvPr/>
        </p:nvSpPr>
        <p:spPr>
          <a:xfrm>
            <a:off x="12025919" y="5585168"/>
            <a:ext cx="4107007" cy="1384995"/>
          </a:xfrm>
          <a:prstGeom prst="rect">
            <a:avLst/>
          </a:prstGeom>
          <a:noFill/>
        </p:spPr>
        <p:txBody>
          <a:bodyPr wrap="square">
            <a:spAutoFit/>
          </a:bodyPr>
          <a:lstStyle/>
          <a:p>
            <a:r>
              <a:rPr lang="es-MX" sz="1200" dirty="0"/>
              <a:t>Ventajas de usar métodos:</a:t>
            </a:r>
          </a:p>
          <a:p>
            <a:r>
              <a:rPr lang="es-MX" sz="1200" dirty="0"/>
              <a:t> ● La principal ventaja es la reutilización del código. Podemos escribir un método una vez, y usarlo varias veces. No tenemos que volver a escribir todo el código cada vez. Piensa en ello como, "escribe una vez, reutiliza varias veces". </a:t>
            </a:r>
          </a:p>
          <a:p>
            <a:r>
              <a:rPr lang="es-MX" sz="1200" dirty="0"/>
              <a:t>● Los métodos hacen que el código sea más legible y más fácil de depurar.</a:t>
            </a:r>
          </a:p>
        </p:txBody>
      </p:sp>
    </p:spTree>
    <p:extLst>
      <p:ext uri="{BB962C8B-B14F-4D97-AF65-F5344CB8AC3E}">
        <p14:creationId xmlns:p14="http://schemas.microsoft.com/office/powerpoint/2010/main" val="2992409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5CCFEEAC-1B0F-0986-23E0-BF73EFE1C68A}"/>
              </a:ext>
            </a:extLst>
          </p:cNvPr>
          <p:cNvSpPr/>
          <p:nvPr/>
        </p:nvSpPr>
        <p:spPr>
          <a:xfrm>
            <a:off x="9286111" y="129339"/>
            <a:ext cx="5029701" cy="5701600"/>
          </a:xfrm>
          <a:prstGeom prst="rect">
            <a:avLst/>
          </a:prstGeom>
          <a:solidFill>
            <a:srgbClr val="EFE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45</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3F9D8900-E4C9-F4CB-6EE4-B0190FA6BFA1}"/>
              </a:ext>
            </a:extLst>
          </p:cNvPr>
          <p:cNvSpPr txBox="1"/>
          <p:nvPr/>
        </p:nvSpPr>
        <p:spPr>
          <a:xfrm>
            <a:off x="1394980" y="251593"/>
            <a:ext cx="8214014" cy="369332"/>
          </a:xfrm>
          <a:prstGeom prst="rect">
            <a:avLst/>
          </a:prstGeom>
          <a:noFill/>
        </p:spPr>
        <p:txBody>
          <a:bodyPr wrap="square">
            <a:spAutoFit/>
          </a:bodyPr>
          <a:lstStyle/>
          <a:p>
            <a:r>
              <a:rPr lang="es-MX" dirty="0"/>
              <a:t>Herencia en POO</a:t>
            </a:r>
          </a:p>
        </p:txBody>
      </p:sp>
      <p:sp>
        <p:nvSpPr>
          <p:cNvPr id="6" name="CuadroTexto 5">
            <a:extLst>
              <a:ext uri="{FF2B5EF4-FFF2-40B4-BE49-F238E27FC236}">
                <a16:creationId xmlns:a16="http://schemas.microsoft.com/office/drawing/2014/main" id="{92A87C59-8034-197E-9B51-7959C4BBE5DE}"/>
              </a:ext>
            </a:extLst>
          </p:cNvPr>
          <p:cNvSpPr txBox="1"/>
          <p:nvPr/>
        </p:nvSpPr>
        <p:spPr>
          <a:xfrm>
            <a:off x="1394980" y="620925"/>
            <a:ext cx="6429375" cy="954107"/>
          </a:xfrm>
          <a:prstGeom prst="rect">
            <a:avLst/>
          </a:prstGeom>
          <a:noFill/>
        </p:spPr>
        <p:txBody>
          <a:bodyPr wrap="square">
            <a:spAutoFit/>
          </a:bodyPr>
          <a:lstStyle/>
          <a:p>
            <a:r>
              <a:rPr lang="es-MX" sz="1400" dirty="0"/>
              <a:t>La herencia es una de las características clave de Programación Orientada a Objetos que nos permite crear una nueva clase de una clase existente. La nueva clase que se crea se conoce como subclase (clase hija o derivada) y la clase existente desde donde se deriva la clase hija se conoce como superclase (clase padre o base).</a:t>
            </a:r>
          </a:p>
        </p:txBody>
      </p:sp>
      <p:sp>
        <p:nvSpPr>
          <p:cNvPr id="8" name="CuadroTexto 7">
            <a:extLst>
              <a:ext uri="{FF2B5EF4-FFF2-40B4-BE49-F238E27FC236}">
                <a16:creationId xmlns:a16="http://schemas.microsoft.com/office/drawing/2014/main" id="{70E5501C-CF26-6BBF-D684-9502B523348B}"/>
              </a:ext>
            </a:extLst>
          </p:cNvPr>
          <p:cNvSpPr txBox="1"/>
          <p:nvPr/>
        </p:nvSpPr>
        <p:spPr>
          <a:xfrm>
            <a:off x="1394980" y="1944364"/>
            <a:ext cx="8214014" cy="584775"/>
          </a:xfrm>
          <a:prstGeom prst="rect">
            <a:avLst/>
          </a:prstGeom>
          <a:noFill/>
        </p:spPr>
        <p:txBody>
          <a:bodyPr wrap="square">
            <a:spAutoFit/>
          </a:bodyPr>
          <a:lstStyle/>
          <a:p>
            <a:r>
              <a:rPr lang="es-MX" dirty="0"/>
              <a:t>La palabra clave </a:t>
            </a:r>
            <a:r>
              <a:rPr lang="es-MX" dirty="0" err="1"/>
              <a:t>extends</a:t>
            </a:r>
            <a:r>
              <a:rPr lang="es-MX" dirty="0"/>
              <a:t> se utiliza para realizar la herencia en Java.</a:t>
            </a:r>
          </a:p>
          <a:p>
            <a:r>
              <a:rPr lang="es-MX" sz="1400" dirty="0"/>
              <a:t>Por ejemplo</a:t>
            </a:r>
          </a:p>
        </p:txBody>
      </p:sp>
      <p:pic>
        <p:nvPicPr>
          <p:cNvPr id="10" name="Imagen 9">
            <a:extLst>
              <a:ext uri="{FF2B5EF4-FFF2-40B4-BE49-F238E27FC236}">
                <a16:creationId xmlns:a16="http://schemas.microsoft.com/office/drawing/2014/main" id="{63AB6F95-2F33-F3B1-FFFC-7465576BEA2A}"/>
              </a:ext>
            </a:extLst>
          </p:cNvPr>
          <p:cNvPicPr>
            <a:picLocks noChangeAspect="1"/>
          </p:cNvPicPr>
          <p:nvPr/>
        </p:nvPicPr>
        <p:blipFill>
          <a:blip r:embed="rId2"/>
          <a:stretch>
            <a:fillRect/>
          </a:stretch>
        </p:blipFill>
        <p:spPr>
          <a:xfrm>
            <a:off x="1503795" y="2633735"/>
            <a:ext cx="5286375" cy="2181225"/>
          </a:xfrm>
          <a:prstGeom prst="rect">
            <a:avLst/>
          </a:prstGeom>
        </p:spPr>
      </p:pic>
      <p:sp>
        <p:nvSpPr>
          <p:cNvPr id="12" name="CuadroTexto 11">
            <a:extLst>
              <a:ext uri="{FF2B5EF4-FFF2-40B4-BE49-F238E27FC236}">
                <a16:creationId xmlns:a16="http://schemas.microsoft.com/office/drawing/2014/main" id="{49879027-FA0B-AC5C-A794-B1589F0215B6}"/>
              </a:ext>
            </a:extLst>
          </p:cNvPr>
          <p:cNvSpPr txBox="1"/>
          <p:nvPr/>
        </p:nvSpPr>
        <p:spPr>
          <a:xfrm>
            <a:off x="1394692" y="5113057"/>
            <a:ext cx="6169890" cy="738664"/>
          </a:xfrm>
          <a:prstGeom prst="rect">
            <a:avLst/>
          </a:prstGeom>
          <a:noFill/>
        </p:spPr>
        <p:txBody>
          <a:bodyPr wrap="square">
            <a:spAutoFit/>
          </a:bodyPr>
          <a:lstStyle/>
          <a:p>
            <a:r>
              <a:rPr lang="es-MX" sz="1400" dirty="0"/>
              <a:t>En el ejemplo anterior, la clase perro se crea heredando los métodos y los atributos de la clase animal. Aquí, perro es la subclase y animal es la superclase. Más detalladamente tenemos:</a:t>
            </a:r>
          </a:p>
        </p:txBody>
      </p:sp>
      <p:cxnSp>
        <p:nvCxnSpPr>
          <p:cNvPr id="14" name="Conector recto 13">
            <a:extLst>
              <a:ext uri="{FF2B5EF4-FFF2-40B4-BE49-F238E27FC236}">
                <a16:creationId xmlns:a16="http://schemas.microsoft.com/office/drawing/2014/main" id="{F2F2B5D3-3B10-14BB-29DE-A38BC06D910C}"/>
              </a:ext>
            </a:extLst>
          </p:cNvPr>
          <p:cNvCxnSpPr/>
          <p:nvPr/>
        </p:nvCxnSpPr>
        <p:spPr>
          <a:xfrm>
            <a:off x="8052955" y="529936"/>
            <a:ext cx="0" cy="5933209"/>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Imagen 15">
            <a:extLst>
              <a:ext uri="{FF2B5EF4-FFF2-40B4-BE49-F238E27FC236}">
                <a16:creationId xmlns:a16="http://schemas.microsoft.com/office/drawing/2014/main" id="{E27D2F26-F4BE-41CF-8B53-9CFF2B90A388}"/>
              </a:ext>
            </a:extLst>
          </p:cNvPr>
          <p:cNvPicPr>
            <a:picLocks noChangeAspect="1"/>
          </p:cNvPicPr>
          <p:nvPr/>
        </p:nvPicPr>
        <p:blipFill>
          <a:blip r:embed="rId3"/>
          <a:stretch>
            <a:fillRect/>
          </a:stretch>
        </p:blipFill>
        <p:spPr>
          <a:xfrm>
            <a:off x="9286111" y="129339"/>
            <a:ext cx="3589264" cy="4255625"/>
          </a:xfrm>
          <a:prstGeom prst="rect">
            <a:avLst/>
          </a:prstGeom>
        </p:spPr>
      </p:pic>
      <p:pic>
        <p:nvPicPr>
          <p:cNvPr id="19" name="Imagen 18">
            <a:extLst>
              <a:ext uri="{FF2B5EF4-FFF2-40B4-BE49-F238E27FC236}">
                <a16:creationId xmlns:a16="http://schemas.microsoft.com/office/drawing/2014/main" id="{715699B3-F8CC-444B-630B-DAF6A9715AC2}"/>
              </a:ext>
            </a:extLst>
          </p:cNvPr>
          <p:cNvPicPr>
            <a:picLocks noChangeAspect="1"/>
          </p:cNvPicPr>
          <p:nvPr/>
        </p:nvPicPr>
        <p:blipFill>
          <a:blip r:embed="rId4"/>
          <a:stretch>
            <a:fillRect/>
          </a:stretch>
        </p:blipFill>
        <p:spPr>
          <a:xfrm>
            <a:off x="9286111" y="4377040"/>
            <a:ext cx="5029703" cy="1453899"/>
          </a:xfrm>
          <a:prstGeom prst="rect">
            <a:avLst/>
          </a:prstGeom>
        </p:spPr>
      </p:pic>
      <p:sp>
        <p:nvSpPr>
          <p:cNvPr id="22" name="CuadroTexto 21">
            <a:extLst>
              <a:ext uri="{FF2B5EF4-FFF2-40B4-BE49-F238E27FC236}">
                <a16:creationId xmlns:a16="http://schemas.microsoft.com/office/drawing/2014/main" id="{01DFEBAE-F955-6B07-67CD-639B725C5FE7}"/>
              </a:ext>
            </a:extLst>
          </p:cNvPr>
          <p:cNvSpPr txBox="1"/>
          <p:nvPr/>
        </p:nvSpPr>
        <p:spPr>
          <a:xfrm>
            <a:off x="9286111" y="5938660"/>
            <a:ext cx="8214014" cy="369332"/>
          </a:xfrm>
          <a:prstGeom prst="rect">
            <a:avLst/>
          </a:prstGeom>
          <a:noFill/>
        </p:spPr>
        <p:txBody>
          <a:bodyPr wrap="square">
            <a:spAutoFit/>
          </a:bodyPr>
          <a:lstStyle/>
          <a:p>
            <a:r>
              <a:rPr lang="es-MX" dirty="0"/>
              <a:t>Salida</a:t>
            </a:r>
          </a:p>
        </p:txBody>
      </p:sp>
      <p:pic>
        <p:nvPicPr>
          <p:cNvPr id="24" name="Imagen 23">
            <a:extLst>
              <a:ext uri="{FF2B5EF4-FFF2-40B4-BE49-F238E27FC236}">
                <a16:creationId xmlns:a16="http://schemas.microsoft.com/office/drawing/2014/main" id="{202047D4-12B3-8B8C-A575-19DF8BFC37B2}"/>
              </a:ext>
            </a:extLst>
          </p:cNvPr>
          <p:cNvPicPr>
            <a:picLocks noChangeAspect="1"/>
          </p:cNvPicPr>
          <p:nvPr/>
        </p:nvPicPr>
        <p:blipFill>
          <a:blip r:embed="rId5"/>
          <a:stretch>
            <a:fillRect/>
          </a:stretch>
        </p:blipFill>
        <p:spPr>
          <a:xfrm>
            <a:off x="10043391" y="5966165"/>
            <a:ext cx="2276475" cy="533400"/>
          </a:xfrm>
          <a:prstGeom prst="rect">
            <a:avLst/>
          </a:prstGeom>
        </p:spPr>
      </p:pic>
    </p:spTree>
    <p:extLst>
      <p:ext uri="{BB962C8B-B14F-4D97-AF65-F5344CB8AC3E}">
        <p14:creationId xmlns:p14="http://schemas.microsoft.com/office/powerpoint/2010/main" val="244529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46</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BB625565-2348-915A-78B9-DB872CDA4C6E}"/>
              </a:ext>
            </a:extLst>
          </p:cNvPr>
          <p:cNvSpPr txBox="1"/>
          <p:nvPr/>
        </p:nvSpPr>
        <p:spPr>
          <a:xfrm>
            <a:off x="1322243" y="201576"/>
            <a:ext cx="8214014" cy="307777"/>
          </a:xfrm>
          <a:prstGeom prst="rect">
            <a:avLst/>
          </a:prstGeom>
          <a:noFill/>
        </p:spPr>
        <p:txBody>
          <a:bodyPr wrap="square">
            <a:spAutoFit/>
          </a:bodyPr>
          <a:lstStyle/>
          <a:p>
            <a:r>
              <a:rPr lang="es-MX" sz="1400" dirty="0"/>
              <a:t>En el ejemplo anterior, hemos derivado una subclase perro de la superclase animal. Observa las declaraciones</a:t>
            </a:r>
          </a:p>
        </p:txBody>
      </p:sp>
      <p:pic>
        <p:nvPicPr>
          <p:cNvPr id="6" name="Imagen 5">
            <a:extLst>
              <a:ext uri="{FF2B5EF4-FFF2-40B4-BE49-F238E27FC236}">
                <a16:creationId xmlns:a16="http://schemas.microsoft.com/office/drawing/2014/main" id="{7264E6B8-2EAB-6A12-C495-08174F128A8E}"/>
              </a:ext>
            </a:extLst>
          </p:cNvPr>
          <p:cNvPicPr>
            <a:picLocks noChangeAspect="1"/>
          </p:cNvPicPr>
          <p:nvPr/>
        </p:nvPicPr>
        <p:blipFill>
          <a:blip r:embed="rId2"/>
          <a:stretch>
            <a:fillRect/>
          </a:stretch>
        </p:blipFill>
        <p:spPr>
          <a:xfrm>
            <a:off x="1418502" y="620925"/>
            <a:ext cx="2152650" cy="523875"/>
          </a:xfrm>
          <a:prstGeom prst="rect">
            <a:avLst/>
          </a:prstGeom>
        </p:spPr>
      </p:pic>
      <p:sp>
        <p:nvSpPr>
          <p:cNvPr id="8" name="CuadroTexto 7">
            <a:extLst>
              <a:ext uri="{FF2B5EF4-FFF2-40B4-BE49-F238E27FC236}">
                <a16:creationId xmlns:a16="http://schemas.microsoft.com/office/drawing/2014/main" id="{B226668B-FC4F-2922-7188-521C524BA646}"/>
              </a:ext>
            </a:extLst>
          </p:cNvPr>
          <p:cNvSpPr txBox="1"/>
          <p:nvPr/>
        </p:nvSpPr>
        <p:spPr>
          <a:xfrm>
            <a:off x="1322243" y="1256372"/>
            <a:ext cx="8214014" cy="738664"/>
          </a:xfrm>
          <a:prstGeom prst="rect">
            <a:avLst/>
          </a:prstGeom>
          <a:noFill/>
        </p:spPr>
        <p:txBody>
          <a:bodyPr wrap="square">
            <a:spAutoFit/>
          </a:bodyPr>
          <a:lstStyle/>
          <a:p>
            <a:r>
              <a:rPr lang="es-MX" sz="1400" dirty="0"/>
              <a:t>Aquí, labrador es un objeto de la subclase perro. Sin embargo, nombre y la comer( ) son miembros de la clase animal. Dado que el perro hereda los atributos y el método de animal, podemos acceder al atributo y método usando el objeto perro. </a:t>
            </a:r>
          </a:p>
        </p:txBody>
      </p:sp>
      <p:pic>
        <p:nvPicPr>
          <p:cNvPr id="10" name="Imagen 9">
            <a:extLst>
              <a:ext uri="{FF2B5EF4-FFF2-40B4-BE49-F238E27FC236}">
                <a16:creationId xmlns:a16="http://schemas.microsoft.com/office/drawing/2014/main" id="{91100D2D-0FD3-4484-54AB-8F333C7C1640}"/>
              </a:ext>
            </a:extLst>
          </p:cNvPr>
          <p:cNvPicPr>
            <a:picLocks noChangeAspect="1"/>
          </p:cNvPicPr>
          <p:nvPr/>
        </p:nvPicPr>
        <p:blipFill>
          <a:blip r:embed="rId3"/>
          <a:stretch>
            <a:fillRect/>
          </a:stretch>
        </p:blipFill>
        <p:spPr>
          <a:xfrm>
            <a:off x="1418502" y="2106608"/>
            <a:ext cx="5800725" cy="3228975"/>
          </a:xfrm>
          <a:prstGeom prst="rect">
            <a:avLst/>
          </a:prstGeom>
        </p:spPr>
      </p:pic>
      <p:sp>
        <p:nvSpPr>
          <p:cNvPr id="12" name="CuadroTexto 11">
            <a:extLst>
              <a:ext uri="{FF2B5EF4-FFF2-40B4-BE49-F238E27FC236}">
                <a16:creationId xmlns:a16="http://schemas.microsoft.com/office/drawing/2014/main" id="{8C1C04BB-BFCD-F921-9E72-2C8849089A9E}"/>
              </a:ext>
            </a:extLst>
          </p:cNvPr>
          <p:cNvSpPr txBox="1"/>
          <p:nvPr/>
        </p:nvSpPr>
        <p:spPr>
          <a:xfrm>
            <a:off x="1322243" y="5447155"/>
            <a:ext cx="8214014" cy="307777"/>
          </a:xfrm>
          <a:prstGeom prst="rect">
            <a:avLst/>
          </a:prstGeom>
          <a:noFill/>
        </p:spPr>
        <p:txBody>
          <a:bodyPr wrap="square">
            <a:spAutoFit/>
          </a:bodyPr>
          <a:lstStyle/>
          <a:p>
            <a:r>
              <a:rPr lang="es-MX" sz="1400" dirty="0"/>
              <a:t>¿Qué pasaría si el mismo método está presente tanto en la superclase como en la subclase? </a:t>
            </a:r>
          </a:p>
        </p:txBody>
      </p:sp>
      <p:sp>
        <p:nvSpPr>
          <p:cNvPr id="14" name="CuadroTexto 13">
            <a:extLst>
              <a:ext uri="{FF2B5EF4-FFF2-40B4-BE49-F238E27FC236}">
                <a16:creationId xmlns:a16="http://schemas.microsoft.com/office/drawing/2014/main" id="{71C98B65-B139-0D7B-3997-E9D298FBB5EC}"/>
              </a:ext>
            </a:extLst>
          </p:cNvPr>
          <p:cNvSpPr txBox="1"/>
          <p:nvPr/>
        </p:nvSpPr>
        <p:spPr>
          <a:xfrm>
            <a:off x="1322243" y="5754932"/>
            <a:ext cx="8214014" cy="523220"/>
          </a:xfrm>
          <a:prstGeom prst="rect">
            <a:avLst/>
          </a:prstGeom>
          <a:noFill/>
        </p:spPr>
        <p:txBody>
          <a:bodyPr wrap="square">
            <a:spAutoFit/>
          </a:bodyPr>
          <a:lstStyle/>
          <a:p>
            <a:r>
              <a:rPr lang="es-MX" sz="1400" dirty="0"/>
              <a:t>En este caso, el método en la subclase anula al método en la superclase. Este concepto se conoce como método </a:t>
            </a:r>
            <a:r>
              <a:rPr lang="es-MX" sz="1400" dirty="0" err="1"/>
              <a:t>overriding</a:t>
            </a:r>
            <a:r>
              <a:rPr lang="es-MX" sz="1400" dirty="0"/>
              <a:t> en Java. Ejemplo. </a:t>
            </a:r>
          </a:p>
        </p:txBody>
      </p:sp>
      <p:cxnSp>
        <p:nvCxnSpPr>
          <p:cNvPr id="16" name="Conector recto 15">
            <a:extLst>
              <a:ext uri="{FF2B5EF4-FFF2-40B4-BE49-F238E27FC236}">
                <a16:creationId xmlns:a16="http://schemas.microsoft.com/office/drawing/2014/main" id="{EF5A8907-6413-8EAC-69AA-5A18AE41567A}"/>
              </a:ext>
            </a:extLst>
          </p:cNvPr>
          <p:cNvCxnSpPr/>
          <p:nvPr/>
        </p:nvCxnSpPr>
        <p:spPr>
          <a:xfrm>
            <a:off x="9684327" y="310461"/>
            <a:ext cx="0" cy="6277375"/>
          </a:xfrm>
          <a:prstGeom prst="line">
            <a:avLst/>
          </a:prstGeom>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3B636B4F-14CC-78EE-B5EF-EE2CB7EA63ED}"/>
              </a:ext>
            </a:extLst>
          </p:cNvPr>
          <p:cNvSpPr txBox="1"/>
          <p:nvPr/>
        </p:nvSpPr>
        <p:spPr>
          <a:xfrm>
            <a:off x="9832397" y="310461"/>
            <a:ext cx="5965101" cy="6740307"/>
          </a:xfrm>
          <a:prstGeom prst="rect">
            <a:avLst/>
          </a:prstGeom>
          <a:solidFill>
            <a:srgbClr val="EFEFEF"/>
          </a:solidFill>
        </p:spPr>
        <p:txBody>
          <a:bodyPr wrap="square">
            <a:spAutoFit/>
          </a:bodyPr>
          <a:lstStyle/>
          <a:p>
            <a:r>
              <a:rPr lang="es-MX" sz="1600" b="1" dirty="0" err="1">
                <a:solidFill>
                  <a:schemeClr val="bg1"/>
                </a:solidFill>
              </a:rPr>
              <a:t>class</a:t>
            </a:r>
            <a:r>
              <a:rPr lang="es-MX" sz="1600" b="1" dirty="0">
                <a:solidFill>
                  <a:schemeClr val="bg1"/>
                </a:solidFill>
              </a:rPr>
              <a:t> animal{</a:t>
            </a:r>
          </a:p>
          <a:p>
            <a:r>
              <a:rPr lang="es-MX" sz="1600" b="1" dirty="0">
                <a:solidFill>
                  <a:schemeClr val="bg1"/>
                </a:solidFill>
              </a:rPr>
              <a:t>	 // método en la superclase </a:t>
            </a:r>
          </a:p>
          <a:p>
            <a:r>
              <a:rPr lang="es-MX" sz="1600" b="1" dirty="0">
                <a:solidFill>
                  <a:schemeClr val="bg1"/>
                </a:solidFill>
              </a:rPr>
              <a:t>	</a:t>
            </a:r>
            <a:r>
              <a:rPr lang="es-MX" sz="1600" b="1" dirty="0" err="1">
                <a:solidFill>
                  <a:schemeClr val="bg1"/>
                </a:solidFill>
              </a:rPr>
              <a:t>public</a:t>
            </a:r>
            <a:r>
              <a:rPr lang="es-MX" sz="1600" b="1" dirty="0">
                <a:solidFill>
                  <a:schemeClr val="bg1"/>
                </a:solidFill>
              </a:rPr>
              <a:t> </a:t>
            </a:r>
            <a:r>
              <a:rPr lang="es-MX" sz="1600" b="1" dirty="0" err="1">
                <a:solidFill>
                  <a:schemeClr val="bg1"/>
                </a:solidFill>
              </a:rPr>
              <a:t>void</a:t>
            </a:r>
            <a:r>
              <a:rPr lang="es-MX" sz="1600" b="1" dirty="0">
                <a:solidFill>
                  <a:schemeClr val="bg1"/>
                </a:solidFill>
              </a:rPr>
              <a:t> comer() { 										</a:t>
            </a:r>
            <a:r>
              <a:rPr lang="es-MX" sz="1600" b="1" dirty="0" err="1">
                <a:solidFill>
                  <a:schemeClr val="bg1"/>
                </a:solidFill>
              </a:rPr>
              <a:t>System.out.println</a:t>
            </a:r>
            <a:r>
              <a:rPr lang="es-MX" sz="1600" b="1" dirty="0">
                <a:solidFill>
                  <a:schemeClr val="bg1"/>
                </a:solidFill>
              </a:rPr>
              <a:t>("Puedo comer"); </a:t>
            </a:r>
          </a:p>
          <a:p>
            <a:r>
              <a:rPr lang="es-MX" sz="1600" b="1" dirty="0">
                <a:solidFill>
                  <a:schemeClr val="bg1"/>
                </a:solidFill>
              </a:rPr>
              <a:t>	}</a:t>
            </a:r>
          </a:p>
          <a:p>
            <a:r>
              <a:rPr lang="es-MX" sz="1600" b="1" dirty="0">
                <a:solidFill>
                  <a:schemeClr val="bg1"/>
                </a:solidFill>
              </a:rPr>
              <a:t> }</a:t>
            </a:r>
          </a:p>
          <a:p>
            <a:r>
              <a:rPr lang="es-MX" sz="1600" b="1" dirty="0">
                <a:solidFill>
                  <a:schemeClr val="bg1"/>
                </a:solidFill>
              </a:rPr>
              <a:t> // perro hereda animal </a:t>
            </a:r>
          </a:p>
          <a:p>
            <a:r>
              <a:rPr lang="es-MX" sz="1600" b="1" dirty="0" err="1">
                <a:solidFill>
                  <a:schemeClr val="bg1"/>
                </a:solidFill>
              </a:rPr>
              <a:t>class</a:t>
            </a:r>
            <a:r>
              <a:rPr lang="es-MX" sz="1600" b="1" dirty="0">
                <a:solidFill>
                  <a:schemeClr val="bg1"/>
                </a:solidFill>
              </a:rPr>
              <a:t> perro </a:t>
            </a:r>
            <a:r>
              <a:rPr lang="es-MX" sz="1600" b="1" dirty="0" err="1">
                <a:solidFill>
                  <a:schemeClr val="bg1"/>
                </a:solidFill>
              </a:rPr>
              <a:t>extends</a:t>
            </a:r>
            <a:r>
              <a:rPr lang="es-MX" sz="1600" b="1" dirty="0">
                <a:solidFill>
                  <a:schemeClr val="bg1"/>
                </a:solidFill>
              </a:rPr>
              <a:t> animal { </a:t>
            </a:r>
          </a:p>
          <a:p>
            <a:r>
              <a:rPr lang="es-MX" sz="1600" b="1" dirty="0">
                <a:solidFill>
                  <a:schemeClr val="bg1"/>
                </a:solidFill>
              </a:rPr>
              <a:t>	// </a:t>
            </a:r>
            <a:r>
              <a:rPr lang="es-MX" sz="1600" b="1" dirty="0" err="1">
                <a:solidFill>
                  <a:schemeClr val="bg1"/>
                </a:solidFill>
              </a:rPr>
              <a:t>overriding</a:t>
            </a:r>
            <a:r>
              <a:rPr lang="es-MX" sz="1600" b="1" dirty="0">
                <a:solidFill>
                  <a:schemeClr val="bg1"/>
                </a:solidFill>
              </a:rPr>
              <a:t> el método comer() </a:t>
            </a:r>
          </a:p>
          <a:p>
            <a:r>
              <a:rPr lang="es-MX" sz="1600" b="1" dirty="0">
                <a:solidFill>
                  <a:schemeClr val="bg1"/>
                </a:solidFill>
              </a:rPr>
              <a:t>	@Override </a:t>
            </a:r>
          </a:p>
          <a:p>
            <a:r>
              <a:rPr lang="es-MX" sz="1600" b="1" dirty="0">
                <a:solidFill>
                  <a:schemeClr val="bg1"/>
                </a:solidFill>
              </a:rPr>
              <a:t>	</a:t>
            </a:r>
            <a:r>
              <a:rPr lang="es-MX" sz="1600" b="1" dirty="0" err="1">
                <a:solidFill>
                  <a:schemeClr val="bg1"/>
                </a:solidFill>
              </a:rPr>
              <a:t>public</a:t>
            </a:r>
            <a:r>
              <a:rPr lang="es-MX" sz="1600" b="1" dirty="0">
                <a:solidFill>
                  <a:schemeClr val="bg1"/>
                </a:solidFill>
              </a:rPr>
              <a:t> </a:t>
            </a:r>
            <a:r>
              <a:rPr lang="es-MX" sz="1600" b="1" dirty="0" err="1">
                <a:solidFill>
                  <a:schemeClr val="bg1"/>
                </a:solidFill>
              </a:rPr>
              <a:t>void</a:t>
            </a:r>
            <a:r>
              <a:rPr lang="es-MX" sz="1600" b="1" dirty="0">
                <a:solidFill>
                  <a:schemeClr val="bg1"/>
                </a:solidFill>
              </a:rPr>
              <a:t> comer() { </a:t>
            </a:r>
          </a:p>
          <a:p>
            <a:r>
              <a:rPr lang="es-MX" sz="1600" b="1" dirty="0">
                <a:solidFill>
                  <a:schemeClr val="bg1"/>
                </a:solidFill>
              </a:rPr>
              <a:t>		</a:t>
            </a:r>
            <a:r>
              <a:rPr lang="es-MX" sz="1600" b="1" dirty="0" err="1">
                <a:solidFill>
                  <a:schemeClr val="bg1"/>
                </a:solidFill>
              </a:rPr>
              <a:t>System.out.println</a:t>
            </a:r>
            <a:r>
              <a:rPr lang="es-MX" sz="1600" b="1" dirty="0">
                <a:solidFill>
                  <a:schemeClr val="bg1"/>
                </a:solidFill>
              </a:rPr>
              <a:t>("Como comida para perros");</a:t>
            </a:r>
          </a:p>
          <a:p>
            <a:r>
              <a:rPr lang="es-MX" sz="1600" b="1" dirty="0">
                <a:solidFill>
                  <a:schemeClr val="bg1"/>
                </a:solidFill>
              </a:rPr>
              <a:t>	} </a:t>
            </a:r>
          </a:p>
          <a:p>
            <a:r>
              <a:rPr lang="es-MX" sz="1600" b="1" dirty="0">
                <a:solidFill>
                  <a:schemeClr val="bg1"/>
                </a:solidFill>
              </a:rPr>
              <a:t>	// nuevo método en la subclase </a:t>
            </a:r>
          </a:p>
          <a:p>
            <a:r>
              <a:rPr lang="es-MX" sz="1600" b="1" dirty="0">
                <a:solidFill>
                  <a:schemeClr val="bg1"/>
                </a:solidFill>
              </a:rPr>
              <a:t>	</a:t>
            </a:r>
            <a:r>
              <a:rPr lang="es-MX" sz="1600" b="1" dirty="0" err="1">
                <a:solidFill>
                  <a:schemeClr val="bg1"/>
                </a:solidFill>
              </a:rPr>
              <a:t>public</a:t>
            </a:r>
            <a:r>
              <a:rPr lang="es-MX" sz="1600" b="1" dirty="0">
                <a:solidFill>
                  <a:schemeClr val="bg1"/>
                </a:solidFill>
              </a:rPr>
              <a:t> </a:t>
            </a:r>
            <a:r>
              <a:rPr lang="es-MX" sz="1600" b="1" dirty="0" err="1">
                <a:solidFill>
                  <a:schemeClr val="bg1"/>
                </a:solidFill>
              </a:rPr>
              <a:t>void</a:t>
            </a:r>
            <a:r>
              <a:rPr lang="es-MX" sz="1600" b="1" dirty="0">
                <a:solidFill>
                  <a:schemeClr val="bg1"/>
                </a:solidFill>
              </a:rPr>
              <a:t> ladrar() { </a:t>
            </a:r>
          </a:p>
          <a:p>
            <a:r>
              <a:rPr lang="es-MX" sz="1600" b="1" dirty="0">
                <a:solidFill>
                  <a:schemeClr val="bg1"/>
                </a:solidFill>
              </a:rPr>
              <a:t>		</a:t>
            </a:r>
            <a:r>
              <a:rPr lang="es-MX" sz="1600" b="1" dirty="0" err="1">
                <a:solidFill>
                  <a:schemeClr val="bg1"/>
                </a:solidFill>
              </a:rPr>
              <a:t>System.out.println</a:t>
            </a:r>
            <a:r>
              <a:rPr lang="es-MX" sz="1600" b="1" dirty="0">
                <a:solidFill>
                  <a:schemeClr val="bg1"/>
                </a:solidFill>
              </a:rPr>
              <a:t>("Puedo ladrar"); </a:t>
            </a:r>
          </a:p>
          <a:p>
            <a:r>
              <a:rPr lang="es-MX" sz="1600" b="1" dirty="0">
                <a:solidFill>
                  <a:schemeClr val="bg1"/>
                </a:solidFill>
              </a:rPr>
              <a:t>	}</a:t>
            </a:r>
          </a:p>
          <a:p>
            <a:r>
              <a:rPr lang="es-MX" sz="1600" b="1" dirty="0">
                <a:solidFill>
                  <a:schemeClr val="bg1"/>
                </a:solidFill>
              </a:rPr>
              <a:t> }</a:t>
            </a:r>
          </a:p>
          <a:p>
            <a:r>
              <a:rPr lang="es-MX" sz="1600" b="1" dirty="0">
                <a:solidFill>
                  <a:schemeClr val="bg1"/>
                </a:solidFill>
              </a:rPr>
              <a:t> </a:t>
            </a:r>
            <a:r>
              <a:rPr lang="es-MX" sz="1600" b="1" dirty="0" err="1">
                <a:solidFill>
                  <a:schemeClr val="bg1"/>
                </a:solidFill>
              </a:rPr>
              <a:t>class</a:t>
            </a:r>
            <a:r>
              <a:rPr lang="es-MX" sz="1600" b="1" dirty="0">
                <a:solidFill>
                  <a:schemeClr val="bg1"/>
                </a:solidFill>
              </a:rPr>
              <a:t> </a:t>
            </a:r>
            <a:r>
              <a:rPr lang="es-MX" sz="1600" b="1" dirty="0" err="1">
                <a:solidFill>
                  <a:schemeClr val="bg1"/>
                </a:solidFill>
              </a:rPr>
              <a:t>Main</a:t>
            </a:r>
            <a:r>
              <a:rPr lang="es-MX" sz="1600" b="1" dirty="0">
                <a:solidFill>
                  <a:schemeClr val="bg1"/>
                </a:solidFill>
              </a:rPr>
              <a:t> { </a:t>
            </a:r>
          </a:p>
          <a:p>
            <a:r>
              <a:rPr lang="es-MX" sz="1600" b="1" dirty="0">
                <a:solidFill>
                  <a:schemeClr val="bg1"/>
                </a:solidFill>
              </a:rPr>
              <a:t>	</a:t>
            </a:r>
            <a:r>
              <a:rPr lang="es-MX" sz="1600" b="1" dirty="0" err="1">
                <a:solidFill>
                  <a:schemeClr val="bg1"/>
                </a:solidFill>
              </a:rPr>
              <a:t>public</a:t>
            </a:r>
            <a:r>
              <a:rPr lang="es-MX" sz="1600" b="1" dirty="0">
                <a:solidFill>
                  <a:schemeClr val="bg1"/>
                </a:solidFill>
              </a:rPr>
              <a:t> </a:t>
            </a:r>
            <a:r>
              <a:rPr lang="es-MX" sz="1600" b="1" dirty="0" err="1">
                <a:solidFill>
                  <a:schemeClr val="bg1"/>
                </a:solidFill>
              </a:rPr>
              <a:t>static</a:t>
            </a:r>
            <a:r>
              <a:rPr lang="es-MX" sz="1600" b="1" dirty="0">
                <a:solidFill>
                  <a:schemeClr val="bg1"/>
                </a:solidFill>
              </a:rPr>
              <a:t> </a:t>
            </a:r>
            <a:r>
              <a:rPr lang="es-MX" sz="1600" b="1" dirty="0" err="1">
                <a:solidFill>
                  <a:schemeClr val="bg1"/>
                </a:solidFill>
              </a:rPr>
              <a:t>void</a:t>
            </a:r>
            <a:r>
              <a:rPr lang="es-MX" sz="1600" b="1" dirty="0">
                <a:solidFill>
                  <a:schemeClr val="bg1"/>
                </a:solidFill>
              </a:rPr>
              <a:t> </a:t>
            </a:r>
            <a:r>
              <a:rPr lang="es-MX" sz="1600" b="1" dirty="0" err="1">
                <a:solidFill>
                  <a:schemeClr val="bg1"/>
                </a:solidFill>
              </a:rPr>
              <a:t>main</a:t>
            </a:r>
            <a:r>
              <a:rPr lang="es-MX" sz="1600" b="1" dirty="0">
                <a:solidFill>
                  <a:schemeClr val="bg1"/>
                </a:solidFill>
              </a:rPr>
              <a:t>(</a:t>
            </a:r>
            <a:r>
              <a:rPr lang="es-MX" sz="1600" b="1" dirty="0" err="1">
                <a:solidFill>
                  <a:schemeClr val="bg1"/>
                </a:solidFill>
              </a:rPr>
              <a:t>String</a:t>
            </a:r>
            <a:r>
              <a:rPr lang="es-MX" sz="1600" b="1" dirty="0">
                <a:solidFill>
                  <a:schemeClr val="bg1"/>
                </a:solidFill>
              </a:rPr>
              <a:t>[] </a:t>
            </a:r>
            <a:r>
              <a:rPr lang="es-MX" sz="1600" b="1" dirty="0" err="1">
                <a:solidFill>
                  <a:schemeClr val="bg1"/>
                </a:solidFill>
              </a:rPr>
              <a:t>args</a:t>
            </a:r>
            <a:r>
              <a:rPr lang="es-MX" sz="1600" b="1" dirty="0">
                <a:solidFill>
                  <a:schemeClr val="bg1"/>
                </a:solidFill>
              </a:rPr>
              <a:t>) { </a:t>
            </a:r>
          </a:p>
          <a:p>
            <a:r>
              <a:rPr lang="es-MX" sz="1600" b="1" dirty="0">
                <a:solidFill>
                  <a:schemeClr val="bg1"/>
                </a:solidFill>
              </a:rPr>
              <a:t>		// crea un objeto en la subclase </a:t>
            </a:r>
          </a:p>
          <a:p>
            <a:r>
              <a:rPr lang="es-MX" sz="1600" b="1" dirty="0">
                <a:solidFill>
                  <a:schemeClr val="bg1"/>
                </a:solidFill>
              </a:rPr>
              <a:t>		perro labrador = new perro(); </a:t>
            </a:r>
          </a:p>
          <a:p>
            <a:r>
              <a:rPr lang="es-MX" sz="1600" b="1" dirty="0">
                <a:solidFill>
                  <a:schemeClr val="bg1"/>
                </a:solidFill>
              </a:rPr>
              <a:t>		// invoca el método comer() </a:t>
            </a:r>
          </a:p>
          <a:p>
            <a:r>
              <a:rPr lang="es-MX" sz="1600" b="1" dirty="0">
                <a:solidFill>
                  <a:schemeClr val="bg1"/>
                </a:solidFill>
              </a:rPr>
              <a:t>		</a:t>
            </a:r>
            <a:r>
              <a:rPr lang="es-MX" sz="1600" b="1" dirty="0" err="1">
                <a:solidFill>
                  <a:schemeClr val="bg1"/>
                </a:solidFill>
              </a:rPr>
              <a:t>labrador.comer</a:t>
            </a:r>
            <a:r>
              <a:rPr lang="es-MX" sz="1600" b="1" dirty="0">
                <a:solidFill>
                  <a:schemeClr val="bg1"/>
                </a:solidFill>
              </a:rPr>
              <a:t>();</a:t>
            </a:r>
          </a:p>
          <a:p>
            <a:r>
              <a:rPr lang="es-MX" sz="1600" b="1" dirty="0">
                <a:solidFill>
                  <a:schemeClr val="bg1"/>
                </a:solidFill>
              </a:rPr>
              <a:t>	 	</a:t>
            </a:r>
            <a:r>
              <a:rPr lang="es-MX" sz="1600" b="1" dirty="0" err="1">
                <a:solidFill>
                  <a:schemeClr val="bg1"/>
                </a:solidFill>
              </a:rPr>
              <a:t>labrador.ladrar</a:t>
            </a:r>
            <a:r>
              <a:rPr lang="es-MX" sz="1600" b="1" dirty="0">
                <a:solidFill>
                  <a:schemeClr val="bg1"/>
                </a:solidFill>
              </a:rPr>
              <a:t>(); </a:t>
            </a:r>
          </a:p>
          <a:p>
            <a:r>
              <a:rPr lang="es-MX" sz="1600" b="1" dirty="0">
                <a:solidFill>
                  <a:schemeClr val="bg1"/>
                </a:solidFill>
              </a:rPr>
              <a:t>	}</a:t>
            </a:r>
          </a:p>
          <a:p>
            <a:r>
              <a:rPr lang="es-MX" sz="1600" b="1" dirty="0">
                <a:solidFill>
                  <a:schemeClr val="bg1"/>
                </a:solidFill>
              </a:rPr>
              <a:t> } </a:t>
            </a:r>
          </a:p>
        </p:txBody>
      </p:sp>
      <p:pic>
        <p:nvPicPr>
          <p:cNvPr id="21" name="Imagen 20">
            <a:extLst>
              <a:ext uri="{FF2B5EF4-FFF2-40B4-BE49-F238E27FC236}">
                <a16:creationId xmlns:a16="http://schemas.microsoft.com/office/drawing/2014/main" id="{9DF14C63-4C98-ED63-E8D2-C81440926DA2}"/>
              </a:ext>
            </a:extLst>
          </p:cNvPr>
          <p:cNvPicPr>
            <a:picLocks noChangeAspect="1"/>
          </p:cNvPicPr>
          <p:nvPr/>
        </p:nvPicPr>
        <p:blipFill>
          <a:blip r:embed="rId4"/>
          <a:stretch>
            <a:fillRect/>
          </a:stretch>
        </p:blipFill>
        <p:spPr>
          <a:xfrm>
            <a:off x="13406723" y="6016542"/>
            <a:ext cx="2390775" cy="1047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5428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47</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918CBCDA-D26E-9150-BF37-4FF773D98D80}"/>
              </a:ext>
            </a:extLst>
          </p:cNvPr>
          <p:cNvSpPr txBox="1"/>
          <p:nvPr/>
        </p:nvSpPr>
        <p:spPr>
          <a:xfrm>
            <a:off x="953076" y="123425"/>
            <a:ext cx="15375607" cy="1600438"/>
          </a:xfrm>
          <a:prstGeom prst="rect">
            <a:avLst/>
          </a:prstGeom>
          <a:noFill/>
        </p:spPr>
        <p:txBody>
          <a:bodyPr wrap="square">
            <a:spAutoFit/>
          </a:bodyPr>
          <a:lstStyle/>
          <a:p>
            <a:r>
              <a:rPr lang="es-MX" sz="1400" dirty="0"/>
              <a:t>En el ejemplo anterior, el método </a:t>
            </a:r>
            <a:r>
              <a:rPr lang="es-MX" sz="1400" dirty="0" err="1"/>
              <a:t>eat</a:t>
            </a:r>
            <a:r>
              <a:rPr lang="es-MX" sz="1400" dirty="0"/>
              <a:t>() está presente tanto en la superclase animal como en subclase perro. </a:t>
            </a:r>
          </a:p>
          <a:p>
            <a:r>
              <a:rPr lang="es-MX" sz="1400" dirty="0"/>
              <a:t>Aquí, hemos creado un objeto labrador a partir de la subclase perro. </a:t>
            </a:r>
          </a:p>
          <a:p>
            <a:endParaRPr lang="es-MX" sz="1400" dirty="0"/>
          </a:p>
          <a:p>
            <a:r>
              <a:rPr lang="es-MX" sz="1400" dirty="0"/>
              <a:t>Ahora, cuando invocamos comer( ) utilizando el objeto labrador, el método dentro de la subclase perro es invocado. Esto se debe a que el método dentro de la clase derivada anula el método dentro de la clase base. </a:t>
            </a:r>
          </a:p>
          <a:p>
            <a:endParaRPr lang="es-MX" sz="1400" dirty="0"/>
          </a:p>
          <a:p>
            <a:r>
              <a:rPr lang="es-MX" sz="1400" dirty="0"/>
              <a:t>@Override es una anotación para decirle al compilador que estamos anulando un método. Sin embargo, la anotación no es obligatoria.</a:t>
            </a:r>
          </a:p>
        </p:txBody>
      </p:sp>
      <p:sp>
        <p:nvSpPr>
          <p:cNvPr id="6" name="CuadroTexto 5">
            <a:extLst>
              <a:ext uri="{FF2B5EF4-FFF2-40B4-BE49-F238E27FC236}">
                <a16:creationId xmlns:a16="http://schemas.microsoft.com/office/drawing/2014/main" id="{465F33E1-B008-C6E7-6817-E0DFF5EB7E70}"/>
              </a:ext>
            </a:extLst>
          </p:cNvPr>
          <p:cNvSpPr txBox="1"/>
          <p:nvPr/>
        </p:nvSpPr>
        <p:spPr>
          <a:xfrm>
            <a:off x="1831398" y="1905960"/>
            <a:ext cx="8214014" cy="1815882"/>
          </a:xfrm>
          <a:prstGeom prst="rect">
            <a:avLst/>
          </a:prstGeom>
          <a:noFill/>
        </p:spPr>
        <p:txBody>
          <a:bodyPr wrap="square">
            <a:spAutoFit/>
          </a:bodyPr>
          <a:lstStyle/>
          <a:p>
            <a:r>
              <a:rPr lang="es-MX" sz="1400" dirty="0"/>
              <a:t>Hay cinco tipos de herencia: </a:t>
            </a:r>
          </a:p>
          <a:p>
            <a:pPr marL="342900" indent="-342900">
              <a:buAutoNum type="arabicPeriod"/>
            </a:pPr>
            <a:r>
              <a:rPr lang="es-MX" sz="1400" dirty="0"/>
              <a:t>Herencia Única. En este tipo de herencia, una única subclase se extiende desde una única superclase. </a:t>
            </a:r>
          </a:p>
          <a:p>
            <a:pPr marL="342900" indent="-342900">
              <a:buAutoNum type="arabicPeriod"/>
            </a:pPr>
            <a:r>
              <a:rPr lang="es-MX" sz="1400" dirty="0"/>
              <a:t>Herencia Multinivel. En la herencia multinivel, una subclase se extiende desde una superclase y luego la misma subclase actúa como una superclase para otra clase. </a:t>
            </a:r>
          </a:p>
          <a:p>
            <a:pPr marL="342900" indent="-342900">
              <a:buAutoNum type="arabicPeriod"/>
            </a:pPr>
            <a:r>
              <a:rPr lang="es-MX" sz="1400" dirty="0"/>
              <a:t> Herencia Jerárquica. En la herencia jerárquica, múltiples subclases se extienden desde una sola superclase. </a:t>
            </a:r>
          </a:p>
          <a:p>
            <a:pPr marL="342900" indent="-342900">
              <a:buAutoNum type="arabicPeriod"/>
            </a:pPr>
            <a:r>
              <a:rPr lang="es-MX" sz="1400" dirty="0"/>
              <a:t> Herencia Múltiple. En múltiples herencias, una sola subclase se extiende desde múltiples superclases. </a:t>
            </a:r>
          </a:p>
          <a:p>
            <a:pPr marL="342900" indent="-342900">
              <a:buAutoNum type="arabicPeriod"/>
            </a:pPr>
            <a:r>
              <a:rPr lang="es-MX" sz="1400" dirty="0"/>
              <a:t> Herencia Híbrida. La herencia híbrida es una combinación de dos o más tipos de herencia.</a:t>
            </a:r>
          </a:p>
        </p:txBody>
      </p:sp>
      <p:sp>
        <p:nvSpPr>
          <p:cNvPr id="8" name="CuadroTexto 7">
            <a:extLst>
              <a:ext uri="{FF2B5EF4-FFF2-40B4-BE49-F238E27FC236}">
                <a16:creationId xmlns:a16="http://schemas.microsoft.com/office/drawing/2014/main" id="{4CB18ADC-86D2-440F-4EFE-D4988D9012CC}"/>
              </a:ext>
            </a:extLst>
          </p:cNvPr>
          <p:cNvSpPr txBox="1"/>
          <p:nvPr/>
        </p:nvSpPr>
        <p:spPr>
          <a:xfrm>
            <a:off x="1207942" y="3721842"/>
            <a:ext cx="14835621" cy="738664"/>
          </a:xfrm>
          <a:prstGeom prst="rect">
            <a:avLst/>
          </a:prstGeom>
          <a:noFill/>
        </p:spPr>
        <p:txBody>
          <a:bodyPr wrap="square">
            <a:spAutoFit/>
          </a:bodyPr>
          <a:lstStyle/>
          <a:p>
            <a:r>
              <a:rPr lang="es-MX" sz="1400" dirty="0"/>
              <a:t>¿Por qué es importante usar la herencia en Java? </a:t>
            </a:r>
          </a:p>
          <a:p>
            <a:r>
              <a:rPr lang="es-MX" sz="1400" dirty="0"/>
              <a:t>● El uso más importante de la herencia en Java es la reutilización del código. El código que está presente en la clase principal puede ser utilizado directamente por la clase hija. </a:t>
            </a:r>
          </a:p>
          <a:p>
            <a:r>
              <a:rPr lang="es-MX" sz="1400" dirty="0"/>
              <a:t>● El método </a:t>
            </a:r>
            <a:r>
              <a:rPr lang="es-MX" sz="1400" dirty="0" err="1"/>
              <a:t>overriding</a:t>
            </a:r>
            <a:r>
              <a:rPr lang="es-MX" sz="1400" dirty="0"/>
              <a:t> es también conocido como polimorfismo de tiempo de ejecución. Por lo tanto, podemos lograr el polimorfismo en Java con la ayuda de la herencia. </a:t>
            </a:r>
          </a:p>
        </p:txBody>
      </p:sp>
    </p:spTree>
    <p:extLst>
      <p:ext uri="{BB962C8B-B14F-4D97-AF65-F5344CB8AC3E}">
        <p14:creationId xmlns:p14="http://schemas.microsoft.com/office/powerpoint/2010/main" val="3791834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48</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5B45F976-3DEE-8D0D-4830-1E827B0EC05B}"/>
              </a:ext>
            </a:extLst>
          </p:cNvPr>
          <p:cNvSpPr txBox="1"/>
          <p:nvPr/>
        </p:nvSpPr>
        <p:spPr>
          <a:xfrm>
            <a:off x="1083253" y="125795"/>
            <a:ext cx="8214014" cy="369332"/>
          </a:xfrm>
          <a:prstGeom prst="rect">
            <a:avLst/>
          </a:prstGeom>
          <a:noFill/>
        </p:spPr>
        <p:txBody>
          <a:bodyPr wrap="square">
            <a:spAutoFit/>
          </a:bodyPr>
          <a:lstStyle/>
          <a:p>
            <a:r>
              <a:rPr lang="es-MX" dirty="0"/>
              <a:t>Polimorfismo en POO</a:t>
            </a:r>
          </a:p>
        </p:txBody>
      </p:sp>
      <p:sp>
        <p:nvSpPr>
          <p:cNvPr id="6" name="CuadroTexto 5">
            <a:extLst>
              <a:ext uri="{FF2B5EF4-FFF2-40B4-BE49-F238E27FC236}">
                <a16:creationId xmlns:a16="http://schemas.microsoft.com/office/drawing/2014/main" id="{75B07A4F-CA82-48B4-AD35-E44EF88E4644}"/>
              </a:ext>
            </a:extLst>
          </p:cNvPr>
          <p:cNvSpPr txBox="1"/>
          <p:nvPr/>
        </p:nvSpPr>
        <p:spPr>
          <a:xfrm>
            <a:off x="1083253" y="400879"/>
            <a:ext cx="14752492" cy="523220"/>
          </a:xfrm>
          <a:prstGeom prst="rect">
            <a:avLst/>
          </a:prstGeom>
          <a:noFill/>
        </p:spPr>
        <p:txBody>
          <a:bodyPr wrap="square">
            <a:spAutoFit/>
          </a:bodyPr>
          <a:lstStyle/>
          <a:p>
            <a:r>
              <a:rPr lang="es-MX" sz="1400" dirty="0"/>
              <a:t>El polimorfismo es un concepto importante en Programación Orientada a Objetos. Simplemente significa más de una forma. Es decir, la misma entidad (método, operador u objeto) puede realizar diferentes operaciones en diferentes escenarios.</a:t>
            </a:r>
          </a:p>
        </p:txBody>
      </p:sp>
      <p:pic>
        <p:nvPicPr>
          <p:cNvPr id="8" name="Imagen 7">
            <a:extLst>
              <a:ext uri="{FF2B5EF4-FFF2-40B4-BE49-F238E27FC236}">
                <a16:creationId xmlns:a16="http://schemas.microsoft.com/office/drawing/2014/main" id="{0C795E99-8FEE-0403-E39F-C1DC2294CE55}"/>
              </a:ext>
            </a:extLst>
          </p:cNvPr>
          <p:cNvPicPr>
            <a:picLocks noChangeAspect="1"/>
          </p:cNvPicPr>
          <p:nvPr/>
        </p:nvPicPr>
        <p:blipFill>
          <a:blip r:embed="rId2"/>
          <a:stretch>
            <a:fillRect/>
          </a:stretch>
        </p:blipFill>
        <p:spPr>
          <a:xfrm>
            <a:off x="1188086" y="960599"/>
            <a:ext cx="3009900" cy="5915025"/>
          </a:xfrm>
          <a:prstGeom prst="rect">
            <a:avLst/>
          </a:prstGeom>
        </p:spPr>
      </p:pic>
      <p:sp>
        <p:nvSpPr>
          <p:cNvPr id="10" name="CuadroTexto 9">
            <a:extLst>
              <a:ext uri="{FF2B5EF4-FFF2-40B4-BE49-F238E27FC236}">
                <a16:creationId xmlns:a16="http://schemas.microsoft.com/office/drawing/2014/main" id="{91E421B1-295D-6DF0-7AE0-8703E6566B91}"/>
              </a:ext>
            </a:extLst>
          </p:cNvPr>
          <p:cNvSpPr txBox="1"/>
          <p:nvPr/>
        </p:nvSpPr>
        <p:spPr>
          <a:xfrm>
            <a:off x="4315980" y="960599"/>
            <a:ext cx="2636693" cy="523220"/>
          </a:xfrm>
          <a:prstGeom prst="rect">
            <a:avLst/>
          </a:prstGeom>
          <a:solidFill>
            <a:schemeClr val="bg1"/>
          </a:solidFill>
        </p:spPr>
        <p:txBody>
          <a:bodyPr wrap="square">
            <a:spAutoFit/>
          </a:bodyPr>
          <a:lstStyle/>
          <a:p>
            <a:r>
              <a:rPr lang="es-MX" sz="1400" dirty="0"/>
              <a:t>Hacer un cuadrado... </a:t>
            </a:r>
          </a:p>
          <a:p>
            <a:r>
              <a:rPr lang="es-MX" sz="1400" dirty="0"/>
              <a:t>hacer un círculo... </a:t>
            </a:r>
          </a:p>
        </p:txBody>
      </p:sp>
      <p:cxnSp>
        <p:nvCxnSpPr>
          <p:cNvPr id="12" name="Conector recto 11">
            <a:extLst>
              <a:ext uri="{FF2B5EF4-FFF2-40B4-BE49-F238E27FC236}">
                <a16:creationId xmlns:a16="http://schemas.microsoft.com/office/drawing/2014/main" id="{92DE0DEB-E657-CE10-ED82-F619C05E9F5E}"/>
              </a:ext>
            </a:extLst>
          </p:cNvPr>
          <p:cNvCxnSpPr/>
          <p:nvPr/>
        </p:nvCxnSpPr>
        <p:spPr>
          <a:xfrm>
            <a:off x="7523018" y="1132609"/>
            <a:ext cx="0" cy="557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30268B0-1FDE-0FCD-701D-900763D89E60}"/>
              </a:ext>
            </a:extLst>
          </p:cNvPr>
          <p:cNvCxnSpPr/>
          <p:nvPr/>
        </p:nvCxnSpPr>
        <p:spPr>
          <a:xfrm>
            <a:off x="7907482" y="1049482"/>
            <a:ext cx="7647709"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D0505052-B169-96F0-026C-B6027CF7A1B2}"/>
              </a:ext>
            </a:extLst>
          </p:cNvPr>
          <p:cNvSpPr txBox="1"/>
          <p:nvPr/>
        </p:nvSpPr>
        <p:spPr>
          <a:xfrm>
            <a:off x="7785389" y="1199183"/>
            <a:ext cx="8214014" cy="3323987"/>
          </a:xfrm>
          <a:prstGeom prst="rect">
            <a:avLst/>
          </a:prstGeom>
          <a:noFill/>
        </p:spPr>
        <p:txBody>
          <a:bodyPr wrap="square">
            <a:spAutoFit/>
          </a:bodyPr>
          <a:lstStyle/>
          <a:p>
            <a:r>
              <a:rPr lang="es-MX" sz="1400" dirty="0"/>
              <a:t>En el ejemplo anterior, hemos creado una superclase: </a:t>
            </a:r>
            <a:r>
              <a:rPr lang="es-MX" sz="1400" dirty="0" err="1"/>
              <a:t>Poligono</a:t>
            </a:r>
            <a:r>
              <a:rPr lang="es-MX" sz="1400" dirty="0"/>
              <a:t> y dos subclases: Cuadrado y Circulo. Observa el uso del método render( ). </a:t>
            </a:r>
          </a:p>
          <a:p>
            <a:r>
              <a:rPr lang="es-MX" sz="1400" dirty="0"/>
              <a:t>El objetivo principal del método render( ) es realizar una figura. Sin embargo, el proceso de realizar un cuadrado es diferente al proceso de realizar un círculo. </a:t>
            </a:r>
          </a:p>
          <a:p>
            <a:r>
              <a:rPr lang="es-MX" sz="1400" dirty="0"/>
              <a:t>Por lo tanto, el método render( ) se comporta de manera diferente en diferentes clases. O podemos decir también que render( ) es polimórfico. </a:t>
            </a:r>
          </a:p>
          <a:p>
            <a:r>
              <a:rPr lang="es-MX" sz="1400" dirty="0"/>
              <a:t>El polimorfismo nos permite crear un código consistente. En el ejemplo anterior, también pudimos haber creado diferentes métodos: </a:t>
            </a:r>
            <a:r>
              <a:rPr lang="es-MX" sz="1400" dirty="0" err="1"/>
              <a:t>renderCuadrado</a:t>
            </a:r>
            <a:r>
              <a:rPr lang="es-MX" sz="1400" dirty="0"/>
              <a:t>() y </a:t>
            </a:r>
            <a:r>
              <a:rPr lang="es-MX" sz="1400" dirty="0" err="1"/>
              <a:t>renderCirculo</a:t>
            </a:r>
            <a:r>
              <a:rPr lang="es-MX" sz="1400" dirty="0"/>
              <a:t>() para realizar un cuadrado o un círculo, respectivamente. Esto funcionará perfectamente. Sin embargo, para cada figura (círculo, cuadrado, etc.), necesitamos crear diferentes métodos. Esto hará que nuestro código sea inconsistente. </a:t>
            </a:r>
          </a:p>
          <a:p>
            <a:r>
              <a:rPr lang="es-MX" sz="1400" dirty="0"/>
              <a:t>Para resolver esto, el polimorfismo en Java nos permite crear un solo método render() que se comportará de manera diferente para diferentes figuras. </a:t>
            </a:r>
          </a:p>
          <a:p>
            <a:r>
              <a:rPr lang="es-MX" sz="1400" dirty="0"/>
              <a:t>Nota: que el método </a:t>
            </a:r>
            <a:r>
              <a:rPr lang="es-MX" sz="1400" dirty="0" err="1"/>
              <a:t>print</a:t>
            </a:r>
            <a:r>
              <a:rPr lang="es-MX" sz="1400" dirty="0"/>
              <a:t>() también es un ejemplo de polimorfismo. Se usa para imprimir valores de diferentes tipos como </a:t>
            </a:r>
            <a:r>
              <a:rPr lang="es-MX" sz="1400" dirty="0" err="1"/>
              <a:t>char</a:t>
            </a:r>
            <a:r>
              <a:rPr lang="es-MX" sz="1400" dirty="0"/>
              <a:t>, </a:t>
            </a:r>
            <a:r>
              <a:rPr lang="es-MX" sz="1400" dirty="0" err="1"/>
              <a:t>int</a:t>
            </a:r>
            <a:r>
              <a:rPr lang="es-MX" sz="1400" dirty="0"/>
              <a:t>, </a:t>
            </a:r>
            <a:r>
              <a:rPr lang="es-MX" sz="1400" dirty="0" err="1"/>
              <a:t>string</a:t>
            </a:r>
            <a:r>
              <a:rPr lang="es-MX" sz="1400" dirty="0"/>
              <a:t>, etc. Podemos llevar a cabo el polimorfismo en Java usando las siguientes maneras:</a:t>
            </a:r>
          </a:p>
        </p:txBody>
      </p:sp>
      <p:sp>
        <p:nvSpPr>
          <p:cNvPr id="19" name="CuadroTexto 18">
            <a:extLst>
              <a:ext uri="{FF2B5EF4-FFF2-40B4-BE49-F238E27FC236}">
                <a16:creationId xmlns:a16="http://schemas.microsoft.com/office/drawing/2014/main" id="{36A3AFFD-0DEF-53F5-18B8-E9A5992DA54A}"/>
              </a:ext>
            </a:extLst>
          </p:cNvPr>
          <p:cNvSpPr txBox="1"/>
          <p:nvPr/>
        </p:nvSpPr>
        <p:spPr>
          <a:xfrm>
            <a:off x="8093364" y="4530522"/>
            <a:ext cx="3305463" cy="738664"/>
          </a:xfrm>
          <a:prstGeom prst="rect">
            <a:avLst/>
          </a:prstGeom>
          <a:noFill/>
        </p:spPr>
        <p:txBody>
          <a:bodyPr wrap="square">
            <a:spAutoFit/>
          </a:bodyPr>
          <a:lstStyle/>
          <a:p>
            <a:pPr marL="342900" indent="-342900">
              <a:buAutoNum type="arabicPeriod"/>
            </a:pPr>
            <a:r>
              <a:rPr lang="es-MX" sz="1400" dirty="0" err="1"/>
              <a:t>Overriding</a:t>
            </a:r>
            <a:r>
              <a:rPr lang="es-MX" sz="1400" dirty="0"/>
              <a:t> el Método</a:t>
            </a:r>
          </a:p>
          <a:p>
            <a:pPr marL="342900" indent="-342900">
              <a:buAutoNum type="arabicPeriod"/>
            </a:pPr>
            <a:r>
              <a:rPr lang="es-MX" sz="1400" dirty="0"/>
              <a:t> Sobrecarga del Método </a:t>
            </a:r>
          </a:p>
          <a:p>
            <a:pPr marL="342900" indent="-342900">
              <a:buAutoNum type="arabicPeriod"/>
            </a:pPr>
            <a:r>
              <a:rPr lang="es-MX" sz="1400" dirty="0"/>
              <a:t> Operador sobrecargado </a:t>
            </a:r>
          </a:p>
        </p:txBody>
      </p:sp>
    </p:spTree>
    <p:extLst>
      <p:ext uri="{BB962C8B-B14F-4D97-AF65-F5344CB8AC3E}">
        <p14:creationId xmlns:p14="http://schemas.microsoft.com/office/powerpoint/2010/main" val="307548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49</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4DDBC4D5-2FE6-1733-30F3-6C495FBED366}"/>
              </a:ext>
            </a:extLst>
          </p:cNvPr>
          <p:cNvSpPr txBox="1"/>
          <p:nvPr/>
        </p:nvSpPr>
        <p:spPr>
          <a:xfrm>
            <a:off x="1415762" y="310461"/>
            <a:ext cx="8214014" cy="369332"/>
          </a:xfrm>
          <a:prstGeom prst="rect">
            <a:avLst/>
          </a:prstGeom>
          <a:noFill/>
        </p:spPr>
        <p:txBody>
          <a:bodyPr wrap="square">
            <a:spAutoFit/>
          </a:bodyPr>
          <a:lstStyle/>
          <a:p>
            <a:r>
              <a:rPr lang="es-MX" dirty="0" err="1"/>
              <a:t>Overrriding</a:t>
            </a:r>
            <a:r>
              <a:rPr lang="es-MX" dirty="0"/>
              <a:t> el Método</a:t>
            </a:r>
          </a:p>
        </p:txBody>
      </p:sp>
      <p:sp>
        <p:nvSpPr>
          <p:cNvPr id="6" name="CuadroTexto 5">
            <a:extLst>
              <a:ext uri="{FF2B5EF4-FFF2-40B4-BE49-F238E27FC236}">
                <a16:creationId xmlns:a16="http://schemas.microsoft.com/office/drawing/2014/main" id="{85C88F0D-5882-84E3-997E-A1A01FAFFBD5}"/>
              </a:ext>
            </a:extLst>
          </p:cNvPr>
          <p:cNvSpPr txBox="1"/>
          <p:nvPr/>
        </p:nvSpPr>
        <p:spPr>
          <a:xfrm>
            <a:off x="1415761" y="773213"/>
            <a:ext cx="14575847" cy="523220"/>
          </a:xfrm>
          <a:prstGeom prst="rect">
            <a:avLst/>
          </a:prstGeom>
          <a:noFill/>
        </p:spPr>
        <p:txBody>
          <a:bodyPr wrap="square">
            <a:spAutoFit/>
          </a:bodyPr>
          <a:lstStyle/>
          <a:p>
            <a:r>
              <a:rPr lang="es-MX" sz="1400" dirty="0"/>
              <a:t>Cuando hablamos antes de la herencia en Java, dijimos que si el mismo método está presente tanto en la superclase como en la subclase. Entonces, el método en la subclase anula el mismo método en la superclase. Esto se llama método </a:t>
            </a:r>
            <a:r>
              <a:rPr lang="es-MX" sz="1400" dirty="0" err="1"/>
              <a:t>overriding</a:t>
            </a:r>
            <a:r>
              <a:rPr lang="es-MX" sz="1400" dirty="0"/>
              <a:t>. En este caso, el mismo método realizará una operación en la superclase y otra operación en la subclase. Por ejemplo,</a:t>
            </a:r>
          </a:p>
        </p:txBody>
      </p:sp>
      <p:pic>
        <p:nvPicPr>
          <p:cNvPr id="8" name="Imagen 7">
            <a:extLst>
              <a:ext uri="{FF2B5EF4-FFF2-40B4-BE49-F238E27FC236}">
                <a16:creationId xmlns:a16="http://schemas.microsoft.com/office/drawing/2014/main" id="{D02CD7F8-7F29-6468-E84B-C50D35691C8B}"/>
              </a:ext>
            </a:extLst>
          </p:cNvPr>
          <p:cNvPicPr>
            <a:picLocks noChangeAspect="1"/>
          </p:cNvPicPr>
          <p:nvPr/>
        </p:nvPicPr>
        <p:blipFill rotWithShape="1">
          <a:blip r:embed="rId2"/>
          <a:srcRect r="15052"/>
          <a:stretch/>
        </p:blipFill>
        <p:spPr>
          <a:xfrm>
            <a:off x="1518949" y="1456600"/>
            <a:ext cx="4676775" cy="1323975"/>
          </a:xfrm>
          <a:prstGeom prst="rect">
            <a:avLst/>
          </a:prstGeom>
        </p:spPr>
      </p:pic>
      <p:pic>
        <p:nvPicPr>
          <p:cNvPr id="10" name="Imagen 9">
            <a:extLst>
              <a:ext uri="{FF2B5EF4-FFF2-40B4-BE49-F238E27FC236}">
                <a16:creationId xmlns:a16="http://schemas.microsoft.com/office/drawing/2014/main" id="{BF26466A-0E0E-73A8-6FD6-106B04CE6EAA}"/>
              </a:ext>
            </a:extLst>
          </p:cNvPr>
          <p:cNvPicPr>
            <a:picLocks noChangeAspect="1"/>
          </p:cNvPicPr>
          <p:nvPr/>
        </p:nvPicPr>
        <p:blipFill>
          <a:blip r:embed="rId3"/>
          <a:stretch>
            <a:fillRect/>
          </a:stretch>
        </p:blipFill>
        <p:spPr>
          <a:xfrm>
            <a:off x="1518949" y="2780690"/>
            <a:ext cx="4676775" cy="2828925"/>
          </a:xfrm>
          <a:prstGeom prst="rect">
            <a:avLst/>
          </a:prstGeom>
        </p:spPr>
      </p:pic>
      <p:pic>
        <p:nvPicPr>
          <p:cNvPr id="12" name="Imagen 11">
            <a:extLst>
              <a:ext uri="{FF2B5EF4-FFF2-40B4-BE49-F238E27FC236}">
                <a16:creationId xmlns:a16="http://schemas.microsoft.com/office/drawing/2014/main" id="{28730AFB-AF13-5FC6-DE2C-95F308A3584A}"/>
              </a:ext>
            </a:extLst>
          </p:cNvPr>
          <p:cNvPicPr>
            <a:picLocks noChangeAspect="1"/>
          </p:cNvPicPr>
          <p:nvPr/>
        </p:nvPicPr>
        <p:blipFill>
          <a:blip r:embed="rId4"/>
          <a:stretch>
            <a:fillRect/>
          </a:stretch>
        </p:blipFill>
        <p:spPr>
          <a:xfrm>
            <a:off x="1518949" y="5742713"/>
            <a:ext cx="2257425" cy="857250"/>
          </a:xfrm>
          <a:prstGeom prst="rect">
            <a:avLst/>
          </a:prstGeom>
        </p:spPr>
      </p:pic>
      <p:sp>
        <p:nvSpPr>
          <p:cNvPr id="14" name="CuadroTexto 13">
            <a:extLst>
              <a:ext uri="{FF2B5EF4-FFF2-40B4-BE49-F238E27FC236}">
                <a16:creationId xmlns:a16="http://schemas.microsoft.com/office/drawing/2014/main" id="{22DEE247-6B5E-62F4-6F2E-CD4EF647BF22}"/>
              </a:ext>
            </a:extLst>
          </p:cNvPr>
          <p:cNvSpPr txBox="1"/>
          <p:nvPr/>
        </p:nvSpPr>
        <p:spPr>
          <a:xfrm>
            <a:off x="6341052" y="1332980"/>
            <a:ext cx="9650556" cy="1169551"/>
          </a:xfrm>
          <a:prstGeom prst="rect">
            <a:avLst/>
          </a:prstGeom>
          <a:noFill/>
        </p:spPr>
        <p:txBody>
          <a:bodyPr wrap="square">
            <a:spAutoFit/>
          </a:bodyPr>
          <a:lstStyle/>
          <a:p>
            <a:r>
              <a:rPr lang="es-MX" sz="1400" dirty="0"/>
              <a:t>En el ejemplo anterior, hemos creado una superclase llamada Lenguaje y una subclase llamada Java. Aquí, el método </a:t>
            </a:r>
            <a:r>
              <a:rPr lang="es-MX" sz="1400" dirty="0" err="1"/>
              <a:t>visualizarInfo</a:t>
            </a:r>
            <a:r>
              <a:rPr lang="es-MX" sz="1400" dirty="0"/>
              <a:t>() está presente tanto en Lenguaje como en Java. Aquí usamos </a:t>
            </a:r>
            <a:r>
              <a:rPr lang="es-MX" sz="1400" dirty="0" err="1"/>
              <a:t>visualizarInfo</a:t>
            </a:r>
            <a:r>
              <a:rPr lang="es-MX" sz="1400" dirty="0"/>
              <a:t>() para imprimir la información. Sin embargo, imprime diferentes cosas en Lenguaje y Java. Dependiendo del objeto utilizado para llamar al método, se imprime la información correspondiente. Sobrecarga del Método Dentro de una clase en Java, es posible crear varios métodos con el mismo nombre si difieren en los parámetros. Por ejemplo,</a:t>
            </a:r>
          </a:p>
        </p:txBody>
      </p:sp>
      <p:pic>
        <p:nvPicPr>
          <p:cNvPr id="16" name="Imagen 15">
            <a:extLst>
              <a:ext uri="{FF2B5EF4-FFF2-40B4-BE49-F238E27FC236}">
                <a16:creationId xmlns:a16="http://schemas.microsoft.com/office/drawing/2014/main" id="{0465C7E2-24E8-E5FF-0823-A02E69B3B1EA}"/>
              </a:ext>
            </a:extLst>
          </p:cNvPr>
          <p:cNvPicPr>
            <a:picLocks noChangeAspect="1"/>
          </p:cNvPicPr>
          <p:nvPr/>
        </p:nvPicPr>
        <p:blipFill>
          <a:blip r:embed="rId5"/>
          <a:stretch>
            <a:fillRect/>
          </a:stretch>
        </p:blipFill>
        <p:spPr>
          <a:xfrm>
            <a:off x="6436734" y="2502531"/>
            <a:ext cx="2266950" cy="723900"/>
          </a:xfrm>
          <a:prstGeom prst="rect">
            <a:avLst/>
          </a:prstGeom>
        </p:spPr>
      </p:pic>
      <p:sp>
        <p:nvSpPr>
          <p:cNvPr id="19" name="CuadroTexto 18">
            <a:extLst>
              <a:ext uri="{FF2B5EF4-FFF2-40B4-BE49-F238E27FC236}">
                <a16:creationId xmlns:a16="http://schemas.microsoft.com/office/drawing/2014/main" id="{C2C48BBF-0E96-1786-B886-BF60F7E2A061}"/>
              </a:ext>
            </a:extLst>
          </p:cNvPr>
          <p:cNvSpPr txBox="1"/>
          <p:nvPr/>
        </p:nvSpPr>
        <p:spPr>
          <a:xfrm>
            <a:off x="6341052" y="3271822"/>
            <a:ext cx="6231081" cy="738664"/>
          </a:xfrm>
          <a:prstGeom prst="rect">
            <a:avLst/>
          </a:prstGeom>
          <a:noFill/>
        </p:spPr>
        <p:txBody>
          <a:bodyPr wrap="square">
            <a:spAutoFit/>
          </a:bodyPr>
          <a:lstStyle/>
          <a:p>
            <a:r>
              <a:rPr lang="es-MX" sz="1400" dirty="0"/>
              <a:t>Esto se conoce como sobrecarga del método en Java. Aquí, el mismo método realizará diferentes operaciones dependiendo de sus parámetros definidos. Por ejemplo,</a:t>
            </a:r>
          </a:p>
        </p:txBody>
      </p:sp>
      <p:pic>
        <p:nvPicPr>
          <p:cNvPr id="21" name="Imagen 20">
            <a:extLst>
              <a:ext uri="{FF2B5EF4-FFF2-40B4-BE49-F238E27FC236}">
                <a16:creationId xmlns:a16="http://schemas.microsoft.com/office/drawing/2014/main" id="{775D9817-AE66-DA5D-9265-80B8E7B2A9B0}"/>
              </a:ext>
            </a:extLst>
          </p:cNvPr>
          <p:cNvPicPr>
            <a:picLocks noChangeAspect="1"/>
          </p:cNvPicPr>
          <p:nvPr/>
        </p:nvPicPr>
        <p:blipFill>
          <a:blip r:embed="rId6"/>
          <a:stretch>
            <a:fillRect/>
          </a:stretch>
        </p:blipFill>
        <p:spPr>
          <a:xfrm>
            <a:off x="12717461" y="2329819"/>
            <a:ext cx="3419475" cy="4733925"/>
          </a:xfrm>
          <a:prstGeom prst="rect">
            <a:avLst/>
          </a:prstGeom>
        </p:spPr>
      </p:pic>
      <p:pic>
        <p:nvPicPr>
          <p:cNvPr id="23" name="Imagen 22">
            <a:extLst>
              <a:ext uri="{FF2B5EF4-FFF2-40B4-BE49-F238E27FC236}">
                <a16:creationId xmlns:a16="http://schemas.microsoft.com/office/drawing/2014/main" id="{E643DDCC-1CA0-F398-EFB4-FBCD7379B34D}"/>
              </a:ext>
            </a:extLst>
          </p:cNvPr>
          <p:cNvPicPr>
            <a:picLocks noChangeAspect="1"/>
          </p:cNvPicPr>
          <p:nvPr/>
        </p:nvPicPr>
        <p:blipFill rotWithShape="1">
          <a:blip r:embed="rId7"/>
          <a:srcRect r="63010"/>
          <a:stretch/>
        </p:blipFill>
        <p:spPr>
          <a:xfrm>
            <a:off x="10510402" y="6089191"/>
            <a:ext cx="2096366" cy="971550"/>
          </a:xfrm>
          <a:prstGeom prst="rect">
            <a:avLst/>
          </a:prstGeom>
        </p:spPr>
      </p:pic>
      <p:sp>
        <p:nvSpPr>
          <p:cNvPr id="25" name="CuadroTexto 24">
            <a:extLst>
              <a:ext uri="{FF2B5EF4-FFF2-40B4-BE49-F238E27FC236}">
                <a16:creationId xmlns:a16="http://schemas.microsoft.com/office/drawing/2014/main" id="{42AC154B-54AC-6C2E-F4E4-D4A05886C327}"/>
              </a:ext>
            </a:extLst>
          </p:cNvPr>
          <p:cNvSpPr txBox="1"/>
          <p:nvPr/>
        </p:nvSpPr>
        <p:spPr>
          <a:xfrm>
            <a:off x="6306417" y="4195152"/>
            <a:ext cx="5934074" cy="523220"/>
          </a:xfrm>
          <a:prstGeom prst="rect">
            <a:avLst/>
          </a:prstGeom>
          <a:noFill/>
        </p:spPr>
        <p:txBody>
          <a:bodyPr wrap="square">
            <a:spAutoFit/>
          </a:bodyPr>
          <a:lstStyle/>
          <a:p>
            <a:r>
              <a:rPr lang="es-MX" sz="1400" dirty="0"/>
              <a:t>En el ejemplo anterior, hemos creado una clase llamada </a:t>
            </a:r>
            <a:r>
              <a:rPr lang="es-MX" sz="1400" dirty="0" err="1"/>
              <a:t>Patron</a:t>
            </a:r>
            <a:r>
              <a:rPr lang="es-MX" sz="1400" dirty="0"/>
              <a:t>. La clase contiene un método llamado visualizar() que está sobrecargado. </a:t>
            </a:r>
          </a:p>
        </p:txBody>
      </p:sp>
      <p:pic>
        <p:nvPicPr>
          <p:cNvPr id="27" name="Imagen 26">
            <a:extLst>
              <a:ext uri="{FF2B5EF4-FFF2-40B4-BE49-F238E27FC236}">
                <a16:creationId xmlns:a16="http://schemas.microsoft.com/office/drawing/2014/main" id="{46294500-008D-F7B0-AE58-4A83769F9509}"/>
              </a:ext>
            </a:extLst>
          </p:cNvPr>
          <p:cNvPicPr>
            <a:picLocks noChangeAspect="1"/>
          </p:cNvPicPr>
          <p:nvPr/>
        </p:nvPicPr>
        <p:blipFill>
          <a:blip r:embed="rId8"/>
          <a:stretch>
            <a:fillRect/>
          </a:stretch>
        </p:blipFill>
        <p:spPr>
          <a:xfrm>
            <a:off x="6436734" y="4779777"/>
            <a:ext cx="3086100" cy="704850"/>
          </a:xfrm>
          <a:prstGeom prst="rect">
            <a:avLst/>
          </a:prstGeom>
        </p:spPr>
      </p:pic>
    </p:spTree>
    <p:extLst>
      <p:ext uri="{BB962C8B-B14F-4D97-AF65-F5344CB8AC3E}">
        <p14:creationId xmlns:p14="http://schemas.microsoft.com/office/powerpoint/2010/main" val="1547868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5</a:t>
            </a:fld>
            <a:endParaRPr lang="es-MX" sz="2800" dirty="0"/>
          </a:p>
        </p:txBody>
      </p:sp>
      <p:sp>
        <p:nvSpPr>
          <p:cNvPr id="26" name="Título 1">
            <a:extLst>
              <a:ext uri="{FF2B5EF4-FFF2-40B4-BE49-F238E27FC236}">
                <a16:creationId xmlns:a16="http://schemas.microsoft.com/office/drawing/2014/main" id="{E0F40067-7AEF-CC91-5DB8-CAF5224133F9}"/>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Introducción</a:t>
            </a:r>
          </a:p>
        </p:txBody>
      </p:sp>
      <p:sp>
        <p:nvSpPr>
          <p:cNvPr id="2" name="Rectángulo 1">
            <a:extLst>
              <a:ext uri="{FF2B5EF4-FFF2-40B4-BE49-F238E27FC236}">
                <a16:creationId xmlns:a16="http://schemas.microsoft.com/office/drawing/2014/main" id="{54F81B6C-246E-4040-A6AA-7AE52710F2C0}"/>
              </a:ext>
            </a:extLst>
          </p:cNvPr>
          <p:cNvSpPr/>
          <p:nvPr/>
        </p:nvSpPr>
        <p:spPr>
          <a:xfrm>
            <a:off x="642209" y="0"/>
            <a:ext cx="2562240" cy="369332"/>
          </a:xfrm>
          <a:prstGeom prst="rect">
            <a:avLst/>
          </a:prstGeom>
        </p:spPr>
        <p:txBody>
          <a:bodyPr wrap="none">
            <a:spAutoFit/>
          </a:bodyPr>
          <a:lstStyle/>
          <a:p>
            <a:r>
              <a:rPr lang="es-MX" dirty="0"/>
              <a:t>Primer programa en Java</a:t>
            </a:r>
          </a:p>
        </p:txBody>
      </p:sp>
      <p:sp>
        <p:nvSpPr>
          <p:cNvPr id="3" name="Rectángulo 2">
            <a:extLst>
              <a:ext uri="{FF2B5EF4-FFF2-40B4-BE49-F238E27FC236}">
                <a16:creationId xmlns:a16="http://schemas.microsoft.com/office/drawing/2014/main" id="{BC765431-F0E1-4860-9C19-CD1CA0DBA5DC}"/>
              </a:ext>
            </a:extLst>
          </p:cNvPr>
          <p:cNvSpPr/>
          <p:nvPr/>
        </p:nvSpPr>
        <p:spPr>
          <a:xfrm>
            <a:off x="642208" y="369332"/>
            <a:ext cx="15203927" cy="307777"/>
          </a:xfrm>
          <a:prstGeom prst="rect">
            <a:avLst/>
          </a:prstGeom>
        </p:spPr>
        <p:txBody>
          <a:bodyPr wrap="square">
            <a:spAutoFit/>
          </a:bodyPr>
          <a:lstStyle/>
          <a:p>
            <a:r>
              <a:rPr lang="es-ES" sz="1400" dirty="0"/>
              <a:t>A continuación, aprenderás a escribir el programa "Hola Mundo" en Java. En Java, cada aplicación comienza con un nombre de clase y esa clase (</a:t>
            </a:r>
            <a:r>
              <a:rPr lang="es-ES" sz="1400" dirty="0" err="1"/>
              <a:t>class</a:t>
            </a:r>
            <a:r>
              <a:rPr lang="es-ES" sz="1400" dirty="0"/>
              <a:t>) debe coincidir con el nombre del archivo. </a:t>
            </a:r>
            <a:endParaRPr lang="es-MX" sz="1400" dirty="0"/>
          </a:p>
        </p:txBody>
      </p:sp>
      <p:sp>
        <p:nvSpPr>
          <p:cNvPr id="7" name="Rectángulo 6">
            <a:extLst>
              <a:ext uri="{FF2B5EF4-FFF2-40B4-BE49-F238E27FC236}">
                <a16:creationId xmlns:a16="http://schemas.microsoft.com/office/drawing/2014/main" id="{31B9F248-A022-43A3-B662-4E7ED35671BC}"/>
              </a:ext>
            </a:extLst>
          </p:cNvPr>
          <p:cNvSpPr/>
          <p:nvPr/>
        </p:nvSpPr>
        <p:spPr>
          <a:xfrm>
            <a:off x="642207" y="785398"/>
            <a:ext cx="15411747" cy="523220"/>
          </a:xfrm>
          <a:prstGeom prst="rect">
            <a:avLst/>
          </a:prstGeom>
        </p:spPr>
        <p:txBody>
          <a:bodyPr wrap="square">
            <a:spAutoFit/>
          </a:bodyPr>
          <a:lstStyle/>
          <a:p>
            <a:r>
              <a:rPr lang="es-ES" sz="1400" dirty="0"/>
              <a:t>Vamos a crear nuestro primer archivo Java, llamado HolaMundo.java, que se puede hacer en cualquier editor de texto (como el Bloc de notas). El archivo debe contener un mensaje "Hola Mundo", que está escrito con el siguiente código: </a:t>
            </a:r>
            <a:endParaRPr lang="es-MX" sz="1400" dirty="0"/>
          </a:p>
        </p:txBody>
      </p:sp>
      <p:pic>
        <p:nvPicPr>
          <p:cNvPr id="9" name="Imagen 8">
            <a:extLst>
              <a:ext uri="{FF2B5EF4-FFF2-40B4-BE49-F238E27FC236}">
                <a16:creationId xmlns:a16="http://schemas.microsoft.com/office/drawing/2014/main" id="{CD742F7B-BE11-4C5E-AC7D-653D958C77C7}"/>
              </a:ext>
            </a:extLst>
          </p:cNvPr>
          <p:cNvPicPr>
            <a:picLocks noChangeAspect="1"/>
          </p:cNvPicPr>
          <p:nvPr/>
        </p:nvPicPr>
        <p:blipFill rotWithShape="1">
          <a:blip r:embed="rId2"/>
          <a:srcRect l="1355" t="5674" r="49367" b="10707"/>
          <a:stretch/>
        </p:blipFill>
        <p:spPr>
          <a:xfrm>
            <a:off x="820882" y="1496291"/>
            <a:ext cx="3158836" cy="1569027"/>
          </a:xfrm>
          <a:prstGeom prst="rect">
            <a:avLst/>
          </a:prstGeom>
        </p:spPr>
      </p:pic>
      <p:sp>
        <p:nvSpPr>
          <p:cNvPr id="10" name="Rectángulo 9">
            <a:extLst>
              <a:ext uri="{FF2B5EF4-FFF2-40B4-BE49-F238E27FC236}">
                <a16:creationId xmlns:a16="http://schemas.microsoft.com/office/drawing/2014/main" id="{7E937F54-0545-4F97-8ED4-2E902A92DE72}"/>
              </a:ext>
            </a:extLst>
          </p:cNvPr>
          <p:cNvSpPr/>
          <p:nvPr/>
        </p:nvSpPr>
        <p:spPr>
          <a:xfrm>
            <a:off x="4100512" y="1428750"/>
            <a:ext cx="11953442" cy="738664"/>
          </a:xfrm>
          <a:prstGeom prst="rect">
            <a:avLst/>
          </a:prstGeom>
        </p:spPr>
        <p:txBody>
          <a:bodyPr wrap="square">
            <a:spAutoFit/>
          </a:bodyPr>
          <a:lstStyle/>
          <a:p>
            <a:r>
              <a:rPr lang="es-ES" sz="1400" dirty="0"/>
              <a:t>No te preocupes si no entiendes el código anterior; lo discutiremos en detalle en secciones posteriores. Por ahora, concéntrate en cómo ejecutar el código anterior. Guarda el código en el Bloc de notas como "HolaMundo.java". Abre el símbolo del sistema (cmd.exe), navega hasta el directorio donde guardaste tu archivo y escribe "</a:t>
            </a:r>
            <a:r>
              <a:rPr lang="es-ES" sz="1400" dirty="0" err="1"/>
              <a:t>javac</a:t>
            </a:r>
            <a:r>
              <a:rPr lang="es-ES" sz="1400" dirty="0"/>
              <a:t> HolaMundo.java":</a:t>
            </a:r>
            <a:endParaRPr lang="es-MX" sz="1400" dirty="0"/>
          </a:p>
        </p:txBody>
      </p:sp>
      <p:sp>
        <p:nvSpPr>
          <p:cNvPr id="11" name="Rectángulo 10">
            <a:extLst>
              <a:ext uri="{FF2B5EF4-FFF2-40B4-BE49-F238E27FC236}">
                <a16:creationId xmlns:a16="http://schemas.microsoft.com/office/drawing/2014/main" id="{7811FAA9-A4D1-4AC6-8038-201649E0E448}"/>
              </a:ext>
            </a:extLst>
          </p:cNvPr>
          <p:cNvSpPr/>
          <p:nvPr/>
        </p:nvSpPr>
        <p:spPr>
          <a:xfrm>
            <a:off x="4100512" y="2287546"/>
            <a:ext cx="3820277" cy="369332"/>
          </a:xfrm>
          <a:prstGeom prst="rect">
            <a:avLst/>
          </a:prstGeom>
          <a:solidFill>
            <a:schemeClr val="bg1"/>
          </a:solidFill>
        </p:spPr>
        <p:txBody>
          <a:bodyPr wrap="none">
            <a:spAutoFit/>
          </a:bodyPr>
          <a:lstStyle/>
          <a:p>
            <a:r>
              <a:rPr lang="es-MX" dirty="0"/>
              <a:t>C:\Users\USER&gt;javac HolaMundo.java</a:t>
            </a:r>
          </a:p>
        </p:txBody>
      </p:sp>
      <p:sp>
        <p:nvSpPr>
          <p:cNvPr id="12" name="Rectángulo 11">
            <a:extLst>
              <a:ext uri="{FF2B5EF4-FFF2-40B4-BE49-F238E27FC236}">
                <a16:creationId xmlns:a16="http://schemas.microsoft.com/office/drawing/2014/main" id="{07605168-8102-4A7B-B1AF-C18C7CB62529}"/>
              </a:ext>
            </a:extLst>
          </p:cNvPr>
          <p:cNvSpPr/>
          <p:nvPr/>
        </p:nvSpPr>
        <p:spPr>
          <a:xfrm>
            <a:off x="807404" y="3173607"/>
            <a:ext cx="15309704" cy="523220"/>
          </a:xfrm>
          <a:prstGeom prst="rect">
            <a:avLst/>
          </a:prstGeom>
        </p:spPr>
        <p:txBody>
          <a:bodyPr wrap="square">
            <a:spAutoFit/>
          </a:bodyPr>
          <a:lstStyle/>
          <a:p>
            <a:r>
              <a:rPr lang="es-ES" sz="1400" dirty="0"/>
              <a:t>Si el archivo se compila correctamente, este comando genera una clase ejecutable: </a:t>
            </a:r>
            <a:r>
              <a:rPr lang="es-ES" sz="1400" dirty="0" err="1"/>
              <a:t>HolaMundo.class</a:t>
            </a:r>
            <a:r>
              <a:rPr lang="es-ES" sz="1400" dirty="0"/>
              <a:t>. Ejecutable significa que podemos ejecutar este programa desde la terminal. En la terminal, escribe </a:t>
            </a:r>
            <a:r>
              <a:rPr lang="es-ES" sz="1400" dirty="0" err="1"/>
              <a:t>dir</a:t>
            </a:r>
            <a:r>
              <a:rPr lang="es-ES" sz="1400" dirty="0"/>
              <a:t> (</a:t>
            </a:r>
            <a:r>
              <a:rPr lang="es-ES" sz="1400" dirty="0" err="1"/>
              <a:t>ls</a:t>
            </a:r>
            <a:r>
              <a:rPr lang="es-ES" sz="1400" dirty="0"/>
              <a:t> si te encuentras en </a:t>
            </a:r>
            <a:r>
              <a:rPr lang="es-ES" sz="1400" dirty="0" err="1"/>
              <a:t>linux</a:t>
            </a:r>
            <a:r>
              <a:rPr lang="es-ES" sz="1400" dirty="0"/>
              <a:t>) y presiona la tecla </a:t>
            </a:r>
            <a:r>
              <a:rPr lang="es-ES" sz="1400" dirty="0" err="1"/>
              <a:t>intro</a:t>
            </a:r>
            <a:r>
              <a:rPr lang="es-ES" sz="1400" dirty="0"/>
              <a:t> o </a:t>
            </a:r>
            <a:r>
              <a:rPr lang="es-ES" sz="1400" dirty="0" err="1"/>
              <a:t>enter</a:t>
            </a:r>
            <a:r>
              <a:rPr lang="es-ES" sz="1400" dirty="0"/>
              <a:t>. </a:t>
            </a:r>
            <a:r>
              <a:rPr lang="es-ES" sz="1400" dirty="0" err="1"/>
              <a:t>dir</a:t>
            </a:r>
            <a:r>
              <a:rPr lang="es-ES" sz="1400" dirty="0"/>
              <a:t> (o </a:t>
            </a:r>
            <a:r>
              <a:rPr lang="es-ES" sz="1400" dirty="0" err="1"/>
              <a:t>ls</a:t>
            </a:r>
            <a:r>
              <a:rPr lang="es-ES" sz="1400" dirty="0"/>
              <a:t>) es un comando que enumera todos los archivos disponibles. </a:t>
            </a:r>
            <a:endParaRPr lang="es-MX" sz="1400" dirty="0"/>
          </a:p>
        </p:txBody>
      </p:sp>
      <p:sp>
        <p:nvSpPr>
          <p:cNvPr id="13" name="Rectángulo 12">
            <a:extLst>
              <a:ext uri="{FF2B5EF4-FFF2-40B4-BE49-F238E27FC236}">
                <a16:creationId xmlns:a16="http://schemas.microsoft.com/office/drawing/2014/main" id="{18B47B9A-A4E6-4599-BE78-223A4AFFCFA2}"/>
              </a:ext>
            </a:extLst>
          </p:cNvPr>
          <p:cNvSpPr/>
          <p:nvPr/>
        </p:nvSpPr>
        <p:spPr>
          <a:xfrm>
            <a:off x="807404" y="3805116"/>
            <a:ext cx="2819832" cy="923330"/>
          </a:xfrm>
          <a:prstGeom prst="rect">
            <a:avLst/>
          </a:prstGeom>
          <a:solidFill>
            <a:schemeClr val="bg1"/>
          </a:solidFill>
        </p:spPr>
        <p:txBody>
          <a:bodyPr wrap="square">
            <a:spAutoFit/>
          </a:bodyPr>
          <a:lstStyle/>
          <a:p>
            <a:r>
              <a:rPr lang="pt-BR" dirty="0"/>
              <a:t>C:\Users\USER&gt;dir </a:t>
            </a:r>
          </a:p>
          <a:p>
            <a:r>
              <a:rPr lang="pt-BR" dirty="0"/>
              <a:t>	</a:t>
            </a:r>
            <a:r>
              <a:rPr lang="pt-BR" dirty="0" err="1"/>
              <a:t>HolaMundo.class</a:t>
            </a:r>
            <a:endParaRPr lang="pt-BR" dirty="0"/>
          </a:p>
          <a:p>
            <a:r>
              <a:rPr lang="pt-BR" dirty="0"/>
              <a:t>	HolaMundo.java </a:t>
            </a:r>
            <a:endParaRPr lang="es-MX" dirty="0"/>
          </a:p>
        </p:txBody>
      </p:sp>
      <p:sp>
        <p:nvSpPr>
          <p:cNvPr id="14" name="Rectángulo 13">
            <a:extLst>
              <a:ext uri="{FF2B5EF4-FFF2-40B4-BE49-F238E27FC236}">
                <a16:creationId xmlns:a16="http://schemas.microsoft.com/office/drawing/2014/main" id="{B6AA9E69-84D3-49A7-A3CA-90DF0DB97D31}"/>
              </a:ext>
            </a:extLst>
          </p:cNvPr>
          <p:cNvSpPr/>
          <p:nvPr/>
        </p:nvSpPr>
        <p:spPr>
          <a:xfrm>
            <a:off x="807404" y="4869951"/>
            <a:ext cx="5646097" cy="369332"/>
          </a:xfrm>
          <a:prstGeom prst="rect">
            <a:avLst/>
          </a:prstGeom>
        </p:spPr>
        <p:txBody>
          <a:bodyPr wrap="none">
            <a:spAutoFit/>
          </a:bodyPr>
          <a:lstStyle/>
          <a:p>
            <a:r>
              <a:rPr lang="es-ES" dirty="0"/>
              <a:t>Ahora, escribe "java </a:t>
            </a:r>
            <a:r>
              <a:rPr lang="es-ES" dirty="0" err="1"/>
              <a:t>HolaMundo</a:t>
            </a:r>
            <a:r>
              <a:rPr lang="es-ES" dirty="0"/>
              <a:t>" para ejecutar el archivo:</a:t>
            </a:r>
            <a:endParaRPr lang="es-MX" dirty="0"/>
          </a:p>
        </p:txBody>
      </p:sp>
      <p:sp>
        <p:nvSpPr>
          <p:cNvPr id="15" name="Rectángulo 14">
            <a:extLst>
              <a:ext uri="{FF2B5EF4-FFF2-40B4-BE49-F238E27FC236}">
                <a16:creationId xmlns:a16="http://schemas.microsoft.com/office/drawing/2014/main" id="{49CD24DA-217A-41D7-A7B3-B06C178A868C}"/>
              </a:ext>
            </a:extLst>
          </p:cNvPr>
          <p:cNvSpPr/>
          <p:nvPr/>
        </p:nvSpPr>
        <p:spPr>
          <a:xfrm>
            <a:off x="807404" y="5498729"/>
            <a:ext cx="3267241" cy="369332"/>
          </a:xfrm>
          <a:prstGeom prst="rect">
            <a:avLst/>
          </a:prstGeom>
          <a:solidFill>
            <a:schemeClr val="bg1"/>
          </a:solidFill>
        </p:spPr>
        <p:txBody>
          <a:bodyPr wrap="none">
            <a:spAutoFit/>
          </a:bodyPr>
          <a:lstStyle/>
          <a:p>
            <a:r>
              <a:rPr lang="pt-BR" dirty="0"/>
              <a:t>C:\Users\USER&gt;java </a:t>
            </a:r>
            <a:r>
              <a:rPr lang="pt-BR" dirty="0" err="1"/>
              <a:t>HolaMundo</a:t>
            </a:r>
            <a:endParaRPr lang="es-MX" dirty="0"/>
          </a:p>
        </p:txBody>
      </p:sp>
      <p:sp>
        <p:nvSpPr>
          <p:cNvPr id="16" name="Rectángulo 15">
            <a:extLst>
              <a:ext uri="{FF2B5EF4-FFF2-40B4-BE49-F238E27FC236}">
                <a16:creationId xmlns:a16="http://schemas.microsoft.com/office/drawing/2014/main" id="{01C3B51D-E03C-45F1-9E21-2598D0C80B14}"/>
              </a:ext>
            </a:extLst>
          </p:cNvPr>
          <p:cNvSpPr/>
          <p:nvPr/>
        </p:nvSpPr>
        <p:spPr>
          <a:xfrm>
            <a:off x="807404" y="6035876"/>
            <a:ext cx="2007281" cy="369332"/>
          </a:xfrm>
          <a:prstGeom prst="rect">
            <a:avLst/>
          </a:prstGeom>
        </p:spPr>
        <p:txBody>
          <a:bodyPr wrap="none">
            <a:spAutoFit/>
          </a:bodyPr>
          <a:lstStyle/>
          <a:p>
            <a:r>
              <a:rPr lang="es-MX" dirty="0"/>
              <a:t>La salida debe leer:</a:t>
            </a:r>
          </a:p>
        </p:txBody>
      </p:sp>
      <p:sp>
        <p:nvSpPr>
          <p:cNvPr id="18" name="Rectángulo 17">
            <a:extLst>
              <a:ext uri="{FF2B5EF4-FFF2-40B4-BE49-F238E27FC236}">
                <a16:creationId xmlns:a16="http://schemas.microsoft.com/office/drawing/2014/main" id="{620A4F82-078B-4214-86F4-F18389B6B872}"/>
              </a:ext>
            </a:extLst>
          </p:cNvPr>
          <p:cNvSpPr/>
          <p:nvPr/>
        </p:nvSpPr>
        <p:spPr>
          <a:xfrm>
            <a:off x="807404" y="6510063"/>
            <a:ext cx="1475084" cy="369332"/>
          </a:xfrm>
          <a:prstGeom prst="rect">
            <a:avLst/>
          </a:prstGeom>
          <a:solidFill>
            <a:schemeClr val="bg1"/>
          </a:solidFill>
        </p:spPr>
        <p:txBody>
          <a:bodyPr wrap="none">
            <a:spAutoFit/>
          </a:bodyPr>
          <a:lstStyle/>
          <a:p>
            <a:r>
              <a:rPr lang="es-MX" dirty="0"/>
              <a:t>¡Hola Mundo!</a:t>
            </a:r>
          </a:p>
        </p:txBody>
      </p:sp>
      <p:sp>
        <p:nvSpPr>
          <p:cNvPr id="19" name="Rectángulo 18">
            <a:extLst>
              <a:ext uri="{FF2B5EF4-FFF2-40B4-BE49-F238E27FC236}">
                <a16:creationId xmlns:a16="http://schemas.microsoft.com/office/drawing/2014/main" id="{9F12E086-FDEA-465F-BE5B-CD3DEC391866}"/>
              </a:ext>
            </a:extLst>
          </p:cNvPr>
          <p:cNvSpPr/>
          <p:nvPr/>
        </p:nvSpPr>
        <p:spPr>
          <a:xfrm>
            <a:off x="12293021" y="5301451"/>
            <a:ext cx="3760933" cy="160043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ES" sz="1400" dirty="0"/>
              <a:t>Ten en cuenta que omitimos la parte .</a:t>
            </a:r>
            <a:r>
              <a:rPr lang="es-ES" sz="1400" dirty="0" err="1"/>
              <a:t>class</a:t>
            </a:r>
            <a:r>
              <a:rPr lang="es-ES" sz="1400" dirty="0"/>
              <a:t> del nombre del archivo. Java es un lenguaje de programación que distingue entre mayúsculas y minúsculas. Todo el código, los comandos y los nombres de archivo deben usarse en mayúsculas y minúsculas coherentes. </a:t>
            </a:r>
            <a:r>
              <a:rPr lang="es-ES" sz="1400" dirty="0" err="1"/>
              <a:t>HolaMundo</a:t>
            </a:r>
            <a:r>
              <a:rPr lang="es-ES" sz="1400" dirty="0"/>
              <a:t> no es lo mismo que </a:t>
            </a:r>
            <a:r>
              <a:rPr lang="es-ES" sz="1400" dirty="0" err="1"/>
              <a:t>holamundo</a:t>
            </a:r>
            <a:r>
              <a:rPr lang="es-ES" sz="1400" dirty="0"/>
              <a:t>. </a:t>
            </a:r>
            <a:endParaRPr lang="es-MX" sz="1400" dirty="0"/>
          </a:p>
        </p:txBody>
      </p:sp>
    </p:spTree>
    <p:extLst>
      <p:ext uri="{BB962C8B-B14F-4D97-AF65-F5344CB8AC3E}">
        <p14:creationId xmlns:p14="http://schemas.microsoft.com/office/powerpoint/2010/main" val="245189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50</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pic>
        <p:nvPicPr>
          <p:cNvPr id="4" name="Imagen 3">
            <a:extLst>
              <a:ext uri="{FF2B5EF4-FFF2-40B4-BE49-F238E27FC236}">
                <a16:creationId xmlns:a16="http://schemas.microsoft.com/office/drawing/2014/main" id="{B490E1F3-56E6-7A19-44FD-AF9675A0E3CA}"/>
              </a:ext>
            </a:extLst>
          </p:cNvPr>
          <p:cNvPicPr>
            <a:picLocks noChangeAspect="1"/>
          </p:cNvPicPr>
          <p:nvPr/>
        </p:nvPicPr>
        <p:blipFill rotWithShape="1">
          <a:blip r:embed="rId2"/>
          <a:srcRect r="4140"/>
          <a:stretch/>
        </p:blipFill>
        <p:spPr>
          <a:xfrm>
            <a:off x="1260041" y="310461"/>
            <a:ext cx="5734050" cy="3914775"/>
          </a:xfrm>
          <a:prstGeom prst="rect">
            <a:avLst/>
          </a:prstGeom>
        </p:spPr>
      </p:pic>
      <p:pic>
        <p:nvPicPr>
          <p:cNvPr id="6" name="Imagen 5">
            <a:extLst>
              <a:ext uri="{FF2B5EF4-FFF2-40B4-BE49-F238E27FC236}">
                <a16:creationId xmlns:a16="http://schemas.microsoft.com/office/drawing/2014/main" id="{5D538130-0113-F669-93A5-1713B46D02BC}"/>
              </a:ext>
            </a:extLst>
          </p:cNvPr>
          <p:cNvPicPr>
            <a:picLocks noChangeAspect="1"/>
          </p:cNvPicPr>
          <p:nvPr/>
        </p:nvPicPr>
        <p:blipFill>
          <a:blip r:embed="rId3"/>
          <a:stretch>
            <a:fillRect/>
          </a:stretch>
        </p:blipFill>
        <p:spPr>
          <a:xfrm>
            <a:off x="1260041" y="4369450"/>
            <a:ext cx="5734050" cy="1619250"/>
          </a:xfrm>
          <a:prstGeom prst="rect">
            <a:avLst/>
          </a:prstGeom>
        </p:spPr>
      </p:pic>
      <p:sp>
        <p:nvSpPr>
          <p:cNvPr id="8" name="CuadroTexto 7">
            <a:extLst>
              <a:ext uri="{FF2B5EF4-FFF2-40B4-BE49-F238E27FC236}">
                <a16:creationId xmlns:a16="http://schemas.microsoft.com/office/drawing/2014/main" id="{DFEE8A92-4E3E-4334-69EF-1727CD0D5358}"/>
              </a:ext>
            </a:extLst>
          </p:cNvPr>
          <p:cNvSpPr txBox="1"/>
          <p:nvPr/>
        </p:nvSpPr>
        <p:spPr>
          <a:xfrm>
            <a:off x="1155989" y="5988700"/>
            <a:ext cx="8214014" cy="523220"/>
          </a:xfrm>
          <a:prstGeom prst="rect">
            <a:avLst/>
          </a:prstGeom>
          <a:noFill/>
        </p:spPr>
        <p:txBody>
          <a:bodyPr wrap="square">
            <a:spAutoFit/>
          </a:bodyPr>
          <a:lstStyle/>
          <a:p>
            <a:r>
              <a:rPr lang="es-MX" sz="1400" dirty="0"/>
              <a:t>De esta manera, podemos ver que el operador + está sobrecargado en Java para realizar dos operaciones: adición y concatenación.</a:t>
            </a:r>
          </a:p>
        </p:txBody>
      </p:sp>
    </p:spTree>
    <p:extLst>
      <p:ext uri="{BB962C8B-B14F-4D97-AF65-F5344CB8AC3E}">
        <p14:creationId xmlns:p14="http://schemas.microsoft.com/office/powerpoint/2010/main" val="3843529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51</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CBA02BD2-0C15-81F3-A0CD-A9AFD17EDFE1}"/>
              </a:ext>
            </a:extLst>
          </p:cNvPr>
          <p:cNvSpPr txBox="1"/>
          <p:nvPr/>
        </p:nvSpPr>
        <p:spPr>
          <a:xfrm>
            <a:off x="1249507" y="251593"/>
            <a:ext cx="8214014" cy="369332"/>
          </a:xfrm>
          <a:prstGeom prst="rect">
            <a:avLst/>
          </a:prstGeom>
          <a:noFill/>
        </p:spPr>
        <p:txBody>
          <a:bodyPr wrap="square">
            <a:spAutoFit/>
          </a:bodyPr>
          <a:lstStyle/>
          <a:p>
            <a:r>
              <a:rPr lang="es-MX" dirty="0"/>
              <a:t>Encapsulación en POO</a:t>
            </a:r>
          </a:p>
        </p:txBody>
      </p:sp>
      <p:sp>
        <p:nvSpPr>
          <p:cNvPr id="6" name="CuadroTexto 5">
            <a:extLst>
              <a:ext uri="{FF2B5EF4-FFF2-40B4-BE49-F238E27FC236}">
                <a16:creationId xmlns:a16="http://schemas.microsoft.com/office/drawing/2014/main" id="{24951562-BCAF-C49A-75A2-50B21BA80C49}"/>
              </a:ext>
            </a:extLst>
          </p:cNvPr>
          <p:cNvSpPr txBox="1"/>
          <p:nvPr/>
        </p:nvSpPr>
        <p:spPr>
          <a:xfrm>
            <a:off x="1249506" y="620925"/>
            <a:ext cx="6647585" cy="2031325"/>
          </a:xfrm>
          <a:prstGeom prst="rect">
            <a:avLst/>
          </a:prstGeom>
          <a:noFill/>
        </p:spPr>
        <p:txBody>
          <a:bodyPr wrap="square">
            <a:spAutoFit/>
          </a:bodyPr>
          <a:lstStyle/>
          <a:p>
            <a:r>
              <a:rPr lang="es-MX" sz="1400" dirty="0"/>
              <a:t>La encapsulación es una de las características clave de la Programación Orientada a Objetos. La encapsulación se refiere a la agrupación de atributos y métodos dentro de una sola clase. Evita que las clases externas accedan y cambien los atributos y métodos de una clase. Esta también ayuda a ocultar datos. Anteriormente vimos que solo se puede acceder a las variables privadas (</a:t>
            </a:r>
            <a:r>
              <a:rPr lang="es-MX" sz="1400" dirty="0" err="1"/>
              <a:t>private</a:t>
            </a:r>
            <a:r>
              <a:rPr lang="es-MX" sz="1400" dirty="0"/>
              <a:t>) dentro de la misma clase (una clase externa no tiene acceso a ellas). Sin embargo, es posible acceder a ellas si proporcionamos métodos públicos (</a:t>
            </a:r>
            <a:r>
              <a:rPr lang="es-MX" sz="1400" dirty="0" err="1"/>
              <a:t>public</a:t>
            </a:r>
            <a:r>
              <a:rPr lang="es-MX" sz="1400" dirty="0"/>
              <a:t>) </a:t>
            </a:r>
            <a:r>
              <a:rPr lang="es-MX" sz="1400" dirty="0" err="1"/>
              <a:t>get</a:t>
            </a:r>
            <a:r>
              <a:rPr lang="es-MX" sz="1400" dirty="0"/>
              <a:t> y set. El método </a:t>
            </a:r>
            <a:r>
              <a:rPr lang="es-MX" sz="1400" dirty="0" err="1"/>
              <a:t>get</a:t>
            </a:r>
            <a:r>
              <a:rPr lang="es-MX" sz="1400" dirty="0"/>
              <a:t> devuelve el valor de la variable y el método set establece un valor. La sintaxis de ambos es que comienzan con </a:t>
            </a:r>
            <a:r>
              <a:rPr lang="es-MX" sz="1400" dirty="0" err="1"/>
              <a:t>get</a:t>
            </a:r>
            <a:r>
              <a:rPr lang="es-MX" sz="1400" dirty="0"/>
              <a:t> o set, seguido del nombre de la variable, con la primera letra en mayúscula:</a:t>
            </a:r>
          </a:p>
        </p:txBody>
      </p:sp>
      <p:pic>
        <p:nvPicPr>
          <p:cNvPr id="8" name="Imagen 7">
            <a:extLst>
              <a:ext uri="{FF2B5EF4-FFF2-40B4-BE49-F238E27FC236}">
                <a16:creationId xmlns:a16="http://schemas.microsoft.com/office/drawing/2014/main" id="{CDA8F027-E82B-E97B-1F22-7818CF85FBFF}"/>
              </a:ext>
            </a:extLst>
          </p:cNvPr>
          <p:cNvPicPr>
            <a:picLocks noChangeAspect="1"/>
          </p:cNvPicPr>
          <p:nvPr/>
        </p:nvPicPr>
        <p:blipFill>
          <a:blip r:embed="rId2"/>
          <a:stretch>
            <a:fillRect/>
          </a:stretch>
        </p:blipFill>
        <p:spPr>
          <a:xfrm>
            <a:off x="1319991" y="3054134"/>
            <a:ext cx="3810000" cy="2171700"/>
          </a:xfrm>
          <a:prstGeom prst="rect">
            <a:avLst/>
          </a:prstGeom>
        </p:spPr>
      </p:pic>
      <p:sp>
        <p:nvSpPr>
          <p:cNvPr id="10" name="CuadroTexto 9">
            <a:extLst>
              <a:ext uri="{FF2B5EF4-FFF2-40B4-BE49-F238E27FC236}">
                <a16:creationId xmlns:a16="http://schemas.microsoft.com/office/drawing/2014/main" id="{38C0A2E7-DEC2-FEA8-545D-947EBA5E5D55}"/>
              </a:ext>
            </a:extLst>
          </p:cNvPr>
          <p:cNvSpPr txBox="1"/>
          <p:nvPr/>
        </p:nvSpPr>
        <p:spPr>
          <a:xfrm>
            <a:off x="5129991" y="2977805"/>
            <a:ext cx="2088430" cy="2246769"/>
          </a:xfrm>
          <a:prstGeom prst="rect">
            <a:avLst/>
          </a:prstGeom>
          <a:noFill/>
        </p:spPr>
        <p:txBody>
          <a:bodyPr wrap="square">
            <a:spAutoFit/>
          </a:bodyPr>
          <a:lstStyle/>
          <a:p>
            <a:r>
              <a:rPr lang="es-MX" sz="1400" dirty="0"/>
              <a:t>En el ejemplo anterior, el método </a:t>
            </a:r>
            <a:r>
              <a:rPr lang="es-MX" sz="1400" dirty="0" err="1"/>
              <a:t>get</a:t>
            </a:r>
            <a:r>
              <a:rPr lang="es-MX" sz="1400" dirty="0"/>
              <a:t> devuelve el valor de la variable nombre. El método set toma un parámetro (</a:t>
            </a:r>
            <a:r>
              <a:rPr lang="es-MX" sz="1400" dirty="0" err="1"/>
              <a:t>nuevoNombre</a:t>
            </a:r>
            <a:r>
              <a:rPr lang="es-MX" sz="1400" dirty="0"/>
              <a:t>) y lo asigna a la variable nombre. La palabra clave </a:t>
            </a:r>
            <a:r>
              <a:rPr lang="es-MX" sz="1400" dirty="0" err="1"/>
              <a:t>this</a:t>
            </a:r>
            <a:r>
              <a:rPr lang="es-MX" sz="1400" dirty="0"/>
              <a:t> se utiliza para referirse al objeto actual.</a:t>
            </a:r>
          </a:p>
        </p:txBody>
      </p:sp>
      <p:sp>
        <p:nvSpPr>
          <p:cNvPr id="12" name="CuadroTexto 11">
            <a:extLst>
              <a:ext uri="{FF2B5EF4-FFF2-40B4-BE49-F238E27FC236}">
                <a16:creationId xmlns:a16="http://schemas.microsoft.com/office/drawing/2014/main" id="{F978CBB0-0BD4-DC99-BF91-D1E24D4FCF2A}"/>
              </a:ext>
            </a:extLst>
          </p:cNvPr>
          <p:cNvSpPr txBox="1"/>
          <p:nvPr/>
        </p:nvSpPr>
        <p:spPr>
          <a:xfrm>
            <a:off x="1267027" y="5532350"/>
            <a:ext cx="5951394" cy="523220"/>
          </a:xfrm>
          <a:prstGeom prst="rect">
            <a:avLst/>
          </a:prstGeom>
          <a:noFill/>
        </p:spPr>
        <p:txBody>
          <a:bodyPr wrap="square">
            <a:spAutoFit/>
          </a:bodyPr>
          <a:lstStyle/>
          <a:p>
            <a:r>
              <a:rPr lang="es-MX" sz="1400" dirty="0"/>
              <a:t>Sin embargo, ya que la variable nombre es declarada privada (</a:t>
            </a:r>
            <a:r>
              <a:rPr lang="es-MX" sz="1400" dirty="0" err="1"/>
              <a:t>private</a:t>
            </a:r>
            <a:r>
              <a:rPr lang="es-MX" sz="1400" dirty="0"/>
              <a:t>), no podemos acceder a ella desde fuera de esta clase</a:t>
            </a:r>
          </a:p>
        </p:txBody>
      </p:sp>
      <p:pic>
        <p:nvPicPr>
          <p:cNvPr id="14" name="Imagen 13">
            <a:extLst>
              <a:ext uri="{FF2B5EF4-FFF2-40B4-BE49-F238E27FC236}">
                <a16:creationId xmlns:a16="http://schemas.microsoft.com/office/drawing/2014/main" id="{6FA9296B-B4C6-F301-C31B-FBC968EE6A5B}"/>
              </a:ext>
            </a:extLst>
          </p:cNvPr>
          <p:cNvPicPr>
            <a:picLocks noChangeAspect="1"/>
          </p:cNvPicPr>
          <p:nvPr/>
        </p:nvPicPr>
        <p:blipFill>
          <a:blip r:embed="rId3"/>
          <a:stretch>
            <a:fillRect/>
          </a:stretch>
        </p:blipFill>
        <p:spPr>
          <a:xfrm>
            <a:off x="8572324" y="578581"/>
            <a:ext cx="2830788" cy="2702762"/>
          </a:xfrm>
          <a:prstGeom prst="rect">
            <a:avLst/>
          </a:prstGeom>
        </p:spPr>
      </p:pic>
      <p:pic>
        <p:nvPicPr>
          <p:cNvPr id="16" name="Imagen 15">
            <a:extLst>
              <a:ext uri="{FF2B5EF4-FFF2-40B4-BE49-F238E27FC236}">
                <a16:creationId xmlns:a16="http://schemas.microsoft.com/office/drawing/2014/main" id="{F8FCBCE4-DB80-8D41-F1F3-52F893D54C67}"/>
              </a:ext>
            </a:extLst>
          </p:cNvPr>
          <p:cNvPicPr>
            <a:picLocks noChangeAspect="1"/>
          </p:cNvPicPr>
          <p:nvPr/>
        </p:nvPicPr>
        <p:blipFill rotWithShape="1">
          <a:blip r:embed="rId4"/>
          <a:srcRect l="863" t="53520" r="86262" b="18707"/>
          <a:stretch/>
        </p:blipFill>
        <p:spPr>
          <a:xfrm>
            <a:off x="13589681" y="711469"/>
            <a:ext cx="735805" cy="222210"/>
          </a:xfrm>
          <a:prstGeom prst="rect">
            <a:avLst/>
          </a:prstGeom>
        </p:spPr>
      </p:pic>
      <p:cxnSp>
        <p:nvCxnSpPr>
          <p:cNvPr id="19" name="Conector recto 18">
            <a:extLst>
              <a:ext uri="{FF2B5EF4-FFF2-40B4-BE49-F238E27FC236}">
                <a16:creationId xmlns:a16="http://schemas.microsoft.com/office/drawing/2014/main" id="{02671274-AE7D-E5B5-0937-34517879FB0B}"/>
              </a:ext>
            </a:extLst>
          </p:cNvPr>
          <p:cNvCxnSpPr/>
          <p:nvPr/>
        </p:nvCxnSpPr>
        <p:spPr>
          <a:xfrm>
            <a:off x="8063345" y="620925"/>
            <a:ext cx="0" cy="6226684"/>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Imagen 20">
            <a:extLst>
              <a:ext uri="{FF2B5EF4-FFF2-40B4-BE49-F238E27FC236}">
                <a16:creationId xmlns:a16="http://schemas.microsoft.com/office/drawing/2014/main" id="{D94FDE2D-151F-E658-0D3F-C91533F99263}"/>
              </a:ext>
            </a:extLst>
          </p:cNvPr>
          <p:cNvPicPr>
            <a:picLocks noChangeAspect="1"/>
          </p:cNvPicPr>
          <p:nvPr/>
        </p:nvPicPr>
        <p:blipFill rotWithShape="1">
          <a:blip r:embed="rId5"/>
          <a:srcRect l="1065" t="34645" r="35917" b="6660"/>
          <a:stretch/>
        </p:blipFill>
        <p:spPr>
          <a:xfrm>
            <a:off x="12709196" y="2298243"/>
            <a:ext cx="3619487" cy="900111"/>
          </a:xfrm>
          <a:prstGeom prst="rect">
            <a:avLst/>
          </a:prstGeom>
        </p:spPr>
      </p:pic>
      <p:sp>
        <p:nvSpPr>
          <p:cNvPr id="23" name="CuadroTexto 22">
            <a:extLst>
              <a:ext uri="{FF2B5EF4-FFF2-40B4-BE49-F238E27FC236}">
                <a16:creationId xmlns:a16="http://schemas.microsoft.com/office/drawing/2014/main" id="{E2425E7B-C7E7-D066-6C84-F5267E96A863}"/>
              </a:ext>
            </a:extLst>
          </p:cNvPr>
          <p:cNvSpPr txBox="1"/>
          <p:nvPr/>
        </p:nvSpPr>
        <p:spPr>
          <a:xfrm>
            <a:off x="11525814" y="453242"/>
            <a:ext cx="1941165" cy="738664"/>
          </a:xfrm>
          <a:prstGeom prst="rect">
            <a:avLst/>
          </a:prstGeom>
          <a:noFill/>
        </p:spPr>
        <p:txBody>
          <a:bodyPr wrap="square">
            <a:spAutoFit/>
          </a:bodyPr>
          <a:lstStyle/>
          <a:p>
            <a:r>
              <a:rPr lang="es-MX" sz="1400" dirty="0"/>
              <a:t>Si la variable se hubiese declarado como pública (</a:t>
            </a:r>
            <a:r>
              <a:rPr lang="es-MX" sz="1400" dirty="0" err="1"/>
              <a:t>public</a:t>
            </a:r>
            <a:r>
              <a:rPr lang="es-MX" sz="1400" dirty="0"/>
              <a:t>), la salida sería</a:t>
            </a:r>
          </a:p>
        </p:txBody>
      </p:sp>
      <p:sp>
        <p:nvSpPr>
          <p:cNvPr id="25" name="CuadroTexto 24">
            <a:extLst>
              <a:ext uri="{FF2B5EF4-FFF2-40B4-BE49-F238E27FC236}">
                <a16:creationId xmlns:a16="http://schemas.microsoft.com/office/drawing/2014/main" id="{0CE7EECA-1B5D-37DE-66B4-2F27BED4A6AA}"/>
              </a:ext>
            </a:extLst>
          </p:cNvPr>
          <p:cNvSpPr txBox="1"/>
          <p:nvPr/>
        </p:nvSpPr>
        <p:spPr>
          <a:xfrm>
            <a:off x="11534553" y="1317127"/>
            <a:ext cx="2423030" cy="954107"/>
          </a:xfrm>
          <a:prstGeom prst="rect">
            <a:avLst/>
          </a:prstGeom>
          <a:noFill/>
        </p:spPr>
        <p:txBody>
          <a:bodyPr wrap="square">
            <a:spAutoFit/>
          </a:bodyPr>
          <a:lstStyle/>
          <a:p>
            <a:r>
              <a:rPr lang="es-MX" sz="1400" dirty="0"/>
              <a:t>Sin embargo, al intentar acceder a la variable privada (</a:t>
            </a:r>
            <a:r>
              <a:rPr lang="es-MX" sz="1400" dirty="0" err="1"/>
              <a:t>private</a:t>
            </a:r>
            <a:r>
              <a:rPr lang="es-MX" sz="1400" dirty="0"/>
              <a:t>) nombre, obtendremos un error: </a:t>
            </a:r>
          </a:p>
        </p:txBody>
      </p:sp>
      <p:sp>
        <p:nvSpPr>
          <p:cNvPr id="27" name="CuadroTexto 26">
            <a:extLst>
              <a:ext uri="{FF2B5EF4-FFF2-40B4-BE49-F238E27FC236}">
                <a16:creationId xmlns:a16="http://schemas.microsoft.com/office/drawing/2014/main" id="{6C2D8569-E673-2E77-8BE1-B1E0DCF9FBB4}"/>
              </a:ext>
            </a:extLst>
          </p:cNvPr>
          <p:cNvSpPr txBox="1"/>
          <p:nvPr/>
        </p:nvSpPr>
        <p:spPr>
          <a:xfrm>
            <a:off x="8508293" y="3338046"/>
            <a:ext cx="5789638" cy="523220"/>
          </a:xfrm>
          <a:prstGeom prst="rect">
            <a:avLst/>
          </a:prstGeom>
          <a:noFill/>
        </p:spPr>
        <p:txBody>
          <a:bodyPr wrap="square">
            <a:spAutoFit/>
          </a:bodyPr>
          <a:lstStyle/>
          <a:p>
            <a:r>
              <a:rPr lang="es-MX" sz="1400" dirty="0"/>
              <a:t>En su lugar, usamos los métodos </a:t>
            </a:r>
            <a:r>
              <a:rPr lang="es-MX" sz="1400" dirty="0" err="1"/>
              <a:t>getNombre</a:t>
            </a:r>
            <a:r>
              <a:rPr lang="es-MX" sz="1400" dirty="0"/>
              <a:t>() y </a:t>
            </a:r>
            <a:r>
              <a:rPr lang="es-MX" sz="1400" dirty="0" err="1"/>
              <a:t>setNombre</a:t>
            </a:r>
            <a:r>
              <a:rPr lang="es-MX" sz="1400" dirty="0"/>
              <a:t>() para acceder y actualizar la variable:</a:t>
            </a:r>
          </a:p>
        </p:txBody>
      </p:sp>
      <p:pic>
        <p:nvPicPr>
          <p:cNvPr id="29" name="Imagen 28">
            <a:extLst>
              <a:ext uri="{FF2B5EF4-FFF2-40B4-BE49-F238E27FC236}">
                <a16:creationId xmlns:a16="http://schemas.microsoft.com/office/drawing/2014/main" id="{57942677-4C9C-BAC8-8ED1-8FA84A0F7ADC}"/>
              </a:ext>
            </a:extLst>
          </p:cNvPr>
          <p:cNvPicPr>
            <a:picLocks noChangeAspect="1"/>
          </p:cNvPicPr>
          <p:nvPr/>
        </p:nvPicPr>
        <p:blipFill>
          <a:blip r:embed="rId6"/>
          <a:stretch>
            <a:fillRect/>
          </a:stretch>
        </p:blipFill>
        <p:spPr>
          <a:xfrm>
            <a:off x="8572325" y="3917969"/>
            <a:ext cx="2830787" cy="2845084"/>
          </a:xfrm>
          <a:prstGeom prst="rect">
            <a:avLst/>
          </a:prstGeom>
        </p:spPr>
      </p:pic>
    </p:spTree>
    <p:extLst>
      <p:ext uri="{BB962C8B-B14F-4D97-AF65-F5344CB8AC3E}">
        <p14:creationId xmlns:p14="http://schemas.microsoft.com/office/powerpoint/2010/main" val="1843112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52</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Programación Orientada a Objetos</a:t>
            </a:r>
          </a:p>
        </p:txBody>
      </p:sp>
      <p:sp>
        <p:nvSpPr>
          <p:cNvPr id="4" name="CuadroTexto 3">
            <a:extLst>
              <a:ext uri="{FF2B5EF4-FFF2-40B4-BE49-F238E27FC236}">
                <a16:creationId xmlns:a16="http://schemas.microsoft.com/office/drawing/2014/main" id="{37D9B13D-C28A-3993-AB6A-E068BCBBDDF7}"/>
              </a:ext>
            </a:extLst>
          </p:cNvPr>
          <p:cNvSpPr txBox="1"/>
          <p:nvPr/>
        </p:nvSpPr>
        <p:spPr>
          <a:xfrm>
            <a:off x="1394979" y="310461"/>
            <a:ext cx="8214014" cy="369332"/>
          </a:xfrm>
          <a:prstGeom prst="rect">
            <a:avLst/>
          </a:prstGeom>
          <a:noFill/>
        </p:spPr>
        <p:txBody>
          <a:bodyPr wrap="square">
            <a:spAutoFit/>
          </a:bodyPr>
          <a:lstStyle/>
          <a:p>
            <a:r>
              <a:rPr lang="es-MX" dirty="0"/>
              <a:t>¿Cómo es usada la encapsulación?</a:t>
            </a:r>
          </a:p>
        </p:txBody>
      </p:sp>
      <p:sp>
        <p:nvSpPr>
          <p:cNvPr id="6" name="CuadroTexto 5">
            <a:extLst>
              <a:ext uri="{FF2B5EF4-FFF2-40B4-BE49-F238E27FC236}">
                <a16:creationId xmlns:a16="http://schemas.microsoft.com/office/drawing/2014/main" id="{2412F6D2-41F6-0865-7274-2EE724CF81C4}"/>
              </a:ext>
            </a:extLst>
          </p:cNvPr>
          <p:cNvSpPr txBox="1"/>
          <p:nvPr/>
        </p:nvSpPr>
        <p:spPr>
          <a:xfrm>
            <a:off x="1394978" y="860034"/>
            <a:ext cx="14742103" cy="1384995"/>
          </a:xfrm>
          <a:prstGeom prst="rect">
            <a:avLst/>
          </a:prstGeom>
          <a:noFill/>
        </p:spPr>
        <p:txBody>
          <a:bodyPr wrap="square">
            <a:spAutoFit/>
          </a:bodyPr>
          <a:lstStyle/>
          <a:p>
            <a:r>
              <a:rPr lang="es-MX" sz="1400" dirty="0"/>
              <a:t>● En Java, la encapsulación nos ayuda a mantener juntos los campos y métodos relacionados, lo que hace que nuestro código sea más limpio y fácil de leer. </a:t>
            </a:r>
          </a:p>
          <a:p>
            <a:r>
              <a:rPr lang="es-MX" sz="1400" dirty="0"/>
              <a:t>● Ayuda a tener control de los valores de nuestros atributos. </a:t>
            </a:r>
          </a:p>
          <a:p>
            <a:r>
              <a:rPr lang="es-MX" sz="1400" dirty="0"/>
              <a:t>● Los métodos </a:t>
            </a:r>
            <a:r>
              <a:rPr lang="es-MX" sz="1400" dirty="0" err="1"/>
              <a:t>getter</a:t>
            </a:r>
            <a:r>
              <a:rPr lang="es-MX" sz="1400" dirty="0"/>
              <a:t> y setter proporcionan acceso de solo lectura o solo escritura a nuestros atributos de la clase. </a:t>
            </a:r>
          </a:p>
          <a:p>
            <a:r>
              <a:rPr lang="es-MX" sz="1400" dirty="0"/>
              <a:t>● Ayuda a desacoplar componentes de un sistema. Por ejemplo, podemos encapsular el código en varios paquetes. Estos componentes desacoplados (paquetes) se pueden desarrollar, probar y depurar de forma independiente y simultánea. Y cualquier cambio en un componente en particular no tiene ningún efecto en otros componentes. </a:t>
            </a:r>
          </a:p>
          <a:p>
            <a:r>
              <a:rPr lang="es-MX" sz="1400" dirty="0"/>
              <a:t>● También podemos ocultar datos mediante la encapsulación. Estos se mantienen ocultos de las clases externas. </a:t>
            </a:r>
          </a:p>
        </p:txBody>
      </p:sp>
    </p:spTree>
    <p:extLst>
      <p:ext uri="{BB962C8B-B14F-4D97-AF65-F5344CB8AC3E}">
        <p14:creationId xmlns:p14="http://schemas.microsoft.com/office/powerpoint/2010/main" val="3786188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28">
            <a:extLst>
              <a:ext uri="{FF2B5EF4-FFF2-40B4-BE49-F238E27FC236}">
                <a16:creationId xmlns:a16="http://schemas.microsoft.com/office/drawing/2014/main" id="{D542A66E-390C-A051-5654-57325F003905}"/>
              </a:ext>
            </a:extLst>
          </p:cNvPr>
          <p:cNvPicPr>
            <a:picLocks noChangeAspect="1"/>
          </p:cNvPicPr>
          <p:nvPr/>
        </p:nvPicPr>
        <p:blipFill rotWithShape="1">
          <a:blip r:embed="rId2"/>
          <a:srcRect l="-1" r="659"/>
          <a:stretch/>
        </p:blipFill>
        <p:spPr>
          <a:xfrm>
            <a:off x="10398583" y="6155658"/>
            <a:ext cx="5743575" cy="742950"/>
          </a:xfrm>
          <a:prstGeom prst="rect">
            <a:avLst/>
          </a:prstGeom>
        </p:spPr>
      </p:pic>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53</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Variables de Texto</a:t>
            </a:r>
          </a:p>
        </p:txBody>
      </p:sp>
      <p:sp>
        <p:nvSpPr>
          <p:cNvPr id="4" name="CuadroTexto 3">
            <a:extLst>
              <a:ext uri="{FF2B5EF4-FFF2-40B4-BE49-F238E27FC236}">
                <a16:creationId xmlns:a16="http://schemas.microsoft.com/office/drawing/2014/main" id="{2287C440-A766-3530-93BD-3EF8BC28FAE8}"/>
              </a:ext>
            </a:extLst>
          </p:cNvPr>
          <p:cNvSpPr txBox="1"/>
          <p:nvPr/>
        </p:nvSpPr>
        <p:spPr>
          <a:xfrm>
            <a:off x="1155989" y="310461"/>
            <a:ext cx="8214014" cy="369332"/>
          </a:xfrm>
          <a:prstGeom prst="rect">
            <a:avLst/>
          </a:prstGeom>
          <a:noFill/>
        </p:spPr>
        <p:txBody>
          <a:bodyPr wrap="square">
            <a:spAutoFit/>
          </a:bodyPr>
          <a:lstStyle/>
          <a:p>
            <a:r>
              <a:rPr lang="es-MX" dirty="0"/>
              <a:t>Leer datos de entrada</a:t>
            </a:r>
          </a:p>
        </p:txBody>
      </p:sp>
      <p:sp>
        <p:nvSpPr>
          <p:cNvPr id="6" name="CuadroTexto 5">
            <a:extLst>
              <a:ext uri="{FF2B5EF4-FFF2-40B4-BE49-F238E27FC236}">
                <a16:creationId xmlns:a16="http://schemas.microsoft.com/office/drawing/2014/main" id="{646E2224-60E6-B078-EF77-FD52FFCBF73B}"/>
              </a:ext>
            </a:extLst>
          </p:cNvPr>
          <p:cNvSpPr txBox="1"/>
          <p:nvPr/>
        </p:nvSpPr>
        <p:spPr>
          <a:xfrm>
            <a:off x="1155990" y="738128"/>
            <a:ext cx="4642138" cy="954107"/>
          </a:xfrm>
          <a:prstGeom prst="rect">
            <a:avLst/>
          </a:prstGeom>
          <a:noFill/>
        </p:spPr>
        <p:txBody>
          <a:bodyPr wrap="square">
            <a:spAutoFit/>
          </a:bodyPr>
          <a:lstStyle/>
          <a:p>
            <a:r>
              <a:rPr lang="es-MX" sz="1400" dirty="0"/>
              <a:t>La clase Scanner que se encuentra dentro del paquete </a:t>
            </a:r>
            <a:r>
              <a:rPr lang="es-MX" sz="1400" dirty="0" err="1"/>
              <a:t>java.util</a:t>
            </a:r>
            <a:r>
              <a:rPr lang="es-MX" sz="1400" dirty="0"/>
              <a:t> se usa para leer datos de entrada de diferentes fuentes como flujos de entrada, usuarios, archivos, etc. Tomemos un ejemplo.</a:t>
            </a:r>
          </a:p>
        </p:txBody>
      </p:sp>
      <p:pic>
        <p:nvPicPr>
          <p:cNvPr id="8" name="Imagen 7">
            <a:extLst>
              <a:ext uri="{FF2B5EF4-FFF2-40B4-BE49-F238E27FC236}">
                <a16:creationId xmlns:a16="http://schemas.microsoft.com/office/drawing/2014/main" id="{1E36415D-02BC-DD05-79BA-AAD36DFF1965}"/>
              </a:ext>
            </a:extLst>
          </p:cNvPr>
          <p:cNvPicPr>
            <a:picLocks noChangeAspect="1"/>
          </p:cNvPicPr>
          <p:nvPr/>
        </p:nvPicPr>
        <p:blipFill>
          <a:blip r:embed="rId3"/>
          <a:stretch>
            <a:fillRect/>
          </a:stretch>
        </p:blipFill>
        <p:spPr>
          <a:xfrm>
            <a:off x="1239692" y="1844473"/>
            <a:ext cx="3362325" cy="3333750"/>
          </a:xfrm>
          <a:prstGeom prst="rect">
            <a:avLst/>
          </a:prstGeom>
        </p:spPr>
      </p:pic>
      <p:pic>
        <p:nvPicPr>
          <p:cNvPr id="10" name="Imagen 9">
            <a:extLst>
              <a:ext uri="{FF2B5EF4-FFF2-40B4-BE49-F238E27FC236}">
                <a16:creationId xmlns:a16="http://schemas.microsoft.com/office/drawing/2014/main" id="{83B68DDD-89A2-8D67-0685-CF406179D652}"/>
              </a:ext>
            </a:extLst>
          </p:cNvPr>
          <p:cNvPicPr>
            <a:picLocks noChangeAspect="1"/>
          </p:cNvPicPr>
          <p:nvPr/>
        </p:nvPicPr>
        <p:blipFill>
          <a:blip r:embed="rId4"/>
          <a:stretch>
            <a:fillRect/>
          </a:stretch>
        </p:blipFill>
        <p:spPr>
          <a:xfrm>
            <a:off x="1239692" y="5330461"/>
            <a:ext cx="2314575" cy="885825"/>
          </a:xfrm>
          <a:prstGeom prst="rect">
            <a:avLst/>
          </a:prstGeom>
        </p:spPr>
      </p:pic>
      <p:cxnSp>
        <p:nvCxnSpPr>
          <p:cNvPr id="12" name="Conector recto 11">
            <a:extLst>
              <a:ext uri="{FF2B5EF4-FFF2-40B4-BE49-F238E27FC236}">
                <a16:creationId xmlns:a16="http://schemas.microsoft.com/office/drawing/2014/main" id="{7AF72F09-758D-BDA3-E78E-B62860E69293}"/>
              </a:ext>
            </a:extLst>
          </p:cNvPr>
          <p:cNvCxnSpPr/>
          <p:nvPr/>
        </p:nvCxnSpPr>
        <p:spPr>
          <a:xfrm>
            <a:off x="6182591" y="537729"/>
            <a:ext cx="0" cy="5947237"/>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1CB6E5A9-8822-47A2-1EF8-B2B2FD2E3C54}"/>
              </a:ext>
            </a:extLst>
          </p:cNvPr>
          <p:cNvSpPr txBox="1"/>
          <p:nvPr/>
        </p:nvSpPr>
        <p:spPr>
          <a:xfrm>
            <a:off x="6567055" y="438212"/>
            <a:ext cx="8214014" cy="307777"/>
          </a:xfrm>
          <a:prstGeom prst="rect">
            <a:avLst/>
          </a:prstGeom>
          <a:noFill/>
        </p:spPr>
        <p:txBody>
          <a:bodyPr wrap="square">
            <a:spAutoFit/>
          </a:bodyPr>
          <a:lstStyle/>
          <a:p>
            <a:r>
              <a:rPr lang="es-MX" sz="1400" dirty="0"/>
              <a:t>En el ejemplo anterior, observa la línea</a:t>
            </a:r>
          </a:p>
        </p:txBody>
      </p:sp>
      <p:pic>
        <p:nvPicPr>
          <p:cNvPr id="16" name="Imagen 15">
            <a:extLst>
              <a:ext uri="{FF2B5EF4-FFF2-40B4-BE49-F238E27FC236}">
                <a16:creationId xmlns:a16="http://schemas.microsoft.com/office/drawing/2014/main" id="{2058D1C0-AF65-D28E-E71E-50ECD8EE51C7}"/>
              </a:ext>
            </a:extLst>
          </p:cNvPr>
          <p:cNvPicPr>
            <a:picLocks noChangeAspect="1"/>
          </p:cNvPicPr>
          <p:nvPr/>
        </p:nvPicPr>
        <p:blipFill>
          <a:blip r:embed="rId5"/>
          <a:stretch>
            <a:fillRect/>
          </a:stretch>
        </p:blipFill>
        <p:spPr>
          <a:xfrm>
            <a:off x="6655378" y="867751"/>
            <a:ext cx="2714625" cy="285750"/>
          </a:xfrm>
          <a:prstGeom prst="rect">
            <a:avLst/>
          </a:prstGeom>
        </p:spPr>
      </p:pic>
      <p:sp>
        <p:nvSpPr>
          <p:cNvPr id="19" name="CuadroTexto 18">
            <a:extLst>
              <a:ext uri="{FF2B5EF4-FFF2-40B4-BE49-F238E27FC236}">
                <a16:creationId xmlns:a16="http://schemas.microsoft.com/office/drawing/2014/main" id="{416B1EF4-634B-CCBD-AE1D-C04E4F693583}"/>
              </a:ext>
            </a:extLst>
          </p:cNvPr>
          <p:cNvSpPr txBox="1"/>
          <p:nvPr/>
        </p:nvSpPr>
        <p:spPr>
          <a:xfrm>
            <a:off x="6567055" y="1275263"/>
            <a:ext cx="8214014" cy="307777"/>
          </a:xfrm>
          <a:prstGeom prst="rect">
            <a:avLst/>
          </a:prstGeom>
          <a:noFill/>
        </p:spPr>
        <p:txBody>
          <a:bodyPr wrap="square">
            <a:spAutoFit/>
          </a:bodyPr>
          <a:lstStyle/>
          <a:p>
            <a:r>
              <a:rPr lang="es-MX" sz="1400" dirty="0"/>
              <a:t>donde hemos creado un objeto llamado entrada a partir de la clase Scanner.</a:t>
            </a:r>
          </a:p>
        </p:txBody>
      </p:sp>
      <p:sp>
        <p:nvSpPr>
          <p:cNvPr id="21" name="CuadroTexto 20">
            <a:extLst>
              <a:ext uri="{FF2B5EF4-FFF2-40B4-BE49-F238E27FC236}">
                <a16:creationId xmlns:a16="http://schemas.microsoft.com/office/drawing/2014/main" id="{66E18A52-6CB4-91AD-78BE-2A55A9C90133}"/>
              </a:ext>
            </a:extLst>
          </p:cNvPr>
          <p:cNvSpPr txBox="1"/>
          <p:nvPr/>
        </p:nvSpPr>
        <p:spPr>
          <a:xfrm>
            <a:off x="6567055" y="1704802"/>
            <a:ext cx="8214014" cy="1384995"/>
          </a:xfrm>
          <a:prstGeom prst="rect">
            <a:avLst/>
          </a:prstGeom>
          <a:noFill/>
        </p:spPr>
        <p:txBody>
          <a:bodyPr wrap="square">
            <a:spAutoFit/>
          </a:bodyPr>
          <a:lstStyle/>
          <a:p>
            <a:r>
              <a:rPr lang="es-MX" sz="1400" dirty="0"/>
              <a:t>El parámetro System.in lo usamos para tomar el dato de entrada a través de la entrada estándar. Funciona de la misma manera en que se capturan datos de entrada del teclado. Luego usamos el método </a:t>
            </a:r>
            <a:r>
              <a:rPr lang="es-MX" sz="1400" dirty="0" err="1"/>
              <a:t>nextLine</a:t>
            </a:r>
            <a:r>
              <a:rPr lang="es-MX" sz="1400" dirty="0"/>
              <a:t>() de la clase Scanner para leer/capturar una línea de texto del usuario. Ahora que tienes una noción vaga de lo que se puede hacer con la clase Scanner, veamos algunas cosas más a fondo. Como vimos en el ejemplo anterior, necesitamos importar el paquete </a:t>
            </a:r>
            <a:r>
              <a:rPr lang="es-MX" sz="1400" dirty="0" err="1"/>
              <a:t>java.util.Scanner</a:t>
            </a:r>
            <a:r>
              <a:rPr lang="es-MX" sz="1400" dirty="0"/>
              <a:t> antes de poder usar la clase Scanner. Una vez que importamos el paquete, podremos crear objetos a partir de la clase Scanner:</a:t>
            </a:r>
          </a:p>
        </p:txBody>
      </p:sp>
      <p:pic>
        <p:nvPicPr>
          <p:cNvPr id="23" name="Imagen 22">
            <a:extLst>
              <a:ext uri="{FF2B5EF4-FFF2-40B4-BE49-F238E27FC236}">
                <a16:creationId xmlns:a16="http://schemas.microsoft.com/office/drawing/2014/main" id="{2865FA26-785A-4F36-A2F3-013481AF5B84}"/>
              </a:ext>
            </a:extLst>
          </p:cNvPr>
          <p:cNvPicPr>
            <a:picLocks noChangeAspect="1"/>
          </p:cNvPicPr>
          <p:nvPr/>
        </p:nvPicPr>
        <p:blipFill>
          <a:blip r:embed="rId6"/>
          <a:stretch>
            <a:fillRect/>
          </a:stretch>
        </p:blipFill>
        <p:spPr>
          <a:xfrm>
            <a:off x="6655378" y="3211559"/>
            <a:ext cx="3152775" cy="1390650"/>
          </a:xfrm>
          <a:prstGeom prst="rect">
            <a:avLst/>
          </a:prstGeom>
        </p:spPr>
      </p:pic>
      <p:sp>
        <p:nvSpPr>
          <p:cNvPr id="25" name="CuadroTexto 24">
            <a:extLst>
              <a:ext uri="{FF2B5EF4-FFF2-40B4-BE49-F238E27FC236}">
                <a16:creationId xmlns:a16="http://schemas.microsoft.com/office/drawing/2014/main" id="{5A80BE0F-C96C-38DE-A8BF-F9C0C7958172}"/>
              </a:ext>
            </a:extLst>
          </p:cNvPr>
          <p:cNvSpPr txBox="1"/>
          <p:nvPr/>
        </p:nvSpPr>
        <p:spPr>
          <a:xfrm>
            <a:off x="6655378" y="4723721"/>
            <a:ext cx="3270419" cy="1815882"/>
          </a:xfrm>
          <a:prstGeom prst="rect">
            <a:avLst/>
          </a:prstGeom>
          <a:noFill/>
        </p:spPr>
        <p:txBody>
          <a:bodyPr wrap="square">
            <a:spAutoFit/>
          </a:bodyPr>
          <a:lstStyle/>
          <a:p>
            <a:r>
              <a:rPr lang="es-MX" sz="1400" dirty="0"/>
              <a:t>En el ejemplo anterior, hemos creado objetos de la clase Scanner que leerán la entrada de </a:t>
            </a:r>
            <a:r>
              <a:rPr lang="es-MX" sz="1400" dirty="0" err="1"/>
              <a:t>InputStream</a:t>
            </a:r>
            <a:r>
              <a:rPr lang="es-MX" sz="1400" dirty="0"/>
              <a:t> (flujos de entrada), File (archivos) y </a:t>
            </a:r>
            <a:r>
              <a:rPr lang="es-MX" sz="1400" dirty="0" err="1"/>
              <a:t>String</a:t>
            </a:r>
            <a:r>
              <a:rPr lang="es-MX" sz="1400" dirty="0"/>
              <a:t> (cadenas) respectivamente. La clase Scanner proporciona varios métodos que nos permiten leer entradas de diferentes tipos.</a:t>
            </a:r>
          </a:p>
        </p:txBody>
      </p:sp>
      <p:pic>
        <p:nvPicPr>
          <p:cNvPr id="27" name="Imagen 26">
            <a:extLst>
              <a:ext uri="{FF2B5EF4-FFF2-40B4-BE49-F238E27FC236}">
                <a16:creationId xmlns:a16="http://schemas.microsoft.com/office/drawing/2014/main" id="{319F5B81-A2D5-1004-8C42-7EE7CF81F3EC}"/>
              </a:ext>
            </a:extLst>
          </p:cNvPr>
          <p:cNvPicPr>
            <a:picLocks noChangeAspect="1"/>
          </p:cNvPicPr>
          <p:nvPr/>
        </p:nvPicPr>
        <p:blipFill rotWithShape="1">
          <a:blip r:embed="rId7"/>
          <a:srcRect b="4288"/>
          <a:stretch/>
        </p:blipFill>
        <p:spPr>
          <a:xfrm>
            <a:off x="10398583" y="4109517"/>
            <a:ext cx="5743575" cy="2087706"/>
          </a:xfrm>
          <a:prstGeom prst="rect">
            <a:avLst/>
          </a:prstGeom>
        </p:spPr>
      </p:pic>
    </p:spTree>
    <p:extLst>
      <p:ext uri="{BB962C8B-B14F-4D97-AF65-F5344CB8AC3E}">
        <p14:creationId xmlns:p14="http://schemas.microsoft.com/office/powerpoint/2010/main" val="2997587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54</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Variables de Texto</a:t>
            </a:r>
          </a:p>
        </p:txBody>
      </p:sp>
      <p:sp>
        <p:nvSpPr>
          <p:cNvPr id="4" name="CuadroTexto 3">
            <a:extLst>
              <a:ext uri="{FF2B5EF4-FFF2-40B4-BE49-F238E27FC236}">
                <a16:creationId xmlns:a16="http://schemas.microsoft.com/office/drawing/2014/main" id="{783C6B65-B9F6-B3F6-9673-966753BF1C65}"/>
              </a:ext>
            </a:extLst>
          </p:cNvPr>
          <p:cNvSpPr txBox="1"/>
          <p:nvPr/>
        </p:nvSpPr>
        <p:spPr>
          <a:xfrm>
            <a:off x="1031298" y="436259"/>
            <a:ext cx="8214014" cy="369332"/>
          </a:xfrm>
          <a:prstGeom prst="rect">
            <a:avLst/>
          </a:prstGeom>
          <a:noFill/>
        </p:spPr>
        <p:txBody>
          <a:bodyPr wrap="square">
            <a:spAutoFit/>
          </a:bodyPr>
          <a:lstStyle/>
          <a:p>
            <a:r>
              <a:rPr lang="es-MX" dirty="0"/>
              <a:t>Concatenación</a:t>
            </a:r>
          </a:p>
        </p:txBody>
      </p:sp>
      <p:sp>
        <p:nvSpPr>
          <p:cNvPr id="6" name="CuadroTexto 5">
            <a:extLst>
              <a:ext uri="{FF2B5EF4-FFF2-40B4-BE49-F238E27FC236}">
                <a16:creationId xmlns:a16="http://schemas.microsoft.com/office/drawing/2014/main" id="{4E6573D4-B8B8-E22A-0099-ECB50746275D}"/>
              </a:ext>
            </a:extLst>
          </p:cNvPr>
          <p:cNvSpPr txBox="1"/>
          <p:nvPr/>
        </p:nvSpPr>
        <p:spPr>
          <a:xfrm>
            <a:off x="1031298" y="911575"/>
            <a:ext cx="4662920" cy="523220"/>
          </a:xfrm>
          <a:prstGeom prst="rect">
            <a:avLst/>
          </a:prstGeom>
          <a:noFill/>
        </p:spPr>
        <p:txBody>
          <a:bodyPr wrap="square">
            <a:spAutoFit/>
          </a:bodyPr>
          <a:lstStyle/>
          <a:p>
            <a:r>
              <a:rPr lang="es-MX" sz="1400" dirty="0"/>
              <a:t>El método </a:t>
            </a:r>
            <a:r>
              <a:rPr lang="es-MX" sz="1400" dirty="0" err="1"/>
              <a:t>concat</a:t>
            </a:r>
            <a:r>
              <a:rPr lang="es-MX" sz="1400" dirty="0"/>
              <a:t>() concatena (junta) dos cadenas (</a:t>
            </a:r>
            <a:r>
              <a:rPr lang="es-MX" sz="1400" dirty="0" err="1"/>
              <a:t>string’s</a:t>
            </a:r>
            <a:r>
              <a:rPr lang="es-MX" sz="1400" dirty="0"/>
              <a:t>) y las devuelve. Ejemplo. </a:t>
            </a:r>
          </a:p>
        </p:txBody>
      </p:sp>
      <p:pic>
        <p:nvPicPr>
          <p:cNvPr id="8" name="Imagen 7">
            <a:extLst>
              <a:ext uri="{FF2B5EF4-FFF2-40B4-BE49-F238E27FC236}">
                <a16:creationId xmlns:a16="http://schemas.microsoft.com/office/drawing/2014/main" id="{E858EF8C-BDF1-5AA5-6FC7-DB5A373EE3FC}"/>
              </a:ext>
            </a:extLst>
          </p:cNvPr>
          <p:cNvPicPr>
            <a:picLocks noChangeAspect="1"/>
          </p:cNvPicPr>
          <p:nvPr/>
        </p:nvPicPr>
        <p:blipFill>
          <a:blip r:embed="rId2"/>
          <a:stretch>
            <a:fillRect/>
          </a:stretch>
        </p:blipFill>
        <p:spPr>
          <a:xfrm>
            <a:off x="1154401" y="1524506"/>
            <a:ext cx="2971800" cy="1552575"/>
          </a:xfrm>
          <a:prstGeom prst="rect">
            <a:avLst/>
          </a:prstGeom>
        </p:spPr>
      </p:pic>
      <p:cxnSp>
        <p:nvCxnSpPr>
          <p:cNvPr id="10" name="Conector recto 9">
            <a:extLst>
              <a:ext uri="{FF2B5EF4-FFF2-40B4-BE49-F238E27FC236}">
                <a16:creationId xmlns:a16="http://schemas.microsoft.com/office/drawing/2014/main" id="{D431E254-BC14-5C12-3035-D6CCF952B535}"/>
              </a:ext>
            </a:extLst>
          </p:cNvPr>
          <p:cNvCxnSpPr/>
          <p:nvPr/>
        </p:nvCxnSpPr>
        <p:spPr>
          <a:xfrm>
            <a:off x="6733309" y="436259"/>
            <a:ext cx="0" cy="5902196"/>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C62A255B-B249-E708-4395-892B7AEE80DF}"/>
              </a:ext>
            </a:extLst>
          </p:cNvPr>
          <p:cNvPicPr>
            <a:picLocks noChangeAspect="1"/>
          </p:cNvPicPr>
          <p:nvPr/>
        </p:nvPicPr>
        <p:blipFill>
          <a:blip r:embed="rId3"/>
          <a:stretch>
            <a:fillRect/>
          </a:stretch>
        </p:blipFill>
        <p:spPr>
          <a:xfrm>
            <a:off x="1154401" y="3238648"/>
            <a:ext cx="1543050" cy="666750"/>
          </a:xfrm>
          <a:prstGeom prst="rect">
            <a:avLst/>
          </a:prstGeom>
        </p:spPr>
      </p:pic>
      <p:sp>
        <p:nvSpPr>
          <p:cNvPr id="14" name="CuadroTexto 13">
            <a:extLst>
              <a:ext uri="{FF2B5EF4-FFF2-40B4-BE49-F238E27FC236}">
                <a16:creationId xmlns:a16="http://schemas.microsoft.com/office/drawing/2014/main" id="{6D6C2A38-BF2D-94BB-70B7-B045351D4034}"/>
              </a:ext>
            </a:extLst>
          </p:cNvPr>
          <p:cNvSpPr txBox="1"/>
          <p:nvPr/>
        </p:nvSpPr>
        <p:spPr>
          <a:xfrm>
            <a:off x="1031298" y="4122232"/>
            <a:ext cx="8214014" cy="307777"/>
          </a:xfrm>
          <a:prstGeom prst="rect">
            <a:avLst/>
          </a:prstGeom>
          <a:noFill/>
        </p:spPr>
        <p:txBody>
          <a:bodyPr wrap="square">
            <a:spAutoFit/>
          </a:bodyPr>
          <a:lstStyle/>
          <a:p>
            <a:r>
              <a:rPr lang="es-MX" sz="1400" dirty="0"/>
              <a:t>También puede ser:</a:t>
            </a:r>
          </a:p>
        </p:txBody>
      </p:sp>
      <p:pic>
        <p:nvPicPr>
          <p:cNvPr id="16" name="Imagen 15">
            <a:extLst>
              <a:ext uri="{FF2B5EF4-FFF2-40B4-BE49-F238E27FC236}">
                <a16:creationId xmlns:a16="http://schemas.microsoft.com/office/drawing/2014/main" id="{4DA1D3A6-4803-151D-7DAF-ED2932FDCC90}"/>
              </a:ext>
            </a:extLst>
          </p:cNvPr>
          <p:cNvPicPr>
            <a:picLocks noChangeAspect="1"/>
          </p:cNvPicPr>
          <p:nvPr/>
        </p:nvPicPr>
        <p:blipFill>
          <a:blip r:embed="rId4"/>
          <a:stretch>
            <a:fillRect/>
          </a:stretch>
        </p:blipFill>
        <p:spPr>
          <a:xfrm>
            <a:off x="1154401" y="4430009"/>
            <a:ext cx="2828925" cy="1543050"/>
          </a:xfrm>
          <a:prstGeom prst="rect">
            <a:avLst/>
          </a:prstGeom>
        </p:spPr>
      </p:pic>
      <p:pic>
        <p:nvPicPr>
          <p:cNvPr id="19" name="Imagen 18">
            <a:extLst>
              <a:ext uri="{FF2B5EF4-FFF2-40B4-BE49-F238E27FC236}">
                <a16:creationId xmlns:a16="http://schemas.microsoft.com/office/drawing/2014/main" id="{BFB2FE24-5095-ED8B-527A-3FA9402CBEBE}"/>
              </a:ext>
            </a:extLst>
          </p:cNvPr>
          <p:cNvPicPr>
            <a:picLocks noChangeAspect="1"/>
          </p:cNvPicPr>
          <p:nvPr/>
        </p:nvPicPr>
        <p:blipFill>
          <a:blip r:embed="rId5"/>
          <a:stretch>
            <a:fillRect/>
          </a:stretch>
        </p:blipFill>
        <p:spPr>
          <a:xfrm>
            <a:off x="1155411" y="6119144"/>
            <a:ext cx="1562100" cy="666750"/>
          </a:xfrm>
          <a:prstGeom prst="rect">
            <a:avLst/>
          </a:prstGeom>
        </p:spPr>
      </p:pic>
      <p:sp>
        <p:nvSpPr>
          <p:cNvPr id="21" name="CuadroTexto 20">
            <a:extLst>
              <a:ext uri="{FF2B5EF4-FFF2-40B4-BE49-F238E27FC236}">
                <a16:creationId xmlns:a16="http://schemas.microsoft.com/office/drawing/2014/main" id="{28137EEA-8857-6373-96FC-6FB2FDF0DC5F}"/>
              </a:ext>
            </a:extLst>
          </p:cNvPr>
          <p:cNvSpPr txBox="1"/>
          <p:nvPr/>
        </p:nvSpPr>
        <p:spPr>
          <a:xfrm>
            <a:off x="6985289" y="427870"/>
            <a:ext cx="8214014" cy="307777"/>
          </a:xfrm>
          <a:prstGeom prst="rect">
            <a:avLst/>
          </a:prstGeom>
          <a:noFill/>
        </p:spPr>
        <p:txBody>
          <a:bodyPr wrap="square">
            <a:spAutoFit/>
          </a:bodyPr>
          <a:lstStyle/>
          <a:p>
            <a:r>
              <a:rPr lang="es-MX" sz="1400" dirty="0"/>
              <a:t>La sintaxis del método de concatenación de cadenas (</a:t>
            </a:r>
            <a:r>
              <a:rPr lang="es-MX" sz="1400" dirty="0" err="1"/>
              <a:t>String’s</a:t>
            </a:r>
            <a:r>
              <a:rPr lang="es-MX" sz="1400" dirty="0"/>
              <a:t>) </a:t>
            </a:r>
            <a:r>
              <a:rPr lang="es-MX" sz="1400" dirty="0" err="1"/>
              <a:t>concat</a:t>
            </a:r>
            <a:r>
              <a:rPr lang="es-MX" sz="1400" dirty="0"/>
              <a:t>() es: </a:t>
            </a:r>
          </a:p>
        </p:txBody>
      </p:sp>
      <p:pic>
        <p:nvPicPr>
          <p:cNvPr id="23" name="Imagen 22">
            <a:extLst>
              <a:ext uri="{FF2B5EF4-FFF2-40B4-BE49-F238E27FC236}">
                <a16:creationId xmlns:a16="http://schemas.microsoft.com/office/drawing/2014/main" id="{F35A7739-2CD6-BB2B-4E86-8316B69EEE29}"/>
              </a:ext>
            </a:extLst>
          </p:cNvPr>
          <p:cNvPicPr>
            <a:picLocks noChangeAspect="1"/>
          </p:cNvPicPr>
          <p:nvPr/>
        </p:nvPicPr>
        <p:blipFill>
          <a:blip r:embed="rId6"/>
          <a:stretch>
            <a:fillRect/>
          </a:stretch>
        </p:blipFill>
        <p:spPr>
          <a:xfrm>
            <a:off x="7037244" y="830357"/>
            <a:ext cx="1695450" cy="295275"/>
          </a:xfrm>
          <a:prstGeom prst="rect">
            <a:avLst/>
          </a:prstGeom>
        </p:spPr>
      </p:pic>
      <p:sp>
        <p:nvSpPr>
          <p:cNvPr id="25" name="CuadroTexto 24">
            <a:extLst>
              <a:ext uri="{FF2B5EF4-FFF2-40B4-BE49-F238E27FC236}">
                <a16:creationId xmlns:a16="http://schemas.microsoft.com/office/drawing/2014/main" id="{C594CE38-1258-9BF7-F076-743D9AD0017C}"/>
              </a:ext>
            </a:extLst>
          </p:cNvPr>
          <p:cNvSpPr txBox="1"/>
          <p:nvPr/>
        </p:nvSpPr>
        <p:spPr>
          <a:xfrm>
            <a:off x="8993333" y="830357"/>
            <a:ext cx="4922693" cy="307777"/>
          </a:xfrm>
          <a:prstGeom prst="rect">
            <a:avLst/>
          </a:prstGeom>
          <a:noFill/>
        </p:spPr>
        <p:txBody>
          <a:bodyPr wrap="square">
            <a:spAutoFit/>
          </a:bodyPr>
          <a:lstStyle/>
          <a:p>
            <a:r>
              <a:rPr lang="es-MX" sz="1400" dirty="0"/>
              <a:t>donde cadena es un objeto de la clase </a:t>
            </a:r>
            <a:r>
              <a:rPr lang="es-MX" sz="1400" dirty="0" err="1"/>
              <a:t>String</a:t>
            </a:r>
            <a:r>
              <a:rPr lang="es-MX" sz="1400" dirty="0"/>
              <a:t> </a:t>
            </a:r>
          </a:p>
        </p:txBody>
      </p:sp>
      <p:sp>
        <p:nvSpPr>
          <p:cNvPr id="27" name="CuadroTexto 26">
            <a:extLst>
              <a:ext uri="{FF2B5EF4-FFF2-40B4-BE49-F238E27FC236}">
                <a16:creationId xmlns:a16="http://schemas.microsoft.com/office/drawing/2014/main" id="{30B8AF50-C112-AC0B-CAE4-A771CE12C8FB}"/>
              </a:ext>
            </a:extLst>
          </p:cNvPr>
          <p:cNvSpPr txBox="1"/>
          <p:nvPr/>
        </p:nvSpPr>
        <p:spPr>
          <a:xfrm>
            <a:off x="6985289" y="1290943"/>
            <a:ext cx="8214014" cy="369332"/>
          </a:xfrm>
          <a:prstGeom prst="rect">
            <a:avLst/>
          </a:prstGeom>
          <a:noFill/>
        </p:spPr>
        <p:txBody>
          <a:bodyPr wrap="square">
            <a:spAutoFit/>
          </a:bodyPr>
          <a:lstStyle/>
          <a:p>
            <a:r>
              <a:rPr lang="es-MX" dirty="0"/>
              <a:t>Mayúsculas</a:t>
            </a:r>
          </a:p>
        </p:txBody>
      </p:sp>
      <p:sp>
        <p:nvSpPr>
          <p:cNvPr id="29" name="CuadroTexto 28">
            <a:extLst>
              <a:ext uri="{FF2B5EF4-FFF2-40B4-BE49-F238E27FC236}">
                <a16:creationId xmlns:a16="http://schemas.microsoft.com/office/drawing/2014/main" id="{CEC1EB04-8976-DA04-7112-02DEFF6F6373}"/>
              </a:ext>
            </a:extLst>
          </p:cNvPr>
          <p:cNvSpPr txBox="1"/>
          <p:nvPr/>
        </p:nvSpPr>
        <p:spPr>
          <a:xfrm>
            <a:off x="6985289" y="1739302"/>
            <a:ext cx="8214014" cy="523220"/>
          </a:xfrm>
          <a:prstGeom prst="rect">
            <a:avLst/>
          </a:prstGeom>
          <a:noFill/>
        </p:spPr>
        <p:txBody>
          <a:bodyPr wrap="square">
            <a:spAutoFit/>
          </a:bodyPr>
          <a:lstStyle/>
          <a:p>
            <a:r>
              <a:rPr lang="es-MX" sz="1400" dirty="0"/>
              <a:t>El método </a:t>
            </a:r>
            <a:r>
              <a:rPr lang="es-MX" sz="1400" dirty="0" err="1"/>
              <a:t>toUpperCase</a:t>
            </a:r>
            <a:r>
              <a:rPr lang="es-MX" sz="1400" dirty="0"/>
              <a:t>() convierte todos los caracteres de una cadena (</a:t>
            </a:r>
            <a:r>
              <a:rPr lang="es-MX" sz="1400" dirty="0" err="1"/>
              <a:t>String</a:t>
            </a:r>
            <a:r>
              <a:rPr lang="es-MX" sz="1400" dirty="0"/>
              <a:t>) en caracteres en mayúsculas. La sintaxis del método </a:t>
            </a:r>
            <a:r>
              <a:rPr lang="es-MX" sz="1400" dirty="0" err="1"/>
              <a:t>toUpperCase</a:t>
            </a:r>
            <a:r>
              <a:rPr lang="es-MX" sz="1400" dirty="0"/>
              <a:t>() es: </a:t>
            </a:r>
          </a:p>
        </p:txBody>
      </p:sp>
      <p:pic>
        <p:nvPicPr>
          <p:cNvPr id="31" name="Imagen 30">
            <a:extLst>
              <a:ext uri="{FF2B5EF4-FFF2-40B4-BE49-F238E27FC236}">
                <a16:creationId xmlns:a16="http://schemas.microsoft.com/office/drawing/2014/main" id="{13D5755C-E12B-27D7-F64E-365DF90E0515}"/>
              </a:ext>
            </a:extLst>
          </p:cNvPr>
          <p:cNvPicPr>
            <a:picLocks noChangeAspect="1"/>
          </p:cNvPicPr>
          <p:nvPr/>
        </p:nvPicPr>
        <p:blipFill>
          <a:blip r:embed="rId7"/>
          <a:stretch>
            <a:fillRect/>
          </a:stretch>
        </p:blipFill>
        <p:spPr>
          <a:xfrm>
            <a:off x="10142394" y="2170162"/>
            <a:ext cx="1447800" cy="295275"/>
          </a:xfrm>
          <a:prstGeom prst="rect">
            <a:avLst/>
          </a:prstGeom>
        </p:spPr>
      </p:pic>
      <p:pic>
        <p:nvPicPr>
          <p:cNvPr id="33" name="Imagen 32">
            <a:extLst>
              <a:ext uri="{FF2B5EF4-FFF2-40B4-BE49-F238E27FC236}">
                <a16:creationId xmlns:a16="http://schemas.microsoft.com/office/drawing/2014/main" id="{1C9AFB92-DE5B-FB8C-B374-35EB19ED5A89}"/>
              </a:ext>
            </a:extLst>
          </p:cNvPr>
          <p:cNvPicPr>
            <a:picLocks noChangeAspect="1"/>
          </p:cNvPicPr>
          <p:nvPr/>
        </p:nvPicPr>
        <p:blipFill>
          <a:blip r:embed="rId8"/>
          <a:stretch>
            <a:fillRect/>
          </a:stretch>
        </p:blipFill>
        <p:spPr>
          <a:xfrm>
            <a:off x="7078808" y="2603753"/>
            <a:ext cx="3829050" cy="1676400"/>
          </a:xfrm>
          <a:prstGeom prst="rect">
            <a:avLst/>
          </a:prstGeom>
        </p:spPr>
      </p:pic>
      <p:pic>
        <p:nvPicPr>
          <p:cNvPr id="35" name="Imagen 34">
            <a:extLst>
              <a:ext uri="{FF2B5EF4-FFF2-40B4-BE49-F238E27FC236}">
                <a16:creationId xmlns:a16="http://schemas.microsoft.com/office/drawing/2014/main" id="{E3DC74B4-FDCF-7AE6-D538-A5EA08DCD7F0}"/>
              </a:ext>
            </a:extLst>
          </p:cNvPr>
          <p:cNvPicPr>
            <a:picLocks noChangeAspect="1"/>
          </p:cNvPicPr>
          <p:nvPr/>
        </p:nvPicPr>
        <p:blipFill>
          <a:blip r:embed="rId9"/>
          <a:stretch>
            <a:fillRect/>
          </a:stretch>
        </p:blipFill>
        <p:spPr>
          <a:xfrm>
            <a:off x="11092296" y="2603753"/>
            <a:ext cx="2247900" cy="819150"/>
          </a:xfrm>
          <a:prstGeom prst="rect">
            <a:avLst/>
          </a:prstGeom>
        </p:spPr>
      </p:pic>
      <p:sp>
        <p:nvSpPr>
          <p:cNvPr id="37" name="CuadroTexto 36">
            <a:extLst>
              <a:ext uri="{FF2B5EF4-FFF2-40B4-BE49-F238E27FC236}">
                <a16:creationId xmlns:a16="http://schemas.microsoft.com/office/drawing/2014/main" id="{CA6DB95E-B3C3-3D5B-105B-8A7D0F7E6207}"/>
              </a:ext>
            </a:extLst>
          </p:cNvPr>
          <p:cNvSpPr txBox="1"/>
          <p:nvPr/>
        </p:nvSpPr>
        <p:spPr>
          <a:xfrm>
            <a:off x="6985289" y="4475584"/>
            <a:ext cx="8214014" cy="369332"/>
          </a:xfrm>
          <a:prstGeom prst="rect">
            <a:avLst/>
          </a:prstGeom>
          <a:noFill/>
        </p:spPr>
        <p:txBody>
          <a:bodyPr wrap="square">
            <a:spAutoFit/>
          </a:bodyPr>
          <a:lstStyle/>
          <a:p>
            <a:r>
              <a:rPr lang="es-MX" dirty="0"/>
              <a:t>Minúsculas</a:t>
            </a:r>
          </a:p>
        </p:txBody>
      </p:sp>
      <p:sp>
        <p:nvSpPr>
          <p:cNvPr id="39" name="CuadroTexto 38">
            <a:extLst>
              <a:ext uri="{FF2B5EF4-FFF2-40B4-BE49-F238E27FC236}">
                <a16:creationId xmlns:a16="http://schemas.microsoft.com/office/drawing/2014/main" id="{8FDEC6C3-6AEB-1A0B-9C0F-D4940D83C8C0}"/>
              </a:ext>
            </a:extLst>
          </p:cNvPr>
          <p:cNvSpPr txBox="1"/>
          <p:nvPr/>
        </p:nvSpPr>
        <p:spPr>
          <a:xfrm>
            <a:off x="6985289" y="4844916"/>
            <a:ext cx="8214014" cy="523220"/>
          </a:xfrm>
          <a:prstGeom prst="rect">
            <a:avLst/>
          </a:prstGeom>
          <a:noFill/>
        </p:spPr>
        <p:txBody>
          <a:bodyPr wrap="square">
            <a:spAutoFit/>
          </a:bodyPr>
          <a:lstStyle/>
          <a:p>
            <a:r>
              <a:rPr lang="es-MX" sz="1400" dirty="0"/>
              <a:t>El método </a:t>
            </a:r>
            <a:r>
              <a:rPr lang="es-MX" sz="1400" dirty="0" err="1"/>
              <a:t>toLowerCase</a:t>
            </a:r>
            <a:r>
              <a:rPr lang="es-MX" sz="1400" dirty="0"/>
              <a:t>() convierte todos los caracteres de la cadena (</a:t>
            </a:r>
            <a:r>
              <a:rPr lang="es-MX" sz="1400" dirty="0" err="1"/>
              <a:t>String</a:t>
            </a:r>
            <a:r>
              <a:rPr lang="es-MX" sz="1400" dirty="0"/>
              <a:t>) en caracteres en minúsculas.  La sintaxis del método </a:t>
            </a:r>
            <a:r>
              <a:rPr lang="es-MX" sz="1400" dirty="0" err="1"/>
              <a:t>toLowerCase</a:t>
            </a:r>
            <a:r>
              <a:rPr lang="es-MX" sz="1400" dirty="0"/>
              <a:t>() es:</a:t>
            </a:r>
          </a:p>
        </p:txBody>
      </p:sp>
      <p:pic>
        <p:nvPicPr>
          <p:cNvPr id="41" name="Imagen 40">
            <a:extLst>
              <a:ext uri="{FF2B5EF4-FFF2-40B4-BE49-F238E27FC236}">
                <a16:creationId xmlns:a16="http://schemas.microsoft.com/office/drawing/2014/main" id="{B50A6F88-CDBF-872A-5539-4DF0DFBA6AB1}"/>
              </a:ext>
            </a:extLst>
          </p:cNvPr>
          <p:cNvPicPr>
            <a:picLocks noChangeAspect="1"/>
          </p:cNvPicPr>
          <p:nvPr/>
        </p:nvPicPr>
        <p:blipFill>
          <a:blip r:embed="rId10"/>
          <a:stretch>
            <a:fillRect/>
          </a:stretch>
        </p:blipFill>
        <p:spPr>
          <a:xfrm>
            <a:off x="10004282" y="5164516"/>
            <a:ext cx="1438275" cy="247650"/>
          </a:xfrm>
          <a:prstGeom prst="rect">
            <a:avLst/>
          </a:prstGeom>
        </p:spPr>
      </p:pic>
      <p:pic>
        <p:nvPicPr>
          <p:cNvPr id="43" name="Imagen 42">
            <a:extLst>
              <a:ext uri="{FF2B5EF4-FFF2-40B4-BE49-F238E27FC236}">
                <a16:creationId xmlns:a16="http://schemas.microsoft.com/office/drawing/2014/main" id="{11097696-3E78-42D0-41C7-FB256B21E004}"/>
              </a:ext>
            </a:extLst>
          </p:cNvPr>
          <p:cNvPicPr>
            <a:picLocks noChangeAspect="1"/>
          </p:cNvPicPr>
          <p:nvPr/>
        </p:nvPicPr>
        <p:blipFill>
          <a:blip r:embed="rId11"/>
          <a:stretch>
            <a:fillRect/>
          </a:stretch>
        </p:blipFill>
        <p:spPr>
          <a:xfrm>
            <a:off x="7037244" y="5445169"/>
            <a:ext cx="3857625" cy="1533525"/>
          </a:xfrm>
          <a:prstGeom prst="rect">
            <a:avLst/>
          </a:prstGeom>
        </p:spPr>
      </p:pic>
      <p:pic>
        <p:nvPicPr>
          <p:cNvPr id="45" name="Imagen 44">
            <a:extLst>
              <a:ext uri="{FF2B5EF4-FFF2-40B4-BE49-F238E27FC236}">
                <a16:creationId xmlns:a16="http://schemas.microsoft.com/office/drawing/2014/main" id="{AFC9CD52-8289-00DB-7725-99894DE80D16}"/>
              </a:ext>
            </a:extLst>
          </p:cNvPr>
          <p:cNvPicPr>
            <a:picLocks noChangeAspect="1"/>
          </p:cNvPicPr>
          <p:nvPr/>
        </p:nvPicPr>
        <p:blipFill>
          <a:blip r:embed="rId12"/>
          <a:stretch>
            <a:fillRect/>
          </a:stretch>
        </p:blipFill>
        <p:spPr>
          <a:xfrm>
            <a:off x="11277743" y="5771481"/>
            <a:ext cx="1428750" cy="695325"/>
          </a:xfrm>
          <a:prstGeom prst="rect">
            <a:avLst/>
          </a:prstGeom>
        </p:spPr>
      </p:pic>
    </p:spTree>
    <p:extLst>
      <p:ext uri="{BB962C8B-B14F-4D97-AF65-F5344CB8AC3E}">
        <p14:creationId xmlns:p14="http://schemas.microsoft.com/office/powerpoint/2010/main" val="1533402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55</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Variables de Texto</a:t>
            </a:r>
          </a:p>
        </p:txBody>
      </p:sp>
      <p:sp>
        <p:nvSpPr>
          <p:cNvPr id="4" name="CuadroTexto 3">
            <a:extLst>
              <a:ext uri="{FF2B5EF4-FFF2-40B4-BE49-F238E27FC236}">
                <a16:creationId xmlns:a16="http://schemas.microsoft.com/office/drawing/2014/main" id="{55FC9D66-068C-A228-029F-29DC6BF267DC}"/>
              </a:ext>
            </a:extLst>
          </p:cNvPr>
          <p:cNvSpPr txBox="1"/>
          <p:nvPr/>
        </p:nvSpPr>
        <p:spPr>
          <a:xfrm>
            <a:off x="858810" y="310461"/>
            <a:ext cx="8214014" cy="369332"/>
          </a:xfrm>
          <a:prstGeom prst="rect">
            <a:avLst/>
          </a:prstGeom>
          <a:noFill/>
        </p:spPr>
        <p:txBody>
          <a:bodyPr wrap="square">
            <a:spAutoFit/>
          </a:bodyPr>
          <a:lstStyle/>
          <a:p>
            <a:r>
              <a:rPr lang="es-MX" dirty="0"/>
              <a:t>Longitud</a:t>
            </a:r>
          </a:p>
        </p:txBody>
      </p:sp>
      <p:sp>
        <p:nvSpPr>
          <p:cNvPr id="6" name="CuadroTexto 5">
            <a:extLst>
              <a:ext uri="{FF2B5EF4-FFF2-40B4-BE49-F238E27FC236}">
                <a16:creationId xmlns:a16="http://schemas.microsoft.com/office/drawing/2014/main" id="{B9891BA3-34BE-22F4-373E-CC69271F15F0}"/>
              </a:ext>
            </a:extLst>
          </p:cNvPr>
          <p:cNvSpPr txBox="1"/>
          <p:nvPr/>
        </p:nvSpPr>
        <p:spPr>
          <a:xfrm>
            <a:off x="858810" y="773076"/>
            <a:ext cx="5244810" cy="523220"/>
          </a:xfrm>
          <a:prstGeom prst="rect">
            <a:avLst/>
          </a:prstGeom>
          <a:noFill/>
        </p:spPr>
        <p:txBody>
          <a:bodyPr wrap="square">
            <a:spAutoFit/>
          </a:bodyPr>
          <a:lstStyle/>
          <a:p>
            <a:r>
              <a:rPr lang="es-MX" sz="1400" dirty="0"/>
              <a:t>El método </a:t>
            </a:r>
            <a:r>
              <a:rPr lang="es-MX" sz="1400" dirty="0" err="1"/>
              <a:t>length</a:t>
            </a:r>
            <a:r>
              <a:rPr lang="es-MX" sz="1400" dirty="0"/>
              <a:t>() devuelve la longitud de la cadena (</a:t>
            </a:r>
            <a:r>
              <a:rPr lang="es-MX" sz="1400" dirty="0" err="1"/>
              <a:t>string</a:t>
            </a:r>
            <a:r>
              <a:rPr lang="es-MX" sz="1400" dirty="0"/>
              <a:t>). La sintaxis del método </a:t>
            </a:r>
            <a:r>
              <a:rPr lang="es-MX" sz="1400" dirty="0" err="1"/>
              <a:t>length</a:t>
            </a:r>
            <a:r>
              <a:rPr lang="es-MX" sz="1400" dirty="0"/>
              <a:t>() es:</a:t>
            </a:r>
          </a:p>
        </p:txBody>
      </p:sp>
      <p:pic>
        <p:nvPicPr>
          <p:cNvPr id="8" name="Imagen 7">
            <a:extLst>
              <a:ext uri="{FF2B5EF4-FFF2-40B4-BE49-F238E27FC236}">
                <a16:creationId xmlns:a16="http://schemas.microsoft.com/office/drawing/2014/main" id="{5F830315-8348-3179-D790-B107CFA576A3}"/>
              </a:ext>
            </a:extLst>
          </p:cNvPr>
          <p:cNvPicPr>
            <a:picLocks noChangeAspect="1"/>
          </p:cNvPicPr>
          <p:nvPr/>
        </p:nvPicPr>
        <p:blipFill>
          <a:blip r:embed="rId2"/>
          <a:stretch>
            <a:fillRect/>
          </a:stretch>
        </p:blipFill>
        <p:spPr>
          <a:xfrm>
            <a:off x="987541" y="1393980"/>
            <a:ext cx="1152525" cy="276225"/>
          </a:xfrm>
          <a:prstGeom prst="rect">
            <a:avLst/>
          </a:prstGeom>
        </p:spPr>
      </p:pic>
      <p:pic>
        <p:nvPicPr>
          <p:cNvPr id="10" name="Imagen 9">
            <a:extLst>
              <a:ext uri="{FF2B5EF4-FFF2-40B4-BE49-F238E27FC236}">
                <a16:creationId xmlns:a16="http://schemas.microsoft.com/office/drawing/2014/main" id="{20CA26DC-E4C4-B8AE-9783-83A9061E7EDC}"/>
              </a:ext>
            </a:extLst>
          </p:cNvPr>
          <p:cNvPicPr>
            <a:picLocks noChangeAspect="1"/>
          </p:cNvPicPr>
          <p:nvPr/>
        </p:nvPicPr>
        <p:blipFill>
          <a:blip r:embed="rId3"/>
          <a:stretch>
            <a:fillRect/>
          </a:stretch>
        </p:blipFill>
        <p:spPr>
          <a:xfrm>
            <a:off x="879591" y="1848355"/>
            <a:ext cx="5257800" cy="1362075"/>
          </a:xfrm>
          <a:prstGeom prst="rect">
            <a:avLst/>
          </a:prstGeom>
        </p:spPr>
      </p:pic>
      <p:cxnSp>
        <p:nvCxnSpPr>
          <p:cNvPr id="16" name="Conector recto 15">
            <a:extLst>
              <a:ext uri="{FF2B5EF4-FFF2-40B4-BE49-F238E27FC236}">
                <a16:creationId xmlns:a16="http://schemas.microsoft.com/office/drawing/2014/main" id="{95B745F9-63DA-9C78-95AD-448B4798E6D0}"/>
              </a:ext>
            </a:extLst>
          </p:cNvPr>
          <p:cNvCxnSpPr/>
          <p:nvPr/>
        </p:nvCxnSpPr>
        <p:spPr>
          <a:xfrm>
            <a:off x="7107382" y="310461"/>
            <a:ext cx="0" cy="6194248"/>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Imagen 18">
            <a:extLst>
              <a:ext uri="{FF2B5EF4-FFF2-40B4-BE49-F238E27FC236}">
                <a16:creationId xmlns:a16="http://schemas.microsoft.com/office/drawing/2014/main" id="{05AD232B-DAE6-64BE-A5EF-719E8E1EA277}"/>
              </a:ext>
            </a:extLst>
          </p:cNvPr>
          <p:cNvPicPr>
            <a:picLocks noChangeAspect="1"/>
          </p:cNvPicPr>
          <p:nvPr/>
        </p:nvPicPr>
        <p:blipFill>
          <a:blip r:embed="rId4"/>
          <a:stretch>
            <a:fillRect/>
          </a:stretch>
        </p:blipFill>
        <p:spPr>
          <a:xfrm>
            <a:off x="879591" y="3372200"/>
            <a:ext cx="1057275" cy="647700"/>
          </a:xfrm>
          <a:prstGeom prst="rect">
            <a:avLst/>
          </a:prstGeom>
        </p:spPr>
      </p:pic>
      <p:sp>
        <p:nvSpPr>
          <p:cNvPr id="21" name="CuadroTexto 20">
            <a:extLst>
              <a:ext uri="{FF2B5EF4-FFF2-40B4-BE49-F238E27FC236}">
                <a16:creationId xmlns:a16="http://schemas.microsoft.com/office/drawing/2014/main" id="{87EAB927-0A3D-E4D9-6576-26B3C4DA4218}"/>
              </a:ext>
            </a:extLst>
          </p:cNvPr>
          <p:cNvSpPr txBox="1"/>
          <p:nvPr/>
        </p:nvSpPr>
        <p:spPr>
          <a:xfrm>
            <a:off x="858810" y="4330361"/>
            <a:ext cx="8214014" cy="369332"/>
          </a:xfrm>
          <a:prstGeom prst="rect">
            <a:avLst/>
          </a:prstGeom>
          <a:noFill/>
        </p:spPr>
        <p:txBody>
          <a:bodyPr wrap="square">
            <a:spAutoFit/>
          </a:bodyPr>
          <a:lstStyle/>
          <a:p>
            <a:r>
              <a:rPr lang="es-MX" dirty="0"/>
              <a:t>Conversión</a:t>
            </a:r>
          </a:p>
        </p:txBody>
      </p:sp>
      <p:sp>
        <p:nvSpPr>
          <p:cNvPr id="23" name="CuadroTexto 22">
            <a:extLst>
              <a:ext uri="{FF2B5EF4-FFF2-40B4-BE49-F238E27FC236}">
                <a16:creationId xmlns:a16="http://schemas.microsoft.com/office/drawing/2014/main" id="{9237ED89-872C-1B7D-D836-C7EE1F64B75A}"/>
              </a:ext>
            </a:extLst>
          </p:cNvPr>
          <p:cNvSpPr txBox="1"/>
          <p:nvPr/>
        </p:nvSpPr>
        <p:spPr>
          <a:xfrm>
            <a:off x="771525" y="4879491"/>
            <a:ext cx="5930611" cy="1600438"/>
          </a:xfrm>
          <a:prstGeom prst="rect">
            <a:avLst/>
          </a:prstGeom>
          <a:noFill/>
        </p:spPr>
        <p:txBody>
          <a:bodyPr wrap="square">
            <a:spAutoFit/>
          </a:bodyPr>
          <a:lstStyle/>
          <a:p>
            <a:r>
              <a:rPr lang="es-MX" sz="1400" dirty="0"/>
              <a:t>Podemos convertir un tipo de dato </a:t>
            </a:r>
            <a:r>
              <a:rPr lang="es-MX" sz="1400" dirty="0" err="1"/>
              <a:t>String</a:t>
            </a:r>
            <a:r>
              <a:rPr lang="es-MX" sz="1400" dirty="0"/>
              <a:t> en un tipo de dato </a:t>
            </a:r>
            <a:r>
              <a:rPr lang="es-MX" sz="1400" dirty="0" err="1"/>
              <a:t>int</a:t>
            </a:r>
            <a:r>
              <a:rPr lang="es-MX" sz="1400" dirty="0"/>
              <a:t> en java usando el método </a:t>
            </a:r>
            <a:r>
              <a:rPr lang="es-MX" sz="1400" dirty="0" err="1"/>
              <a:t>Integer.parseInt</a:t>
            </a:r>
            <a:r>
              <a:rPr lang="es-MX" sz="1400" dirty="0"/>
              <a:t>(). Generalmente se usa si tenemos que realizar operaciones matemáticas en una cadena (</a:t>
            </a:r>
            <a:r>
              <a:rPr lang="es-MX" sz="1400" dirty="0" err="1"/>
              <a:t>string</a:t>
            </a:r>
            <a:r>
              <a:rPr lang="es-MX" sz="1400" dirty="0"/>
              <a:t>) que contiene un número. Cada vez que recibimos datos de </a:t>
            </a:r>
            <a:r>
              <a:rPr lang="es-MX" sz="1400" dirty="0" err="1"/>
              <a:t>TextField</a:t>
            </a:r>
            <a:r>
              <a:rPr lang="es-MX" sz="1400" dirty="0"/>
              <a:t> o </a:t>
            </a:r>
            <a:r>
              <a:rPr lang="es-MX" sz="1400" dirty="0" err="1"/>
              <a:t>TextArea</a:t>
            </a:r>
            <a:r>
              <a:rPr lang="es-MX" sz="1400" dirty="0"/>
              <a:t>, los datos ingresados se reciben como una cadena. Si los datos ingresados están en formato de número, necesitaríamos convertir la cadena a un dato de tipo </a:t>
            </a:r>
            <a:r>
              <a:rPr lang="es-MX" sz="1400" dirty="0" err="1"/>
              <a:t>int</a:t>
            </a:r>
            <a:r>
              <a:rPr lang="es-MX" sz="1400" dirty="0"/>
              <a:t>. Para hacerlo, usamos el método </a:t>
            </a:r>
            <a:r>
              <a:rPr lang="es-MX" sz="1400" dirty="0" err="1"/>
              <a:t>Integer.parseInt</a:t>
            </a:r>
            <a:r>
              <a:rPr lang="es-MX" sz="1400" dirty="0"/>
              <a:t>()</a:t>
            </a:r>
          </a:p>
        </p:txBody>
      </p:sp>
      <p:pic>
        <p:nvPicPr>
          <p:cNvPr id="25" name="Imagen 24">
            <a:extLst>
              <a:ext uri="{FF2B5EF4-FFF2-40B4-BE49-F238E27FC236}">
                <a16:creationId xmlns:a16="http://schemas.microsoft.com/office/drawing/2014/main" id="{54BCF4A5-3339-9229-F933-69C00ABF4D52}"/>
              </a:ext>
            </a:extLst>
          </p:cNvPr>
          <p:cNvPicPr>
            <a:picLocks noChangeAspect="1"/>
          </p:cNvPicPr>
          <p:nvPr/>
        </p:nvPicPr>
        <p:blipFill>
          <a:blip r:embed="rId5"/>
          <a:stretch>
            <a:fillRect/>
          </a:stretch>
        </p:blipFill>
        <p:spPr>
          <a:xfrm>
            <a:off x="7400636" y="310461"/>
            <a:ext cx="5629275" cy="3629025"/>
          </a:xfrm>
          <a:prstGeom prst="rect">
            <a:avLst/>
          </a:prstGeom>
        </p:spPr>
      </p:pic>
      <p:sp>
        <p:nvSpPr>
          <p:cNvPr id="27" name="CuadroTexto 26">
            <a:extLst>
              <a:ext uri="{FF2B5EF4-FFF2-40B4-BE49-F238E27FC236}">
                <a16:creationId xmlns:a16="http://schemas.microsoft.com/office/drawing/2014/main" id="{C3AC5679-4E6F-4B53-8E54-5040D22FCDF5}"/>
              </a:ext>
            </a:extLst>
          </p:cNvPr>
          <p:cNvSpPr txBox="1"/>
          <p:nvPr/>
        </p:nvSpPr>
        <p:spPr>
          <a:xfrm>
            <a:off x="13253435" y="2912100"/>
            <a:ext cx="3075248" cy="738664"/>
          </a:xfrm>
          <a:prstGeom prst="rect">
            <a:avLst/>
          </a:prstGeom>
          <a:noFill/>
        </p:spPr>
        <p:txBody>
          <a:bodyPr wrap="square">
            <a:spAutoFit/>
          </a:bodyPr>
          <a:lstStyle/>
          <a:p>
            <a:r>
              <a:rPr lang="es-MX" sz="1400" dirty="0"/>
              <a:t>Podemos convertir un tipo de dato </a:t>
            </a:r>
            <a:r>
              <a:rPr lang="es-MX" sz="1400" dirty="0" err="1"/>
              <a:t>int</a:t>
            </a:r>
            <a:r>
              <a:rPr lang="es-MX" sz="1400" dirty="0"/>
              <a:t> en un tipo de dato </a:t>
            </a:r>
            <a:r>
              <a:rPr lang="es-MX" sz="1400" dirty="0" err="1"/>
              <a:t>String</a:t>
            </a:r>
            <a:r>
              <a:rPr lang="es-MX" sz="1400" dirty="0"/>
              <a:t> en java usando el método </a:t>
            </a:r>
            <a:r>
              <a:rPr lang="es-MX" sz="1400" dirty="0" err="1"/>
              <a:t>String.valueOf</a:t>
            </a:r>
            <a:r>
              <a:rPr lang="es-MX" sz="1400" dirty="0"/>
              <a:t>()</a:t>
            </a:r>
          </a:p>
        </p:txBody>
      </p:sp>
      <p:sp>
        <p:nvSpPr>
          <p:cNvPr id="29" name="CuadroTexto 28">
            <a:extLst>
              <a:ext uri="{FF2B5EF4-FFF2-40B4-BE49-F238E27FC236}">
                <a16:creationId xmlns:a16="http://schemas.microsoft.com/office/drawing/2014/main" id="{EE041CF0-8D7C-121E-0F0A-7FAA8757C991}"/>
              </a:ext>
            </a:extLst>
          </p:cNvPr>
          <p:cNvSpPr txBox="1"/>
          <p:nvPr/>
        </p:nvSpPr>
        <p:spPr>
          <a:xfrm>
            <a:off x="13225923" y="4324371"/>
            <a:ext cx="3102760" cy="954107"/>
          </a:xfrm>
          <a:prstGeom prst="rect">
            <a:avLst/>
          </a:prstGeom>
          <a:noFill/>
        </p:spPr>
        <p:txBody>
          <a:bodyPr wrap="square">
            <a:spAutoFit/>
          </a:bodyPr>
          <a:lstStyle/>
          <a:p>
            <a:r>
              <a:rPr lang="es-MX" sz="1400" dirty="0"/>
              <a:t>Generalmente se usa cuando tenemos que mostrar un número en un campo de texto </a:t>
            </a:r>
            <a:r>
              <a:rPr lang="es-MX" sz="1400" dirty="0" err="1"/>
              <a:t>Textfield</a:t>
            </a:r>
            <a:r>
              <a:rPr lang="es-MX" sz="1400" dirty="0"/>
              <a:t> debido a que todo es visualizado como una cadena (</a:t>
            </a:r>
            <a:r>
              <a:rPr lang="es-MX" sz="1400" dirty="0" err="1"/>
              <a:t>string</a:t>
            </a:r>
            <a:r>
              <a:rPr lang="es-MX" sz="1400" dirty="0"/>
              <a:t>)</a:t>
            </a:r>
          </a:p>
        </p:txBody>
      </p:sp>
      <p:pic>
        <p:nvPicPr>
          <p:cNvPr id="31" name="Imagen 30">
            <a:extLst>
              <a:ext uri="{FF2B5EF4-FFF2-40B4-BE49-F238E27FC236}">
                <a16:creationId xmlns:a16="http://schemas.microsoft.com/office/drawing/2014/main" id="{4C6907A2-8E51-7980-8E1C-9FD02BC499D5}"/>
              </a:ext>
            </a:extLst>
          </p:cNvPr>
          <p:cNvPicPr>
            <a:picLocks noChangeAspect="1"/>
          </p:cNvPicPr>
          <p:nvPr/>
        </p:nvPicPr>
        <p:blipFill>
          <a:blip r:embed="rId6"/>
          <a:stretch>
            <a:fillRect/>
          </a:stretch>
        </p:blipFill>
        <p:spPr>
          <a:xfrm>
            <a:off x="7400636" y="4019900"/>
            <a:ext cx="5638800" cy="2724150"/>
          </a:xfrm>
          <a:prstGeom prst="rect">
            <a:avLst/>
          </a:prstGeom>
        </p:spPr>
      </p:pic>
    </p:spTree>
    <p:extLst>
      <p:ext uri="{BB962C8B-B14F-4D97-AF65-F5344CB8AC3E}">
        <p14:creationId xmlns:p14="http://schemas.microsoft.com/office/powerpoint/2010/main" val="1247379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56</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Variables de Texto</a:t>
            </a:r>
          </a:p>
        </p:txBody>
      </p:sp>
      <p:sp>
        <p:nvSpPr>
          <p:cNvPr id="4" name="CuadroTexto 3">
            <a:extLst>
              <a:ext uri="{FF2B5EF4-FFF2-40B4-BE49-F238E27FC236}">
                <a16:creationId xmlns:a16="http://schemas.microsoft.com/office/drawing/2014/main" id="{D62389DE-EF6D-4421-45DA-13A1C0B10680}"/>
              </a:ext>
            </a:extLst>
          </p:cNvPr>
          <p:cNvSpPr txBox="1"/>
          <p:nvPr/>
        </p:nvSpPr>
        <p:spPr>
          <a:xfrm>
            <a:off x="858810" y="310461"/>
            <a:ext cx="8214014" cy="369332"/>
          </a:xfrm>
          <a:prstGeom prst="rect">
            <a:avLst/>
          </a:prstGeom>
          <a:noFill/>
        </p:spPr>
        <p:txBody>
          <a:bodyPr wrap="square">
            <a:spAutoFit/>
          </a:bodyPr>
          <a:lstStyle/>
          <a:p>
            <a:r>
              <a:rPr lang="es-MX" dirty="0"/>
              <a:t>Leer textos en Java </a:t>
            </a:r>
          </a:p>
        </p:txBody>
      </p:sp>
      <p:sp>
        <p:nvSpPr>
          <p:cNvPr id="6" name="CuadroTexto 5">
            <a:extLst>
              <a:ext uri="{FF2B5EF4-FFF2-40B4-BE49-F238E27FC236}">
                <a16:creationId xmlns:a16="http://schemas.microsoft.com/office/drawing/2014/main" id="{93D194B0-E378-C858-38AD-C61A21255512}"/>
              </a:ext>
            </a:extLst>
          </p:cNvPr>
          <p:cNvSpPr txBox="1"/>
          <p:nvPr/>
        </p:nvSpPr>
        <p:spPr>
          <a:xfrm>
            <a:off x="858810" y="759405"/>
            <a:ext cx="4991272" cy="1815882"/>
          </a:xfrm>
          <a:prstGeom prst="rect">
            <a:avLst/>
          </a:prstGeom>
          <a:noFill/>
        </p:spPr>
        <p:txBody>
          <a:bodyPr wrap="square">
            <a:spAutoFit/>
          </a:bodyPr>
          <a:lstStyle/>
          <a:p>
            <a:r>
              <a:rPr lang="es-MX" sz="1400" dirty="0"/>
              <a:t>La clase Reader del paquete java.io es una clase abstracta para leer transmisión de caracteres. Dado que Reader es una clase abstracta, no es útil por sí misma. Sin embargo, sus subclases se pueden usar para leer datos. Para usar la funcionalidad de Reader, podemos hacer uso de su subclase </a:t>
            </a:r>
            <a:r>
              <a:rPr lang="es-MX" sz="1400" dirty="0" err="1"/>
              <a:t>FileReader</a:t>
            </a:r>
            <a:r>
              <a:rPr lang="es-MX" sz="1400" dirty="0"/>
              <a:t>. Para crear un Reader, primero debemos importar el paquete </a:t>
            </a:r>
            <a:r>
              <a:rPr lang="es-MX" sz="1400" dirty="0" err="1"/>
              <a:t>java.io.Reader</a:t>
            </a:r>
            <a:r>
              <a:rPr lang="es-MX" sz="1400" dirty="0"/>
              <a:t>. Una vez que importamos el paquete, así es como podemos crear el lector.</a:t>
            </a:r>
          </a:p>
        </p:txBody>
      </p:sp>
      <p:cxnSp>
        <p:nvCxnSpPr>
          <p:cNvPr id="9" name="Conector recto 8">
            <a:extLst>
              <a:ext uri="{FF2B5EF4-FFF2-40B4-BE49-F238E27FC236}">
                <a16:creationId xmlns:a16="http://schemas.microsoft.com/office/drawing/2014/main" id="{FEDCA852-7BBF-9916-471D-F213FDAFAE78}"/>
              </a:ext>
            </a:extLst>
          </p:cNvPr>
          <p:cNvCxnSpPr/>
          <p:nvPr/>
        </p:nvCxnSpPr>
        <p:spPr>
          <a:xfrm>
            <a:off x="6421582" y="310461"/>
            <a:ext cx="0" cy="6129447"/>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142B7707-AE99-4498-D2FC-C8E70E3551A0}"/>
              </a:ext>
            </a:extLst>
          </p:cNvPr>
          <p:cNvPicPr>
            <a:picLocks noChangeAspect="1"/>
          </p:cNvPicPr>
          <p:nvPr/>
        </p:nvPicPr>
        <p:blipFill>
          <a:blip r:embed="rId2"/>
          <a:stretch>
            <a:fillRect/>
          </a:stretch>
        </p:blipFill>
        <p:spPr>
          <a:xfrm>
            <a:off x="929002" y="2680082"/>
            <a:ext cx="2171700" cy="419100"/>
          </a:xfrm>
          <a:prstGeom prst="rect">
            <a:avLst/>
          </a:prstGeom>
        </p:spPr>
      </p:pic>
      <p:sp>
        <p:nvSpPr>
          <p:cNvPr id="13" name="CuadroTexto 12">
            <a:extLst>
              <a:ext uri="{FF2B5EF4-FFF2-40B4-BE49-F238E27FC236}">
                <a16:creationId xmlns:a16="http://schemas.microsoft.com/office/drawing/2014/main" id="{4B75AC60-2E78-6954-ABAC-2143FFA8C4E9}"/>
              </a:ext>
            </a:extLst>
          </p:cNvPr>
          <p:cNvSpPr txBox="1"/>
          <p:nvPr/>
        </p:nvSpPr>
        <p:spPr>
          <a:xfrm>
            <a:off x="858810" y="3375184"/>
            <a:ext cx="4741890" cy="738664"/>
          </a:xfrm>
          <a:prstGeom prst="rect">
            <a:avLst/>
          </a:prstGeom>
          <a:noFill/>
        </p:spPr>
        <p:txBody>
          <a:bodyPr wrap="square">
            <a:spAutoFit/>
          </a:bodyPr>
          <a:lstStyle/>
          <a:p>
            <a:r>
              <a:rPr lang="es-MX" sz="1400" dirty="0"/>
              <a:t>Veamos un ejemplo de cómo podemos implementar Reader utilizando la clase </a:t>
            </a:r>
            <a:r>
              <a:rPr lang="es-MX" sz="1400" dirty="0" err="1"/>
              <a:t>FileReader</a:t>
            </a:r>
            <a:r>
              <a:rPr lang="es-MX" sz="1400" dirty="0"/>
              <a:t> usando un arreglo con un límite de caracteres.</a:t>
            </a:r>
          </a:p>
        </p:txBody>
      </p:sp>
      <p:sp>
        <p:nvSpPr>
          <p:cNvPr id="15" name="CuadroTexto 14">
            <a:extLst>
              <a:ext uri="{FF2B5EF4-FFF2-40B4-BE49-F238E27FC236}">
                <a16:creationId xmlns:a16="http://schemas.microsoft.com/office/drawing/2014/main" id="{594F12D2-4270-AB9E-AAC8-3B87B0F4F401}"/>
              </a:ext>
            </a:extLst>
          </p:cNvPr>
          <p:cNvSpPr txBox="1"/>
          <p:nvPr/>
        </p:nvSpPr>
        <p:spPr>
          <a:xfrm>
            <a:off x="858810" y="4267414"/>
            <a:ext cx="4741890" cy="523220"/>
          </a:xfrm>
          <a:prstGeom prst="rect">
            <a:avLst/>
          </a:prstGeom>
          <a:noFill/>
        </p:spPr>
        <p:txBody>
          <a:bodyPr wrap="square">
            <a:spAutoFit/>
          </a:bodyPr>
          <a:lstStyle/>
          <a:p>
            <a:r>
              <a:rPr lang="es-MX" sz="1400" dirty="0"/>
              <a:t>Supongamos que tenemos un archivo llamado archivotexto.txt con el siguiente contenido.</a:t>
            </a:r>
          </a:p>
        </p:txBody>
      </p:sp>
      <p:pic>
        <p:nvPicPr>
          <p:cNvPr id="18" name="Imagen 17">
            <a:extLst>
              <a:ext uri="{FF2B5EF4-FFF2-40B4-BE49-F238E27FC236}">
                <a16:creationId xmlns:a16="http://schemas.microsoft.com/office/drawing/2014/main" id="{091DEEBC-F8AD-54E1-1246-48D99297C3C4}"/>
              </a:ext>
            </a:extLst>
          </p:cNvPr>
          <p:cNvPicPr>
            <a:picLocks noChangeAspect="1"/>
          </p:cNvPicPr>
          <p:nvPr/>
        </p:nvPicPr>
        <p:blipFill>
          <a:blip r:embed="rId3"/>
          <a:stretch>
            <a:fillRect/>
          </a:stretch>
        </p:blipFill>
        <p:spPr>
          <a:xfrm>
            <a:off x="464501" y="5570284"/>
            <a:ext cx="5676900" cy="1019175"/>
          </a:xfrm>
          <a:prstGeom prst="rect">
            <a:avLst/>
          </a:prstGeom>
        </p:spPr>
      </p:pic>
      <p:sp>
        <p:nvSpPr>
          <p:cNvPr id="20" name="CuadroTexto 19">
            <a:extLst>
              <a:ext uri="{FF2B5EF4-FFF2-40B4-BE49-F238E27FC236}">
                <a16:creationId xmlns:a16="http://schemas.microsoft.com/office/drawing/2014/main" id="{27995B83-C2F7-CA82-AC61-4528DC3EFD9D}"/>
              </a:ext>
            </a:extLst>
          </p:cNvPr>
          <p:cNvSpPr txBox="1"/>
          <p:nvPr/>
        </p:nvSpPr>
        <p:spPr>
          <a:xfrm>
            <a:off x="6701764" y="76960"/>
            <a:ext cx="8214014" cy="307777"/>
          </a:xfrm>
          <a:prstGeom prst="rect">
            <a:avLst/>
          </a:prstGeom>
          <a:noFill/>
        </p:spPr>
        <p:txBody>
          <a:bodyPr wrap="square">
            <a:spAutoFit/>
          </a:bodyPr>
          <a:lstStyle/>
          <a:p>
            <a:r>
              <a:rPr lang="es-MX" sz="1400" dirty="0"/>
              <a:t>Entonces el código en Java dentro de un archivo llamado Main.java para leer este archivo sería:</a:t>
            </a:r>
          </a:p>
        </p:txBody>
      </p:sp>
      <p:pic>
        <p:nvPicPr>
          <p:cNvPr id="22" name="Imagen 21">
            <a:extLst>
              <a:ext uri="{FF2B5EF4-FFF2-40B4-BE49-F238E27FC236}">
                <a16:creationId xmlns:a16="http://schemas.microsoft.com/office/drawing/2014/main" id="{91B6425E-4DB3-FD7F-ADDA-9AC635EDE93F}"/>
              </a:ext>
            </a:extLst>
          </p:cNvPr>
          <p:cNvPicPr>
            <a:picLocks noChangeAspect="1"/>
          </p:cNvPicPr>
          <p:nvPr/>
        </p:nvPicPr>
        <p:blipFill>
          <a:blip r:embed="rId4"/>
          <a:stretch>
            <a:fillRect/>
          </a:stretch>
        </p:blipFill>
        <p:spPr>
          <a:xfrm>
            <a:off x="6799866" y="388590"/>
            <a:ext cx="4686300" cy="4933950"/>
          </a:xfrm>
          <a:prstGeom prst="rect">
            <a:avLst/>
          </a:prstGeom>
        </p:spPr>
      </p:pic>
      <p:pic>
        <p:nvPicPr>
          <p:cNvPr id="24" name="Imagen 23">
            <a:extLst>
              <a:ext uri="{FF2B5EF4-FFF2-40B4-BE49-F238E27FC236}">
                <a16:creationId xmlns:a16="http://schemas.microsoft.com/office/drawing/2014/main" id="{12FA8108-50B1-BEF9-F8D7-FE73AB4D0467}"/>
              </a:ext>
            </a:extLst>
          </p:cNvPr>
          <p:cNvPicPr>
            <a:picLocks noChangeAspect="1"/>
          </p:cNvPicPr>
          <p:nvPr/>
        </p:nvPicPr>
        <p:blipFill>
          <a:blip r:embed="rId5"/>
          <a:stretch>
            <a:fillRect/>
          </a:stretch>
        </p:blipFill>
        <p:spPr>
          <a:xfrm>
            <a:off x="6799866" y="5503103"/>
            <a:ext cx="5638800" cy="1619250"/>
          </a:xfrm>
          <a:prstGeom prst="rect">
            <a:avLst/>
          </a:prstGeom>
        </p:spPr>
      </p:pic>
      <p:sp>
        <p:nvSpPr>
          <p:cNvPr id="26" name="CuadroTexto 25">
            <a:extLst>
              <a:ext uri="{FF2B5EF4-FFF2-40B4-BE49-F238E27FC236}">
                <a16:creationId xmlns:a16="http://schemas.microsoft.com/office/drawing/2014/main" id="{721484E1-09A8-B640-84D2-CBFB1C3EE9E9}"/>
              </a:ext>
            </a:extLst>
          </p:cNvPr>
          <p:cNvSpPr txBox="1"/>
          <p:nvPr/>
        </p:nvSpPr>
        <p:spPr>
          <a:xfrm>
            <a:off x="11864449" y="418183"/>
            <a:ext cx="4376593" cy="523220"/>
          </a:xfrm>
          <a:prstGeom prst="rect">
            <a:avLst/>
          </a:prstGeom>
          <a:noFill/>
        </p:spPr>
        <p:txBody>
          <a:bodyPr wrap="square">
            <a:spAutoFit/>
          </a:bodyPr>
          <a:lstStyle/>
          <a:p>
            <a:r>
              <a:rPr lang="es-MX" sz="1400" dirty="0"/>
              <a:t>Para leer datos de archivotexto.txt, hemos implementado estos métodos.</a:t>
            </a:r>
          </a:p>
        </p:txBody>
      </p:sp>
      <p:pic>
        <p:nvPicPr>
          <p:cNvPr id="28" name="Imagen 27">
            <a:extLst>
              <a:ext uri="{FF2B5EF4-FFF2-40B4-BE49-F238E27FC236}">
                <a16:creationId xmlns:a16="http://schemas.microsoft.com/office/drawing/2014/main" id="{E8B7A290-EBE8-8066-7093-51CA906D97CD}"/>
              </a:ext>
            </a:extLst>
          </p:cNvPr>
          <p:cNvPicPr>
            <a:picLocks noChangeAspect="1"/>
          </p:cNvPicPr>
          <p:nvPr/>
        </p:nvPicPr>
        <p:blipFill>
          <a:blip r:embed="rId6"/>
          <a:stretch>
            <a:fillRect/>
          </a:stretch>
        </p:blipFill>
        <p:spPr>
          <a:xfrm>
            <a:off x="11984355" y="1105586"/>
            <a:ext cx="3105150" cy="428625"/>
          </a:xfrm>
          <a:prstGeom prst="rect">
            <a:avLst/>
          </a:prstGeom>
        </p:spPr>
      </p:pic>
      <p:sp>
        <p:nvSpPr>
          <p:cNvPr id="30" name="CuadroTexto 29">
            <a:extLst>
              <a:ext uri="{FF2B5EF4-FFF2-40B4-BE49-F238E27FC236}">
                <a16:creationId xmlns:a16="http://schemas.microsoft.com/office/drawing/2014/main" id="{7C98F49D-11E4-DD4A-2CD9-FD9300EFC41C}"/>
              </a:ext>
            </a:extLst>
          </p:cNvPr>
          <p:cNvSpPr txBox="1"/>
          <p:nvPr/>
        </p:nvSpPr>
        <p:spPr>
          <a:xfrm>
            <a:off x="11864449" y="1981691"/>
            <a:ext cx="3977121" cy="1815882"/>
          </a:xfrm>
          <a:prstGeom prst="rect">
            <a:avLst/>
          </a:prstGeom>
          <a:noFill/>
        </p:spPr>
        <p:txBody>
          <a:bodyPr wrap="square">
            <a:spAutoFit/>
          </a:bodyPr>
          <a:lstStyle/>
          <a:p>
            <a:r>
              <a:rPr lang="es-MX" sz="1400" dirty="0"/>
              <a:t>Hay muchas clases disponibles en la API de Java que se pueden usar para leer y escribir archivos en Java: </a:t>
            </a:r>
            <a:r>
              <a:rPr lang="es-MX" sz="1400" dirty="0" err="1"/>
              <a:t>FileReader</a:t>
            </a:r>
            <a:r>
              <a:rPr lang="es-MX" sz="1400" dirty="0"/>
              <a:t>, </a:t>
            </a:r>
            <a:r>
              <a:rPr lang="es-MX" sz="1400" dirty="0" err="1"/>
              <a:t>BufferedReader</a:t>
            </a:r>
            <a:r>
              <a:rPr lang="es-MX" sz="1400" dirty="0"/>
              <a:t>, Files, Scanner, </a:t>
            </a:r>
            <a:r>
              <a:rPr lang="es-MX" sz="1400" dirty="0" err="1"/>
              <a:t>FileInputStream</a:t>
            </a:r>
            <a:r>
              <a:rPr lang="es-MX" sz="1400" dirty="0"/>
              <a:t>, </a:t>
            </a:r>
            <a:r>
              <a:rPr lang="es-MX" sz="1400" dirty="0" err="1"/>
              <a:t>FileWriter</a:t>
            </a:r>
            <a:r>
              <a:rPr lang="es-MX" sz="1400" dirty="0"/>
              <a:t>, </a:t>
            </a:r>
            <a:r>
              <a:rPr lang="es-MX" sz="1400" dirty="0" err="1"/>
              <a:t>BufferedWriter</a:t>
            </a:r>
            <a:r>
              <a:rPr lang="es-MX" sz="1400" dirty="0"/>
              <a:t>, </a:t>
            </a:r>
            <a:r>
              <a:rPr lang="es-MX" sz="1400" dirty="0" err="1"/>
              <a:t>FileOutputStream</a:t>
            </a:r>
            <a:r>
              <a:rPr lang="es-MX" sz="1400" dirty="0"/>
              <a:t>, etc., que se debe usar dependiendo de la versión Java con la que estés trabajando, si necesitas leer bytes o caracteres, y el tamaño del archivo/líneas con el que trabajes, etc.</a:t>
            </a:r>
          </a:p>
        </p:txBody>
      </p:sp>
    </p:spTree>
    <p:extLst>
      <p:ext uri="{BB962C8B-B14F-4D97-AF65-F5344CB8AC3E}">
        <p14:creationId xmlns:p14="http://schemas.microsoft.com/office/powerpoint/2010/main" val="2204524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57</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Variables de Texto</a:t>
            </a:r>
          </a:p>
        </p:txBody>
      </p:sp>
      <p:sp>
        <p:nvSpPr>
          <p:cNvPr id="4" name="CuadroTexto 3">
            <a:extLst>
              <a:ext uri="{FF2B5EF4-FFF2-40B4-BE49-F238E27FC236}">
                <a16:creationId xmlns:a16="http://schemas.microsoft.com/office/drawing/2014/main" id="{1727B176-C130-2FAB-837B-8B43310A0AF9}"/>
              </a:ext>
            </a:extLst>
          </p:cNvPr>
          <p:cNvSpPr txBox="1"/>
          <p:nvPr/>
        </p:nvSpPr>
        <p:spPr>
          <a:xfrm>
            <a:off x="1104034" y="125795"/>
            <a:ext cx="8214014" cy="369332"/>
          </a:xfrm>
          <a:prstGeom prst="rect">
            <a:avLst/>
          </a:prstGeom>
          <a:noFill/>
        </p:spPr>
        <p:txBody>
          <a:bodyPr wrap="square">
            <a:spAutoFit/>
          </a:bodyPr>
          <a:lstStyle/>
          <a:p>
            <a:r>
              <a:rPr lang="es-MX" dirty="0" err="1"/>
              <a:t>LinkedList</a:t>
            </a:r>
            <a:r>
              <a:rPr lang="es-MX" dirty="0"/>
              <a:t> en Java </a:t>
            </a:r>
          </a:p>
        </p:txBody>
      </p:sp>
      <p:sp>
        <p:nvSpPr>
          <p:cNvPr id="6" name="CuadroTexto 5">
            <a:extLst>
              <a:ext uri="{FF2B5EF4-FFF2-40B4-BE49-F238E27FC236}">
                <a16:creationId xmlns:a16="http://schemas.microsoft.com/office/drawing/2014/main" id="{74459B33-307F-7B0E-DAFE-FCB28E794D5F}"/>
              </a:ext>
            </a:extLst>
          </p:cNvPr>
          <p:cNvSpPr txBox="1"/>
          <p:nvPr/>
        </p:nvSpPr>
        <p:spPr>
          <a:xfrm>
            <a:off x="1104034" y="620925"/>
            <a:ext cx="5483802" cy="523220"/>
          </a:xfrm>
          <a:prstGeom prst="rect">
            <a:avLst/>
          </a:prstGeom>
          <a:noFill/>
        </p:spPr>
        <p:txBody>
          <a:bodyPr wrap="square">
            <a:spAutoFit/>
          </a:bodyPr>
          <a:lstStyle/>
          <a:p>
            <a:r>
              <a:rPr lang="es-MX" sz="1400" dirty="0"/>
              <a:t>La clase </a:t>
            </a:r>
            <a:r>
              <a:rPr lang="es-MX" sz="1400" dirty="0" err="1"/>
              <a:t>LinkedList</a:t>
            </a:r>
            <a:r>
              <a:rPr lang="es-MX" sz="1400" dirty="0"/>
              <a:t> del marco de colecciones Java proporciona la funcionalidad en la estructura de datos de listas enlazadas.</a:t>
            </a:r>
          </a:p>
        </p:txBody>
      </p:sp>
      <p:pic>
        <p:nvPicPr>
          <p:cNvPr id="8" name="Imagen 7">
            <a:extLst>
              <a:ext uri="{FF2B5EF4-FFF2-40B4-BE49-F238E27FC236}">
                <a16:creationId xmlns:a16="http://schemas.microsoft.com/office/drawing/2014/main" id="{CCFFDF5A-63BB-1CC7-26B1-F7FCC5E64F7F}"/>
              </a:ext>
            </a:extLst>
          </p:cNvPr>
          <p:cNvPicPr>
            <a:picLocks noChangeAspect="1"/>
          </p:cNvPicPr>
          <p:nvPr/>
        </p:nvPicPr>
        <p:blipFill>
          <a:blip r:embed="rId2"/>
          <a:stretch>
            <a:fillRect/>
          </a:stretch>
        </p:blipFill>
        <p:spPr>
          <a:xfrm>
            <a:off x="1186440" y="1317206"/>
            <a:ext cx="3905250" cy="2219325"/>
          </a:xfrm>
          <a:prstGeom prst="rect">
            <a:avLst/>
          </a:prstGeom>
        </p:spPr>
      </p:pic>
      <p:pic>
        <p:nvPicPr>
          <p:cNvPr id="10" name="Imagen 9">
            <a:extLst>
              <a:ext uri="{FF2B5EF4-FFF2-40B4-BE49-F238E27FC236}">
                <a16:creationId xmlns:a16="http://schemas.microsoft.com/office/drawing/2014/main" id="{7BE1A305-5F00-BF81-A51A-51708456B2F9}"/>
              </a:ext>
            </a:extLst>
          </p:cNvPr>
          <p:cNvPicPr>
            <a:picLocks noChangeAspect="1"/>
          </p:cNvPicPr>
          <p:nvPr/>
        </p:nvPicPr>
        <p:blipFill>
          <a:blip r:embed="rId3"/>
          <a:stretch>
            <a:fillRect/>
          </a:stretch>
        </p:blipFill>
        <p:spPr>
          <a:xfrm>
            <a:off x="1186440" y="3709592"/>
            <a:ext cx="3867150" cy="2505075"/>
          </a:xfrm>
          <a:prstGeom prst="rect">
            <a:avLst/>
          </a:prstGeom>
        </p:spPr>
      </p:pic>
      <p:pic>
        <p:nvPicPr>
          <p:cNvPr id="12" name="Imagen 11">
            <a:extLst>
              <a:ext uri="{FF2B5EF4-FFF2-40B4-BE49-F238E27FC236}">
                <a16:creationId xmlns:a16="http://schemas.microsoft.com/office/drawing/2014/main" id="{AD271006-8BB4-0B76-2CFB-C616F2DCCF9C}"/>
              </a:ext>
            </a:extLst>
          </p:cNvPr>
          <p:cNvPicPr>
            <a:picLocks noChangeAspect="1"/>
          </p:cNvPicPr>
          <p:nvPr/>
        </p:nvPicPr>
        <p:blipFill>
          <a:blip r:embed="rId4"/>
          <a:stretch>
            <a:fillRect/>
          </a:stretch>
        </p:blipFill>
        <p:spPr>
          <a:xfrm>
            <a:off x="1186440" y="6380959"/>
            <a:ext cx="2305050" cy="657225"/>
          </a:xfrm>
          <a:prstGeom prst="rect">
            <a:avLst/>
          </a:prstGeom>
        </p:spPr>
      </p:pic>
      <p:cxnSp>
        <p:nvCxnSpPr>
          <p:cNvPr id="14" name="Conector recto 13">
            <a:extLst>
              <a:ext uri="{FF2B5EF4-FFF2-40B4-BE49-F238E27FC236}">
                <a16:creationId xmlns:a16="http://schemas.microsoft.com/office/drawing/2014/main" id="{C3287166-DF6D-01F4-4B16-A71F8F1F7E8A}"/>
              </a:ext>
            </a:extLst>
          </p:cNvPr>
          <p:cNvCxnSpPr/>
          <p:nvPr/>
        </p:nvCxnSpPr>
        <p:spPr>
          <a:xfrm>
            <a:off x="6587836" y="495127"/>
            <a:ext cx="0" cy="6071928"/>
          </a:xfrm>
          <a:prstGeom prst="line">
            <a:avLst/>
          </a:prstGeom>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7C60DFD4-DA6D-B4D4-ABA8-1A821DF17C00}"/>
              </a:ext>
            </a:extLst>
          </p:cNvPr>
          <p:cNvSpPr txBox="1"/>
          <p:nvPr/>
        </p:nvSpPr>
        <p:spPr>
          <a:xfrm>
            <a:off x="6915466" y="310461"/>
            <a:ext cx="8214014" cy="1815882"/>
          </a:xfrm>
          <a:prstGeom prst="rect">
            <a:avLst/>
          </a:prstGeom>
          <a:noFill/>
        </p:spPr>
        <p:txBody>
          <a:bodyPr wrap="square">
            <a:spAutoFit/>
          </a:bodyPr>
          <a:lstStyle/>
          <a:p>
            <a:r>
              <a:rPr lang="es-MX" sz="1400" dirty="0"/>
              <a:t>En el ejemplo anterior, hemos creado una lista enlazada llamada animales. </a:t>
            </a:r>
          </a:p>
          <a:p>
            <a:r>
              <a:rPr lang="es-MX" sz="1400" dirty="0"/>
              <a:t>Aquí, hemos usado el método </a:t>
            </a:r>
            <a:r>
              <a:rPr lang="es-MX" sz="1400" dirty="0" err="1"/>
              <a:t>add</a:t>
            </a:r>
            <a:r>
              <a:rPr lang="es-MX" sz="1400" dirty="0"/>
              <a:t>() para agregar elementos a la lista enlazada. </a:t>
            </a:r>
          </a:p>
          <a:p>
            <a:r>
              <a:rPr lang="es-MX" sz="1400" dirty="0" err="1"/>
              <a:t>LinkedList</a:t>
            </a:r>
            <a:r>
              <a:rPr lang="es-MX" sz="1400" dirty="0"/>
              <a:t> proporciona varios métodos que nos permiten realizar diferentes operaciones en las listas enlazadas. Veremos cuatro operadores de </a:t>
            </a:r>
            <a:r>
              <a:rPr lang="es-MX" sz="1400" dirty="0" err="1"/>
              <a:t>Linkedlist</a:t>
            </a:r>
            <a:r>
              <a:rPr lang="es-MX" sz="1400" dirty="0"/>
              <a:t> de uso común: </a:t>
            </a:r>
          </a:p>
          <a:p>
            <a:endParaRPr lang="es-MX" sz="1400" dirty="0"/>
          </a:p>
          <a:p>
            <a:r>
              <a:rPr lang="es-MX" sz="1400" dirty="0"/>
              <a:t>Agregar elementos a una lista enlazada </a:t>
            </a:r>
          </a:p>
          <a:p>
            <a:endParaRPr lang="es-MX" sz="1400" dirty="0"/>
          </a:p>
          <a:p>
            <a:r>
              <a:rPr lang="es-MX" sz="1400" dirty="0"/>
              <a:t>Podemos usar el método </a:t>
            </a:r>
            <a:r>
              <a:rPr lang="es-MX" sz="1400" dirty="0" err="1"/>
              <a:t>add</a:t>
            </a:r>
            <a:r>
              <a:rPr lang="es-MX" sz="1400" dirty="0"/>
              <a:t>() para agregar un elemento (nodo) al final de una lista enlazada. Por ejemplo,</a:t>
            </a:r>
          </a:p>
        </p:txBody>
      </p:sp>
      <p:grpSp>
        <p:nvGrpSpPr>
          <p:cNvPr id="24" name="Grupo 23">
            <a:extLst>
              <a:ext uri="{FF2B5EF4-FFF2-40B4-BE49-F238E27FC236}">
                <a16:creationId xmlns:a16="http://schemas.microsoft.com/office/drawing/2014/main" id="{1A604C7E-99FD-21F8-4037-9849F8DC3DC0}"/>
              </a:ext>
            </a:extLst>
          </p:cNvPr>
          <p:cNvGrpSpPr/>
          <p:nvPr/>
        </p:nvGrpSpPr>
        <p:grpSpPr>
          <a:xfrm>
            <a:off x="7005348" y="2166271"/>
            <a:ext cx="5534026" cy="3061268"/>
            <a:chOff x="7005348" y="3683564"/>
            <a:chExt cx="5534026" cy="3061268"/>
          </a:xfrm>
        </p:grpSpPr>
        <p:pic>
          <p:nvPicPr>
            <p:cNvPr id="21" name="Imagen 20">
              <a:extLst>
                <a:ext uri="{FF2B5EF4-FFF2-40B4-BE49-F238E27FC236}">
                  <a16:creationId xmlns:a16="http://schemas.microsoft.com/office/drawing/2014/main" id="{9893075D-6449-209C-8FF3-E87D9839E046}"/>
                </a:ext>
              </a:extLst>
            </p:cNvPr>
            <p:cNvPicPr>
              <a:picLocks noChangeAspect="1"/>
            </p:cNvPicPr>
            <p:nvPr/>
          </p:nvPicPr>
          <p:blipFill rotWithShape="1">
            <a:blip r:embed="rId5"/>
            <a:srcRect b="70370"/>
            <a:stretch/>
          </p:blipFill>
          <p:spPr>
            <a:xfrm>
              <a:off x="7005349" y="3683564"/>
              <a:ext cx="5534025" cy="1371600"/>
            </a:xfrm>
            <a:prstGeom prst="rect">
              <a:avLst/>
            </a:prstGeom>
          </p:spPr>
        </p:pic>
        <p:pic>
          <p:nvPicPr>
            <p:cNvPr id="23" name="Imagen 22">
              <a:extLst>
                <a:ext uri="{FF2B5EF4-FFF2-40B4-BE49-F238E27FC236}">
                  <a16:creationId xmlns:a16="http://schemas.microsoft.com/office/drawing/2014/main" id="{2613062E-DD80-3554-D1FE-37698BFF77AB}"/>
                </a:ext>
              </a:extLst>
            </p:cNvPr>
            <p:cNvPicPr>
              <a:picLocks noChangeAspect="1"/>
            </p:cNvPicPr>
            <p:nvPr/>
          </p:nvPicPr>
          <p:blipFill rotWithShape="1">
            <a:blip r:embed="rId5"/>
            <a:srcRect t="63499"/>
            <a:stretch/>
          </p:blipFill>
          <p:spPr>
            <a:xfrm>
              <a:off x="7005348" y="5055164"/>
              <a:ext cx="5534025" cy="1689668"/>
            </a:xfrm>
            <a:prstGeom prst="rect">
              <a:avLst/>
            </a:prstGeom>
          </p:spPr>
        </p:pic>
      </p:grpSp>
      <p:pic>
        <p:nvPicPr>
          <p:cNvPr id="26" name="Imagen 25">
            <a:extLst>
              <a:ext uri="{FF2B5EF4-FFF2-40B4-BE49-F238E27FC236}">
                <a16:creationId xmlns:a16="http://schemas.microsoft.com/office/drawing/2014/main" id="{4E0A3114-9315-5298-46BD-793340D05103}"/>
              </a:ext>
            </a:extLst>
          </p:cNvPr>
          <p:cNvPicPr>
            <a:picLocks noChangeAspect="1"/>
          </p:cNvPicPr>
          <p:nvPr/>
        </p:nvPicPr>
        <p:blipFill>
          <a:blip r:embed="rId6"/>
          <a:stretch>
            <a:fillRect/>
          </a:stretch>
        </p:blipFill>
        <p:spPr>
          <a:xfrm>
            <a:off x="9811039" y="5271206"/>
            <a:ext cx="3810000" cy="838200"/>
          </a:xfrm>
          <a:prstGeom prst="rect">
            <a:avLst/>
          </a:prstGeom>
        </p:spPr>
      </p:pic>
      <p:pic>
        <p:nvPicPr>
          <p:cNvPr id="28" name="Imagen 27">
            <a:extLst>
              <a:ext uri="{FF2B5EF4-FFF2-40B4-BE49-F238E27FC236}">
                <a16:creationId xmlns:a16="http://schemas.microsoft.com/office/drawing/2014/main" id="{6EB04D6A-7580-378B-F1E9-28F116D93A47}"/>
              </a:ext>
            </a:extLst>
          </p:cNvPr>
          <p:cNvPicPr>
            <a:picLocks noChangeAspect="1"/>
          </p:cNvPicPr>
          <p:nvPr/>
        </p:nvPicPr>
        <p:blipFill>
          <a:blip r:embed="rId7"/>
          <a:stretch>
            <a:fillRect/>
          </a:stretch>
        </p:blipFill>
        <p:spPr>
          <a:xfrm>
            <a:off x="7005348" y="5764054"/>
            <a:ext cx="2390775" cy="285750"/>
          </a:xfrm>
          <a:prstGeom prst="rect">
            <a:avLst/>
          </a:prstGeom>
        </p:spPr>
      </p:pic>
      <p:sp>
        <p:nvSpPr>
          <p:cNvPr id="30" name="CuadroTexto 29">
            <a:extLst>
              <a:ext uri="{FF2B5EF4-FFF2-40B4-BE49-F238E27FC236}">
                <a16:creationId xmlns:a16="http://schemas.microsoft.com/office/drawing/2014/main" id="{61F59A6C-71A9-8A91-FF03-DCBF6352BE2B}"/>
              </a:ext>
            </a:extLst>
          </p:cNvPr>
          <p:cNvSpPr txBox="1"/>
          <p:nvPr/>
        </p:nvSpPr>
        <p:spPr>
          <a:xfrm>
            <a:off x="6915466" y="5322927"/>
            <a:ext cx="8214014" cy="307777"/>
          </a:xfrm>
          <a:prstGeom prst="rect">
            <a:avLst/>
          </a:prstGeom>
          <a:noFill/>
        </p:spPr>
        <p:txBody>
          <a:bodyPr wrap="square">
            <a:spAutoFit/>
          </a:bodyPr>
          <a:lstStyle/>
          <a:p>
            <a:r>
              <a:rPr lang="es-MX" sz="1400" dirty="0"/>
              <a:t>Observa que en la declaración,</a:t>
            </a:r>
          </a:p>
        </p:txBody>
      </p:sp>
      <p:sp>
        <p:nvSpPr>
          <p:cNvPr id="32" name="CuadroTexto 31">
            <a:extLst>
              <a:ext uri="{FF2B5EF4-FFF2-40B4-BE49-F238E27FC236}">
                <a16:creationId xmlns:a16="http://schemas.microsoft.com/office/drawing/2014/main" id="{0148EC13-271A-5340-D19D-F11B294AE389}"/>
              </a:ext>
            </a:extLst>
          </p:cNvPr>
          <p:cNvSpPr txBox="1"/>
          <p:nvPr/>
        </p:nvSpPr>
        <p:spPr>
          <a:xfrm>
            <a:off x="6869168" y="6109406"/>
            <a:ext cx="8214014" cy="738664"/>
          </a:xfrm>
          <a:prstGeom prst="rect">
            <a:avLst/>
          </a:prstGeom>
          <a:noFill/>
        </p:spPr>
        <p:txBody>
          <a:bodyPr wrap="square">
            <a:spAutoFit/>
          </a:bodyPr>
          <a:lstStyle/>
          <a:p>
            <a:r>
              <a:rPr lang="es-MX" sz="1400" dirty="0"/>
              <a:t>hemos utilizado el parámetro de número de índice. Es un parámetro opcional que especifica la posición donde se agrega el nuevo elemento. Acceso a los elementos de una lista enlazada El método </a:t>
            </a:r>
            <a:r>
              <a:rPr lang="es-MX" sz="1400" dirty="0" err="1"/>
              <a:t>get</a:t>
            </a:r>
            <a:r>
              <a:rPr lang="es-MX" sz="1400" dirty="0"/>
              <a:t>() de la clase </a:t>
            </a:r>
            <a:r>
              <a:rPr lang="es-MX" sz="1400" dirty="0" err="1"/>
              <a:t>LinkedList</a:t>
            </a:r>
            <a:r>
              <a:rPr lang="es-MX" sz="1400" dirty="0"/>
              <a:t> se usa para acceder a un elemento de la lista enlazada. Por ejemplo, </a:t>
            </a:r>
          </a:p>
        </p:txBody>
      </p:sp>
    </p:spTree>
    <p:extLst>
      <p:ext uri="{BB962C8B-B14F-4D97-AF65-F5344CB8AC3E}">
        <p14:creationId xmlns:p14="http://schemas.microsoft.com/office/powerpoint/2010/main" val="2099491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58</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Variables de Texto</a:t>
            </a:r>
          </a:p>
        </p:txBody>
      </p:sp>
      <p:grpSp>
        <p:nvGrpSpPr>
          <p:cNvPr id="9" name="Grupo 8">
            <a:extLst>
              <a:ext uri="{FF2B5EF4-FFF2-40B4-BE49-F238E27FC236}">
                <a16:creationId xmlns:a16="http://schemas.microsoft.com/office/drawing/2014/main" id="{B70E89CC-A4A8-48D0-B5B8-4077ABDADC7A}"/>
              </a:ext>
            </a:extLst>
          </p:cNvPr>
          <p:cNvGrpSpPr/>
          <p:nvPr/>
        </p:nvGrpSpPr>
        <p:grpSpPr>
          <a:xfrm>
            <a:off x="858810" y="227806"/>
            <a:ext cx="3648075" cy="2856266"/>
            <a:chOff x="5206855" y="1761331"/>
            <a:chExt cx="3648075" cy="2856266"/>
          </a:xfrm>
        </p:grpSpPr>
        <p:pic>
          <p:nvPicPr>
            <p:cNvPr id="6" name="Imagen 5">
              <a:extLst>
                <a:ext uri="{FF2B5EF4-FFF2-40B4-BE49-F238E27FC236}">
                  <a16:creationId xmlns:a16="http://schemas.microsoft.com/office/drawing/2014/main" id="{294E4F87-4B17-D2D4-3EB9-2F55EB7C3395}"/>
                </a:ext>
              </a:extLst>
            </p:cNvPr>
            <p:cNvPicPr>
              <a:picLocks noChangeAspect="1"/>
            </p:cNvPicPr>
            <p:nvPr/>
          </p:nvPicPr>
          <p:blipFill rotWithShape="1">
            <a:blip r:embed="rId2"/>
            <a:srcRect b="46547"/>
            <a:stretch/>
          </p:blipFill>
          <p:spPr>
            <a:xfrm>
              <a:off x="5206855" y="1761331"/>
              <a:ext cx="3648075" cy="2331893"/>
            </a:xfrm>
            <a:prstGeom prst="rect">
              <a:avLst/>
            </a:prstGeom>
          </p:spPr>
        </p:pic>
        <p:pic>
          <p:nvPicPr>
            <p:cNvPr id="8" name="Imagen 7">
              <a:extLst>
                <a:ext uri="{FF2B5EF4-FFF2-40B4-BE49-F238E27FC236}">
                  <a16:creationId xmlns:a16="http://schemas.microsoft.com/office/drawing/2014/main" id="{66325A21-E220-7D3C-7C9D-F20959639105}"/>
                </a:ext>
              </a:extLst>
            </p:cNvPr>
            <p:cNvPicPr>
              <a:picLocks noChangeAspect="1"/>
            </p:cNvPicPr>
            <p:nvPr/>
          </p:nvPicPr>
          <p:blipFill rotWithShape="1">
            <a:blip r:embed="rId2"/>
            <a:srcRect t="87928"/>
            <a:stretch/>
          </p:blipFill>
          <p:spPr>
            <a:xfrm>
              <a:off x="5206855" y="4090981"/>
              <a:ext cx="3648075" cy="526616"/>
            </a:xfrm>
            <a:prstGeom prst="rect">
              <a:avLst/>
            </a:prstGeom>
          </p:spPr>
        </p:pic>
      </p:grpSp>
      <p:pic>
        <p:nvPicPr>
          <p:cNvPr id="11" name="Imagen 10">
            <a:extLst>
              <a:ext uri="{FF2B5EF4-FFF2-40B4-BE49-F238E27FC236}">
                <a16:creationId xmlns:a16="http://schemas.microsoft.com/office/drawing/2014/main" id="{7947531F-59E9-168B-97F4-76ABCBB49371}"/>
              </a:ext>
            </a:extLst>
          </p:cNvPr>
          <p:cNvPicPr>
            <a:picLocks noChangeAspect="1"/>
          </p:cNvPicPr>
          <p:nvPr/>
        </p:nvPicPr>
        <p:blipFill>
          <a:blip r:embed="rId3"/>
          <a:stretch>
            <a:fillRect/>
          </a:stretch>
        </p:blipFill>
        <p:spPr>
          <a:xfrm>
            <a:off x="858810" y="3305616"/>
            <a:ext cx="2695575" cy="809625"/>
          </a:xfrm>
          <a:prstGeom prst="rect">
            <a:avLst/>
          </a:prstGeom>
        </p:spPr>
      </p:pic>
      <p:sp>
        <p:nvSpPr>
          <p:cNvPr id="13" name="CuadroTexto 12">
            <a:extLst>
              <a:ext uri="{FF2B5EF4-FFF2-40B4-BE49-F238E27FC236}">
                <a16:creationId xmlns:a16="http://schemas.microsoft.com/office/drawing/2014/main" id="{21006064-F7BE-D40B-2B04-A0C02974679F}"/>
              </a:ext>
            </a:extLst>
          </p:cNvPr>
          <p:cNvSpPr txBox="1"/>
          <p:nvPr/>
        </p:nvSpPr>
        <p:spPr>
          <a:xfrm>
            <a:off x="858810" y="4336785"/>
            <a:ext cx="4160865" cy="1384995"/>
          </a:xfrm>
          <a:prstGeom prst="rect">
            <a:avLst/>
          </a:prstGeom>
          <a:noFill/>
        </p:spPr>
        <p:txBody>
          <a:bodyPr wrap="square">
            <a:spAutoFit/>
          </a:bodyPr>
          <a:lstStyle/>
          <a:p>
            <a:r>
              <a:rPr lang="es-MX" sz="1400" dirty="0"/>
              <a:t>En el ejemplo anterior, hemos utilizado el método </a:t>
            </a:r>
            <a:r>
              <a:rPr lang="es-MX" sz="1400" dirty="0" err="1"/>
              <a:t>get</a:t>
            </a:r>
            <a:r>
              <a:rPr lang="es-MX" sz="1400" dirty="0"/>
              <a:t>() con el parámetro 1. Aquí, el método devuelve el elemento en el índice 1. Cambiar elementos de una lista enlazada El método set() de la clase </a:t>
            </a:r>
            <a:r>
              <a:rPr lang="es-MX" sz="1400" dirty="0" err="1"/>
              <a:t>LinkedList</a:t>
            </a:r>
            <a:r>
              <a:rPr lang="es-MX" sz="1400" dirty="0"/>
              <a:t> se usa para cambiar elementos de una lista enlazada. Por ejemplo,</a:t>
            </a:r>
          </a:p>
        </p:txBody>
      </p:sp>
      <p:cxnSp>
        <p:nvCxnSpPr>
          <p:cNvPr id="15" name="Conector recto 14">
            <a:extLst>
              <a:ext uri="{FF2B5EF4-FFF2-40B4-BE49-F238E27FC236}">
                <a16:creationId xmlns:a16="http://schemas.microsoft.com/office/drawing/2014/main" id="{1786C9CC-3945-838C-7D15-E96555C08A50}"/>
              </a:ext>
            </a:extLst>
          </p:cNvPr>
          <p:cNvCxnSpPr/>
          <p:nvPr/>
        </p:nvCxnSpPr>
        <p:spPr>
          <a:xfrm>
            <a:off x="5048250" y="310461"/>
            <a:ext cx="0" cy="6090339"/>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623FF3DE-D9E2-F66D-36FA-80661946870B}"/>
              </a:ext>
            </a:extLst>
          </p:cNvPr>
          <p:cNvPicPr>
            <a:picLocks noChangeAspect="1"/>
          </p:cNvPicPr>
          <p:nvPr/>
        </p:nvPicPr>
        <p:blipFill>
          <a:blip r:embed="rId4"/>
          <a:stretch>
            <a:fillRect/>
          </a:stretch>
        </p:blipFill>
        <p:spPr>
          <a:xfrm>
            <a:off x="5227637" y="269611"/>
            <a:ext cx="5076150" cy="3636772"/>
          </a:xfrm>
          <a:prstGeom prst="rect">
            <a:avLst/>
          </a:prstGeom>
        </p:spPr>
      </p:pic>
      <p:sp>
        <p:nvSpPr>
          <p:cNvPr id="20" name="CuadroTexto 19">
            <a:extLst>
              <a:ext uri="{FF2B5EF4-FFF2-40B4-BE49-F238E27FC236}">
                <a16:creationId xmlns:a16="http://schemas.microsoft.com/office/drawing/2014/main" id="{ED5F0027-D000-5845-C338-950A1972159C}"/>
              </a:ext>
            </a:extLst>
          </p:cNvPr>
          <p:cNvSpPr txBox="1"/>
          <p:nvPr/>
        </p:nvSpPr>
        <p:spPr>
          <a:xfrm>
            <a:off x="5101459" y="4454009"/>
            <a:ext cx="4947415" cy="307777"/>
          </a:xfrm>
          <a:prstGeom prst="rect">
            <a:avLst/>
          </a:prstGeom>
          <a:noFill/>
        </p:spPr>
        <p:txBody>
          <a:bodyPr wrap="square">
            <a:spAutoFit/>
          </a:bodyPr>
          <a:lstStyle/>
          <a:p>
            <a:r>
              <a:rPr lang="es-MX" sz="1400" dirty="0"/>
              <a:t>Observa que en la siguiente línea</a:t>
            </a:r>
          </a:p>
        </p:txBody>
      </p:sp>
      <p:pic>
        <p:nvPicPr>
          <p:cNvPr id="22" name="Imagen 21">
            <a:extLst>
              <a:ext uri="{FF2B5EF4-FFF2-40B4-BE49-F238E27FC236}">
                <a16:creationId xmlns:a16="http://schemas.microsoft.com/office/drawing/2014/main" id="{EFB4C697-C03E-07D9-3548-77312BC2579C}"/>
              </a:ext>
            </a:extLst>
          </p:cNvPr>
          <p:cNvPicPr>
            <a:picLocks noChangeAspect="1"/>
          </p:cNvPicPr>
          <p:nvPr/>
        </p:nvPicPr>
        <p:blipFill>
          <a:blip r:embed="rId5"/>
          <a:stretch>
            <a:fillRect/>
          </a:stretch>
        </p:blipFill>
        <p:spPr>
          <a:xfrm>
            <a:off x="5248276" y="4878216"/>
            <a:ext cx="1581150" cy="276225"/>
          </a:xfrm>
          <a:prstGeom prst="rect">
            <a:avLst/>
          </a:prstGeom>
        </p:spPr>
      </p:pic>
      <p:sp>
        <p:nvSpPr>
          <p:cNvPr id="24" name="CuadroTexto 23">
            <a:extLst>
              <a:ext uri="{FF2B5EF4-FFF2-40B4-BE49-F238E27FC236}">
                <a16:creationId xmlns:a16="http://schemas.microsoft.com/office/drawing/2014/main" id="{DCAB268B-B03F-D898-E2BD-A29AAF97215A}"/>
              </a:ext>
            </a:extLst>
          </p:cNvPr>
          <p:cNvSpPr txBox="1"/>
          <p:nvPr/>
        </p:nvSpPr>
        <p:spPr>
          <a:xfrm>
            <a:off x="5101459" y="5309412"/>
            <a:ext cx="4774205" cy="954107"/>
          </a:xfrm>
          <a:prstGeom prst="rect">
            <a:avLst/>
          </a:prstGeom>
          <a:noFill/>
        </p:spPr>
        <p:txBody>
          <a:bodyPr wrap="square">
            <a:spAutoFit/>
          </a:bodyPr>
          <a:lstStyle/>
          <a:p>
            <a:r>
              <a:rPr lang="es-MX" sz="1400" dirty="0"/>
              <a:t>el método set() cambia el elemento en el índice 3 a </a:t>
            </a:r>
            <a:r>
              <a:rPr lang="es-MX" sz="1400" dirty="0" err="1"/>
              <a:t>Kotlin</a:t>
            </a:r>
            <a:r>
              <a:rPr lang="es-MX" sz="1400" dirty="0"/>
              <a:t>. Eliminar elemento de una lista enlazada El método </a:t>
            </a:r>
            <a:r>
              <a:rPr lang="es-MX" sz="1400" dirty="0" err="1"/>
              <a:t>remove</a:t>
            </a:r>
            <a:r>
              <a:rPr lang="es-MX" sz="1400" dirty="0"/>
              <a:t>() de la clase </a:t>
            </a:r>
            <a:r>
              <a:rPr lang="es-MX" sz="1400" dirty="0" err="1"/>
              <a:t>LinkedList</a:t>
            </a:r>
            <a:r>
              <a:rPr lang="es-MX" sz="1400" dirty="0"/>
              <a:t> se usa para eliminar un elemento de una lista enlazada. Por ejemplo,</a:t>
            </a:r>
          </a:p>
        </p:txBody>
      </p:sp>
      <p:cxnSp>
        <p:nvCxnSpPr>
          <p:cNvPr id="25" name="Conector recto 24">
            <a:extLst>
              <a:ext uri="{FF2B5EF4-FFF2-40B4-BE49-F238E27FC236}">
                <a16:creationId xmlns:a16="http://schemas.microsoft.com/office/drawing/2014/main" id="{D7C1199D-B960-5ADC-BE94-7C764D9C4177}"/>
              </a:ext>
            </a:extLst>
          </p:cNvPr>
          <p:cNvCxnSpPr/>
          <p:nvPr/>
        </p:nvCxnSpPr>
        <p:spPr>
          <a:xfrm>
            <a:off x="10363200" y="510927"/>
            <a:ext cx="0" cy="6090339"/>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A7030583-3C16-E796-86DC-EC4E5194F854}"/>
              </a:ext>
            </a:extLst>
          </p:cNvPr>
          <p:cNvPicPr>
            <a:picLocks noChangeAspect="1"/>
          </p:cNvPicPr>
          <p:nvPr/>
        </p:nvPicPr>
        <p:blipFill>
          <a:blip r:embed="rId6"/>
          <a:stretch>
            <a:fillRect/>
          </a:stretch>
        </p:blipFill>
        <p:spPr>
          <a:xfrm>
            <a:off x="10850737" y="269611"/>
            <a:ext cx="4924903" cy="3951668"/>
          </a:xfrm>
          <a:prstGeom prst="rect">
            <a:avLst/>
          </a:prstGeom>
        </p:spPr>
      </p:pic>
      <p:sp>
        <p:nvSpPr>
          <p:cNvPr id="29" name="CuadroTexto 28">
            <a:extLst>
              <a:ext uri="{FF2B5EF4-FFF2-40B4-BE49-F238E27FC236}">
                <a16:creationId xmlns:a16="http://schemas.microsoft.com/office/drawing/2014/main" id="{7F64C3E5-D6D7-6CC8-072D-FDA767043435}"/>
              </a:ext>
            </a:extLst>
          </p:cNvPr>
          <p:cNvSpPr txBox="1"/>
          <p:nvPr/>
        </p:nvSpPr>
        <p:spPr>
          <a:xfrm>
            <a:off x="10701175" y="4570748"/>
            <a:ext cx="5224026" cy="738664"/>
          </a:xfrm>
          <a:prstGeom prst="rect">
            <a:avLst/>
          </a:prstGeom>
          <a:noFill/>
        </p:spPr>
        <p:txBody>
          <a:bodyPr wrap="square">
            <a:spAutoFit/>
          </a:bodyPr>
          <a:lstStyle/>
          <a:p>
            <a:r>
              <a:rPr lang="es-MX" sz="1400" dirty="0"/>
              <a:t>Donde, el método </a:t>
            </a:r>
            <a:r>
              <a:rPr lang="es-MX" sz="1400" dirty="0" err="1"/>
              <a:t>remove</a:t>
            </a:r>
            <a:r>
              <a:rPr lang="es-MX" sz="1400" dirty="0"/>
              <a:t>() toma el número de índice como parámetro, y elimina el elemento especificado por el número de índice.</a:t>
            </a:r>
          </a:p>
        </p:txBody>
      </p:sp>
    </p:spTree>
    <p:extLst>
      <p:ext uri="{BB962C8B-B14F-4D97-AF65-F5344CB8AC3E}">
        <p14:creationId xmlns:p14="http://schemas.microsoft.com/office/powerpoint/2010/main" val="264754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59</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Variables de Texto</a:t>
            </a:r>
          </a:p>
        </p:txBody>
      </p:sp>
      <p:sp>
        <p:nvSpPr>
          <p:cNvPr id="4" name="CuadroTexto 3">
            <a:extLst>
              <a:ext uri="{FF2B5EF4-FFF2-40B4-BE49-F238E27FC236}">
                <a16:creationId xmlns:a16="http://schemas.microsoft.com/office/drawing/2014/main" id="{BA20B970-B93A-4EAC-1E71-406E60F0075C}"/>
              </a:ext>
            </a:extLst>
          </p:cNvPr>
          <p:cNvSpPr txBox="1"/>
          <p:nvPr/>
        </p:nvSpPr>
        <p:spPr>
          <a:xfrm>
            <a:off x="858810" y="125795"/>
            <a:ext cx="8214014" cy="369332"/>
          </a:xfrm>
          <a:prstGeom prst="rect">
            <a:avLst/>
          </a:prstGeom>
          <a:noFill/>
        </p:spPr>
        <p:txBody>
          <a:bodyPr wrap="square">
            <a:spAutoFit/>
          </a:bodyPr>
          <a:lstStyle/>
          <a:p>
            <a:r>
              <a:rPr lang="es-MX" dirty="0"/>
              <a:t>Escribir archivo de texto en Java</a:t>
            </a:r>
          </a:p>
        </p:txBody>
      </p:sp>
      <p:sp>
        <p:nvSpPr>
          <p:cNvPr id="6" name="CuadroTexto 5">
            <a:extLst>
              <a:ext uri="{FF2B5EF4-FFF2-40B4-BE49-F238E27FC236}">
                <a16:creationId xmlns:a16="http://schemas.microsoft.com/office/drawing/2014/main" id="{9AED236C-F1DC-9F63-7836-46159E6D3B91}"/>
              </a:ext>
            </a:extLst>
          </p:cNvPr>
          <p:cNvSpPr txBox="1"/>
          <p:nvPr/>
        </p:nvSpPr>
        <p:spPr>
          <a:xfrm>
            <a:off x="858810" y="620925"/>
            <a:ext cx="5282217" cy="1384995"/>
          </a:xfrm>
          <a:prstGeom prst="rect">
            <a:avLst/>
          </a:prstGeom>
          <a:noFill/>
        </p:spPr>
        <p:txBody>
          <a:bodyPr wrap="square">
            <a:spAutoFit/>
          </a:bodyPr>
          <a:lstStyle/>
          <a:p>
            <a:r>
              <a:rPr lang="es-MX" sz="1400" dirty="0"/>
              <a:t>La clase </a:t>
            </a:r>
            <a:r>
              <a:rPr lang="es-MX" sz="1400" dirty="0" err="1"/>
              <a:t>Writer</a:t>
            </a:r>
            <a:r>
              <a:rPr lang="es-MX" sz="1400" dirty="0"/>
              <a:t> del paquete java.io es una clase abstracta que representa un flujo de caracteres. Dado que </a:t>
            </a:r>
            <a:r>
              <a:rPr lang="es-MX" sz="1400" dirty="0" err="1"/>
              <a:t>Writer</a:t>
            </a:r>
            <a:r>
              <a:rPr lang="es-MX" sz="1400" dirty="0"/>
              <a:t> es una clase abstracta, no es útil por sí misma. Sin embargo, sus subclases se pueden usar para escribir datos. Para crear un </a:t>
            </a:r>
            <a:r>
              <a:rPr lang="es-MX" sz="1400" dirty="0" err="1"/>
              <a:t>Writer</a:t>
            </a:r>
            <a:r>
              <a:rPr lang="es-MX" sz="1400" dirty="0"/>
              <a:t>, primero debemos importar el paquete </a:t>
            </a:r>
            <a:r>
              <a:rPr lang="es-MX" sz="1400" dirty="0" err="1"/>
              <a:t>java.io.Writer</a:t>
            </a:r>
            <a:r>
              <a:rPr lang="es-MX" sz="1400" dirty="0"/>
              <a:t>. Una vez que importamos el paquete, así es como podemos crear el </a:t>
            </a:r>
            <a:r>
              <a:rPr lang="es-MX" sz="1400" dirty="0" err="1"/>
              <a:t>Writer</a:t>
            </a:r>
            <a:endParaRPr lang="es-MX" sz="1400" dirty="0"/>
          </a:p>
        </p:txBody>
      </p:sp>
      <p:pic>
        <p:nvPicPr>
          <p:cNvPr id="8" name="Imagen 7">
            <a:extLst>
              <a:ext uri="{FF2B5EF4-FFF2-40B4-BE49-F238E27FC236}">
                <a16:creationId xmlns:a16="http://schemas.microsoft.com/office/drawing/2014/main" id="{D5239D90-A422-5AFE-AA7E-7C5ABA6E27C7}"/>
              </a:ext>
            </a:extLst>
          </p:cNvPr>
          <p:cNvPicPr>
            <a:picLocks noChangeAspect="1"/>
          </p:cNvPicPr>
          <p:nvPr/>
        </p:nvPicPr>
        <p:blipFill>
          <a:blip r:embed="rId2"/>
          <a:stretch>
            <a:fillRect/>
          </a:stretch>
        </p:blipFill>
        <p:spPr>
          <a:xfrm>
            <a:off x="929002" y="2131718"/>
            <a:ext cx="2152650" cy="419100"/>
          </a:xfrm>
          <a:prstGeom prst="rect">
            <a:avLst/>
          </a:prstGeom>
        </p:spPr>
      </p:pic>
      <p:pic>
        <p:nvPicPr>
          <p:cNvPr id="10" name="Imagen 9">
            <a:extLst>
              <a:ext uri="{FF2B5EF4-FFF2-40B4-BE49-F238E27FC236}">
                <a16:creationId xmlns:a16="http://schemas.microsoft.com/office/drawing/2014/main" id="{DDFF7646-8B8D-3754-6423-CB813C54833B}"/>
              </a:ext>
            </a:extLst>
          </p:cNvPr>
          <p:cNvPicPr>
            <a:picLocks noChangeAspect="1"/>
          </p:cNvPicPr>
          <p:nvPr/>
        </p:nvPicPr>
        <p:blipFill>
          <a:blip r:embed="rId3"/>
          <a:stretch>
            <a:fillRect/>
          </a:stretch>
        </p:blipFill>
        <p:spPr>
          <a:xfrm>
            <a:off x="929002" y="2676616"/>
            <a:ext cx="4667250" cy="4219575"/>
          </a:xfrm>
          <a:prstGeom prst="rect">
            <a:avLst/>
          </a:prstGeom>
        </p:spPr>
      </p:pic>
      <p:sp>
        <p:nvSpPr>
          <p:cNvPr id="12" name="CuadroTexto 11">
            <a:extLst>
              <a:ext uri="{FF2B5EF4-FFF2-40B4-BE49-F238E27FC236}">
                <a16:creationId xmlns:a16="http://schemas.microsoft.com/office/drawing/2014/main" id="{CDADF198-A39A-74E2-F01D-E8142826DA88}"/>
              </a:ext>
            </a:extLst>
          </p:cNvPr>
          <p:cNvSpPr txBox="1"/>
          <p:nvPr/>
        </p:nvSpPr>
        <p:spPr>
          <a:xfrm>
            <a:off x="6320271" y="297759"/>
            <a:ext cx="8214014" cy="523220"/>
          </a:xfrm>
          <a:prstGeom prst="rect">
            <a:avLst/>
          </a:prstGeom>
          <a:noFill/>
        </p:spPr>
        <p:txBody>
          <a:bodyPr wrap="square">
            <a:spAutoFit/>
          </a:bodyPr>
          <a:lstStyle/>
          <a:p>
            <a:r>
              <a:rPr lang="es-MX" sz="1400" dirty="0"/>
              <a:t>En el ejemplo anterior, hemos creado un </a:t>
            </a:r>
            <a:r>
              <a:rPr lang="es-MX" sz="1400" dirty="0" err="1"/>
              <a:t>writer</a:t>
            </a:r>
            <a:r>
              <a:rPr lang="es-MX" sz="1400" dirty="0"/>
              <a:t> usando la clase </a:t>
            </a:r>
            <a:r>
              <a:rPr lang="es-MX" sz="1400" dirty="0" err="1"/>
              <a:t>FileWriter</a:t>
            </a:r>
            <a:r>
              <a:rPr lang="es-MX" sz="1400" dirty="0"/>
              <a:t>. El </a:t>
            </a:r>
            <a:r>
              <a:rPr lang="es-MX" sz="1400" dirty="0" err="1"/>
              <a:t>writer</a:t>
            </a:r>
            <a:r>
              <a:rPr lang="es-MX" sz="1400" dirty="0"/>
              <a:t> está vinculado con archivosalida.txt.</a:t>
            </a:r>
          </a:p>
        </p:txBody>
      </p:sp>
      <p:cxnSp>
        <p:nvCxnSpPr>
          <p:cNvPr id="14" name="Conector recto 13">
            <a:extLst>
              <a:ext uri="{FF2B5EF4-FFF2-40B4-BE49-F238E27FC236}">
                <a16:creationId xmlns:a16="http://schemas.microsoft.com/office/drawing/2014/main" id="{BE03021B-D8C5-40AD-791A-4148062870D2}"/>
              </a:ext>
            </a:extLst>
          </p:cNvPr>
          <p:cNvCxnSpPr/>
          <p:nvPr/>
        </p:nvCxnSpPr>
        <p:spPr>
          <a:xfrm>
            <a:off x="6005945" y="125795"/>
            <a:ext cx="0" cy="6586441"/>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Imagen 15">
            <a:extLst>
              <a:ext uri="{FF2B5EF4-FFF2-40B4-BE49-F238E27FC236}">
                <a16:creationId xmlns:a16="http://schemas.microsoft.com/office/drawing/2014/main" id="{AEF27ED1-7E3E-E2D0-4951-2CD02984865D}"/>
              </a:ext>
            </a:extLst>
          </p:cNvPr>
          <p:cNvPicPr>
            <a:picLocks noChangeAspect="1"/>
          </p:cNvPicPr>
          <p:nvPr/>
        </p:nvPicPr>
        <p:blipFill>
          <a:blip r:embed="rId4"/>
          <a:stretch>
            <a:fillRect/>
          </a:stretch>
        </p:blipFill>
        <p:spPr>
          <a:xfrm>
            <a:off x="6373235" y="842167"/>
            <a:ext cx="5591175" cy="2105025"/>
          </a:xfrm>
          <a:prstGeom prst="rect">
            <a:avLst/>
          </a:prstGeom>
        </p:spPr>
      </p:pic>
    </p:spTree>
    <p:extLst>
      <p:ext uri="{BB962C8B-B14F-4D97-AF65-F5344CB8AC3E}">
        <p14:creationId xmlns:p14="http://schemas.microsoft.com/office/powerpoint/2010/main" val="1709932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6</a:t>
            </a:fld>
            <a:endParaRPr lang="es-MX" sz="2800" dirty="0"/>
          </a:p>
        </p:txBody>
      </p:sp>
      <p:sp>
        <p:nvSpPr>
          <p:cNvPr id="26" name="Título 1">
            <a:extLst>
              <a:ext uri="{FF2B5EF4-FFF2-40B4-BE49-F238E27FC236}">
                <a16:creationId xmlns:a16="http://schemas.microsoft.com/office/drawing/2014/main" id="{E0F40067-7AEF-CC91-5DB8-CAF5224133F9}"/>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Introducción</a:t>
            </a:r>
          </a:p>
        </p:txBody>
      </p:sp>
      <p:sp>
        <p:nvSpPr>
          <p:cNvPr id="2" name="Rectángulo 1">
            <a:extLst>
              <a:ext uri="{FF2B5EF4-FFF2-40B4-BE49-F238E27FC236}">
                <a16:creationId xmlns:a16="http://schemas.microsoft.com/office/drawing/2014/main" id="{870168C3-C1D6-4C68-88FD-46F5CE6F9ACE}"/>
              </a:ext>
            </a:extLst>
          </p:cNvPr>
          <p:cNvSpPr/>
          <p:nvPr/>
        </p:nvSpPr>
        <p:spPr>
          <a:xfrm>
            <a:off x="568411" y="108289"/>
            <a:ext cx="2369880" cy="369332"/>
          </a:xfrm>
          <a:prstGeom prst="rect">
            <a:avLst/>
          </a:prstGeom>
        </p:spPr>
        <p:txBody>
          <a:bodyPr wrap="none">
            <a:spAutoFit/>
          </a:bodyPr>
          <a:lstStyle/>
          <a:p>
            <a:r>
              <a:rPr lang="es-MX" dirty="0"/>
              <a:t>Sintaxis básica en Java </a:t>
            </a:r>
          </a:p>
        </p:txBody>
      </p:sp>
      <p:sp>
        <p:nvSpPr>
          <p:cNvPr id="3" name="Rectángulo 2">
            <a:extLst>
              <a:ext uri="{FF2B5EF4-FFF2-40B4-BE49-F238E27FC236}">
                <a16:creationId xmlns:a16="http://schemas.microsoft.com/office/drawing/2014/main" id="{2CAF2381-3DDA-4FD8-8AA5-E9D449030003}"/>
              </a:ext>
            </a:extLst>
          </p:cNvPr>
          <p:cNvSpPr/>
          <p:nvPr/>
        </p:nvSpPr>
        <p:spPr>
          <a:xfrm>
            <a:off x="568411" y="620925"/>
            <a:ext cx="4225516" cy="307777"/>
          </a:xfrm>
          <a:prstGeom prst="rect">
            <a:avLst/>
          </a:prstGeom>
        </p:spPr>
        <p:txBody>
          <a:bodyPr wrap="none">
            <a:spAutoFit/>
          </a:bodyPr>
          <a:lstStyle/>
          <a:p>
            <a:r>
              <a:rPr lang="es-ES" sz="1400" dirty="0"/>
              <a:t>Dentro de HolaMundo.java, teníamos una clase (</a:t>
            </a:r>
            <a:r>
              <a:rPr lang="es-ES" sz="1400" dirty="0" err="1"/>
              <a:t>class</a:t>
            </a:r>
            <a:r>
              <a:rPr lang="es-ES" sz="1400" dirty="0"/>
              <a:t>):</a:t>
            </a:r>
            <a:endParaRPr lang="es-MX" sz="1400" dirty="0"/>
          </a:p>
        </p:txBody>
      </p:sp>
      <p:sp>
        <p:nvSpPr>
          <p:cNvPr id="4" name="Rectángulo 3">
            <a:extLst>
              <a:ext uri="{FF2B5EF4-FFF2-40B4-BE49-F238E27FC236}">
                <a16:creationId xmlns:a16="http://schemas.microsoft.com/office/drawing/2014/main" id="{904B540C-FDBE-421F-A007-17F66CAC15A3}"/>
              </a:ext>
            </a:extLst>
          </p:cNvPr>
          <p:cNvSpPr/>
          <p:nvPr/>
        </p:nvSpPr>
        <p:spPr>
          <a:xfrm>
            <a:off x="969601" y="1064603"/>
            <a:ext cx="2541080" cy="923330"/>
          </a:xfrm>
          <a:prstGeom prst="rect">
            <a:avLst/>
          </a:prstGeom>
          <a:solidFill>
            <a:schemeClr val="tx1">
              <a:lumMod val="65000"/>
            </a:schemeClr>
          </a:solidFill>
        </p:spPr>
        <p:txBody>
          <a:bodyPr wrap="none">
            <a:spAutoFit/>
          </a:bodyPr>
          <a:lstStyle/>
          <a:p>
            <a:r>
              <a:rPr lang="es-MX" dirty="0" err="1"/>
              <a:t>public</a:t>
            </a:r>
            <a:r>
              <a:rPr lang="es-MX" dirty="0"/>
              <a:t> </a:t>
            </a:r>
            <a:r>
              <a:rPr lang="es-MX" dirty="0" err="1"/>
              <a:t>class</a:t>
            </a:r>
            <a:r>
              <a:rPr lang="es-MX" dirty="0"/>
              <a:t> </a:t>
            </a:r>
            <a:r>
              <a:rPr lang="es-MX" dirty="0" err="1"/>
              <a:t>HolaMundo</a:t>
            </a:r>
            <a:r>
              <a:rPr lang="es-MX" dirty="0"/>
              <a:t>{ </a:t>
            </a:r>
          </a:p>
          <a:p>
            <a:endParaRPr lang="es-MX" dirty="0"/>
          </a:p>
          <a:p>
            <a:r>
              <a:rPr lang="es-MX" dirty="0"/>
              <a:t>} </a:t>
            </a:r>
          </a:p>
        </p:txBody>
      </p:sp>
      <p:sp>
        <p:nvSpPr>
          <p:cNvPr id="5" name="Rectángulo 4">
            <a:extLst>
              <a:ext uri="{FF2B5EF4-FFF2-40B4-BE49-F238E27FC236}">
                <a16:creationId xmlns:a16="http://schemas.microsoft.com/office/drawing/2014/main" id="{2CDDDDBD-80E9-4C5D-8DC3-F78BCF904C81}"/>
              </a:ext>
            </a:extLst>
          </p:cNvPr>
          <p:cNvSpPr/>
          <p:nvPr/>
        </p:nvSpPr>
        <p:spPr>
          <a:xfrm>
            <a:off x="612579" y="2068610"/>
            <a:ext cx="5279066" cy="2031325"/>
          </a:xfrm>
          <a:prstGeom prst="rect">
            <a:avLst/>
          </a:prstGeom>
        </p:spPr>
        <p:txBody>
          <a:bodyPr wrap="square">
            <a:spAutoFit/>
          </a:bodyPr>
          <a:lstStyle/>
          <a:p>
            <a:pPr marL="285750" indent="-285750">
              <a:buFont typeface="Arial" panose="020B0604020202020204" pitchFamily="34" charset="0"/>
              <a:buChar char="•"/>
            </a:pPr>
            <a:r>
              <a:rPr lang="es-ES" sz="1400" dirty="0"/>
              <a:t>Hablaremos más sobre las clases en el futuro, pero por ahora piense en ellas como un solo concepto. </a:t>
            </a:r>
          </a:p>
          <a:p>
            <a:pPr marL="285750" indent="-285750">
              <a:buFont typeface="Arial" panose="020B0604020202020204" pitchFamily="34" charset="0"/>
              <a:buChar char="•"/>
            </a:pPr>
            <a:r>
              <a:rPr lang="es-ES" sz="1400" dirty="0"/>
              <a:t>Marcamos el dominio de este concepto usando llaves: {}. La sintaxis dentro de las llaves es parte de la clase. </a:t>
            </a:r>
          </a:p>
          <a:p>
            <a:pPr marL="285750" indent="-285750">
              <a:buFont typeface="Arial" panose="020B0604020202020204" pitchFamily="34" charset="0"/>
              <a:buChar char="•"/>
            </a:pPr>
            <a:r>
              <a:rPr lang="es-ES" sz="1400" dirty="0"/>
              <a:t>Cada archivo tiene una clase principal que lleva el nombre del archivo. Nuestro nombre de clase: </a:t>
            </a:r>
            <a:r>
              <a:rPr lang="es-ES" sz="1400" dirty="0" err="1"/>
              <a:t>HolaMundo</a:t>
            </a:r>
            <a:r>
              <a:rPr lang="es-ES" sz="1400" dirty="0"/>
              <a:t> y nuestro nombre de archivo: HolaMundo.java. Cada palabra está en mayúscula.</a:t>
            </a:r>
          </a:p>
          <a:p>
            <a:pPr marL="285750" indent="-285750">
              <a:buFont typeface="Arial" panose="020B0604020202020204" pitchFamily="34" charset="0"/>
              <a:buChar char="•"/>
            </a:pPr>
            <a:r>
              <a:rPr lang="es-ES" sz="1400" dirty="0"/>
              <a:t>Dentro de la clase teníamos un método </a:t>
            </a:r>
            <a:r>
              <a:rPr lang="es-ES" sz="1400" dirty="0" err="1"/>
              <a:t>main</a:t>
            </a:r>
            <a:r>
              <a:rPr lang="es-ES" sz="1400" dirty="0"/>
              <a:t>() que enumera las tareas de nuestro programa:</a:t>
            </a:r>
            <a:endParaRPr lang="es-MX" sz="1400" dirty="0"/>
          </a:p>
        </p:txBody>
      </p:sp>
      <p:cxnSp>
        <p:nvCxnSpPr>
          <p:cNvPr id="7" name="Conector recto 6">
            <a:extLst>
              <a:ext uri="{FF2B5EF4-FFF2-40B4-BE49-F238E27FC236}">
                <a16:creationId xmlns:a16="http://schemas.microsoft.com/office/drawing/2014/main" id="{7D9BE07D-8C4E-4BA5-96D8-01672F84DF74}"/>
              </a:ext>
            </a:extLst>
          </p:cNvPr>
          <p:cNvCxnSpPr/>
          <p:nvPr/>
        </p:nvCxnSpPr>
        <p:spPr>
          <a:xfrm>
            <a:off x="6722918" y="477621"/>
            <a:ext cx="0" cy="6234906"/>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E76F7416-D74D-477B-80AC-8619FA863C53}"/>
              </a:ext>
            </a:extLst>
          </p:cNvPr>
          <p:cNvSpPr/>
          <p:nvPr/>
        </p:nvSpPr>
        <p:spPr>
          <a:xfrm>
            <a:off x="969601" y="4099935"/>
            <a:ext cx="3730317" cy="923330"/>
          </a:xfrm>
          <a:prstGeom prst="rect">
            <a:avLst/>
          </a:prstGeom>
          <a:solidFill>
            <a:srgbClr val="A6A6A6"/>
          </a:solidFill>
        </p:spPr>
        <p:txBody>
          <a:bodyPr wrap="none">
            <a:spAutoFit/>
          </a:bodyPr>
          <a:lstStyle/>
          <a:p>
            <a:r>
              <a:rPr lang="en-US" dirty="0"/>
              <a:t>public static void main(String[] </a:t>
            </a:r>
            <a:r>
              <a:rPr lang="en-US" dirty="0" err="1"/>
              <a:t>args</a:t>
            </a:r>
            <a:r>
              <a:rPr lang="en-US" dirty="0"/>
              <a:t>) {</a:t>
            </a:r>
          </a:p>
          <a:p>
            <a:endParaRPr lang="en-US" dirty="0"/>
          </a:p>
          <a:p>
            <a:r>
              <a:rPr lang="en-US" dirty="0"/>
              <a:t> } </a:t>
            </a:r>
            <a:endParaRPr lang="es-MX" dirty="0"/>
          </a:p>
        </p:txBody>
      </p:sp>
      <p:sp>
        <p:nvSpPr>
          <p:cNvPr id="9" name="Rectángulo 8">
            <a:extLst>
              <a:ext uri="{FF2B5EF4-FFF2-40B4-BE49-F238E27FC236}">
                <a16:creationId xmlns:a16="http://schemas.microsoft.com/office/drawing/2014/main" id="{FE17B613-F223-4BFE-8F82-0C42B1950D63}"/>
              </a:ext>
            </a:extLst>
          </p:cNvPr>
          <p:cNvSpPr/>
          <p:nvPr/>
        </p:nvSpPr>
        <p:spPr>
          <a:xfrm>
            <a:off x="943362" y="5177153"/>
            <a:ext cx="5426260" cy="1384995"/>
          </a:xfrm>
          <a:prstGeom prst="rect">
            <a:avLst/>
          </a:prstGeom>
        </p:spPr>
        <p:txBody>
          <a:bodyPr wrap="square">
            <a:spAutoFit/>
          </a:bodyPr>
          <a:lstStyle/>
          <a:p>
            <a:r>
              <a:rPr lang="es-ES" sz="1400" dirty="0"/>
              <a:t>Al igual que las clases, usamos llaves para marcar el comienzo y el final de un método. </a:t>
            </a:r>
            <a:r>
              <a:rPr lang="es-ES" sz="1400" dirty="0" err="1"/>
              <a:t>public</a:t>
            </a:r>
            <a:r>
              <a:rPr lang="es-ES" sz="1400" dirty="0"/>
              <a:t>, </a:t>
            </a:r>
            <a:r>
              <a:rPr lang="es-ES" sz="1400" dirty="0" err="1"/>
              <a:t>static</a:t>
            </a:r>
            <a:r>
              <a:rPr lang="es-ES" sz="1400" dirty="0"/>
              <a:t> y </a:t>
            </a:r>
            <a:r>
              <a:rPr lang="es-ES" sz="1400" dirty="0" err="1"/>
              <a:t>void</a:t>
            </a:r>
            <a:r>
              <a:rPr lang="es-ES" sz="1400" dirty="0"/>
              <a:t> son sintaxis que aprenderemos más adelante. </a:t>
            </a:r>
            <a:r>
              <a:rPr lang="es-ES" sz="1400" dirty="0" err="1"/>
              <a:t>String</a:t>
            </a:r>
            <a:r>
              <a:rPr lang="es-ES" sz="1400" dirty="0"/>
              <a:t>[] </a:t>
            </a:r>
            <a:r>
              <a:rPr lang="es-ES" sz="1400" dirty="0" err="1"/>
              <a:t>args</a:t>
            </a:r>
            <a:r>
              <a:rPr lang="es-ES" sz="1400" dirty="0"/>
              <a:t> es un marcador de posición para la información que queremos pasar a nuestro programa. Esta sintaxis es necesaria para que el programa se ejecute, pero es más avanzada de lo que necesitamos explorar en este momento. </a:t>
            </a:r>
            <a:endParaRPr lang="es-MX" sz="1400" dirty="0"/>
          </a:p>
        </p:txBody>
      </p:sp>
      <p:sp>
        <p:nvSpPr>
          <p:cNvPr id="10" name="Rectángulo 9">
            <a:extLst>
              <a:ext uri="{FF2B5EF4-FFF2-40B4-BE49-F238E27FC236}">
                <a16:creationId xmlns:a16="http://schemas.microsoft.com/office/drawing/2014/main" id="{10DE0992-EEB9-4D8B-B6EE-D456881F7420}"/>
              </a:ext>
            </a:extLst>
          </p:cNvPr>
          <p:cNvSpPr/>
          <p:nvPr/>
        </p:nvSpPr>
        <p:spPr>
          <a:xfrm>
            <a:off x="7165831" y="310462"/>
            <a:ext cx="8815379" cy="523220"/>
          </a:xfrm>
          <a:prstGeom prst="rect">
            <a:avLst/>
          </a:prstGeom>
        </p:spPr>
        <p:txBody>
          <a:bodyPr wrap="square">
            <a:spAutoFit/>
          </a:bodyPr>
          <a:lstStyle/>
          <a:p>
            <a:r>
              <a:rPr lang="es-ES" sz="1400" dirty="0"/>
              <a:t>Nuestro programa también mostraba el texto "¡Hola Mundo!" en la pantalla. Esto se logró mediante una declaración de impresión:</a:t>
            </a:r>
            <a:endParaRPr lang="es-MX" sz="1400" dirty="0"/>
          </a:p>
        </p:txBody>
      </p:sp>
      <p:sp>
        <p:nvSpPr>
          <p:cNvPr id="11" name="Rectángulo 10">
            <a:extLst>
              <a:ext uri="{FF2B5EF4-FFF2-40B4-BE49-F238E27FC236}">
                <a16:creationId xmlns:a16="http://schemas.microsoft.com/office/drawing/2014/main" id="{C2E16D2A-6EB5-45D3-B62F-4E1CFED21F82}"/>
              </a:ext>
            </a:extLst>
          </p:cNvPr>
          <p:cNvSpPr/>
          <p:nvPr/>
        </p:nvSpPr>
        <p:spPr>
          <a:xfrm>
            <a:off x="7248959" y="833682"/>
            <a:ext cx="3491661" cy="369332"/>
          </a:xfrm>
          <a:prstGeom prst="rect">
            <a:avLst/>
          </a:prstGeom>
          <a:solidFill>
            <a:srgbClr val="A6A6A6"/>
          </a:solidFill>
        </p:spPr>
        <p:txBody>
          <a:bodyPr wrap="none">
            <a:spAutoFit/>
          </a:bodyPr>
          <a:lstStyle/>
          <a:p>
            <a:r>
              <a:rPr lang="en-US" dirty="0" err="1"/>
              <a:t>System.out.println</a:t>
            </a:r>
            <a:r>
              <a:rPr lang="en-US" dirty="0"/>
              <a:t>("Hello World"); </a:t>
            </a:r>
            <a:endParaRPr lang="es-MX" dirty="0"/>
          </a:p>
        </p:txBody>
      </p:sp>
      <p:sp>
        <p:nvSpPr>
          <p:cNvPr id="12" name="Rectángulo 11">
            <a:extLst>
              <a:ext uri="{FF2B5EF4-FFF2-40B4-BE49-F238E27FC236}">
                <a16:creationId xmlns:a16="http://schemas.microsoft.com/office/drawing/2014/main" id="{B762422D-1A94-49DB-9944-FEC962EF2E19}"/>
              </a:ext>
            </a:extLst>
          </p:cNvPr>
          <p:cNvSpPr/>
          <p:nvPr/>
        </p:nvSpPr>
        <p:spPr>
          <a:xfrm>
            <a:off x="7165831" y="1356902"/>
            <a:ext cx="8197850" cy="2246769"/>
          </a:xfrm>
          <a:prstGeom prst="rect">
            <a:avLst/>
          </a:prstGeom>
        </p:spPr>
        <p:txBody>
          <a:bodyPr>
            <a:spAutoFit/>
          </a:bodyPr>
          <a:lstStyle/>
          <a:p>
            <a:pPr marL="285750" indent="-285750">
              <a:buFont typeface="Arial" panose="020B0604020202020204" pitchFamily="34" charset="0"/>
              <a:buChar char="•"/>
            </a:pPr>
            <a:r>
              <a:rPr lang="es-ES" sz="1400" dirty="0"/>
              <a:t>Desglosemos un poco más esta línea de código. No te preocupes si algunos de los términos aquí son nuevos para ti. ¡Profundizaremos en lo que son todos estos con mucho más detalle más adelante! </a:t>
            </a:r>
          </a:p>
          <a:p>
            <a:pPr marL="285750" indent="-285750">
              <a:buFont typeface="Arial" panose="020B0604020202020204" pitchFamily="34" charset="0"/>
              <a:buChar char="•"/>
            </a:pPr>
            <a:r>
              <a:rPr lang="es-ES" sz="1400" b="1" dirty="0" err="1"/>
              <a:t>System</a:t>
            </a:r>
            <a:r>
              <a:rPr lang="es-ES" sz="1400" dirty="0"/>
              <a:t> es una clase de Java incorporada que contiene herramientas útiles para nuestros programas.  </a:t>
            </a:r>
          </a:p>
          <a:p>
            <a:pPr marL="285750" indent="-285750">
              <a:buFont typeface="Arial" panose="020B0604020202020204" pitchFamily="34" charset="0"/>
              <a:buChar char="•"/>
            </a:pPr>
            <a:r>
              <a:rPr lang="es-ES" sz="1400" b="1" dirty="0" err="1"/>
              <a:t>out</a:t>
            </a:r>
            <a:r>
              <a:rPr lang="es-ES" sz="1400" dirty="0"/>
              <a:t> es la abreviatura de "output" (“salida”). </a:t>
            </a:r>
          </a:p>
          <a:p>
            <a:pPr marL="285750" indent="-285750">
              <a:buFont typeface="Arial" panose="020B0604020202020204" pitchFamily="34" charset="0"/>
              <a:buChar char="•"/>
            </a:pPr>
            <a:r>
              <a:rPr lang="es-ES" sz="1400" b="1" dirty="0"/>
              <a:t>println</a:t>
            </a:r>
            <a:r>
              <a:rPr lang="es-ES" sz="1400" dirty="0"/>
              <a:t> es la abreviatura de “print line” ("línea de impresión"). </a:t>
            </a:r>
          </a:p>
          <a:p>
            <a:pPr marL="285750" indent="-285750">
              <a:buFont typeface="Arial" panose="020B0604020202020204" pitchFamily="34" charset="0"/>
              <a:buChar char="•"/>
            </a:pPr>
            <a:r>
              <a:rPr lang="es-ES" sz="1400" b="1" dirty="0"/>
              <a:t>punto y coma </a:t>
            </a:r>
            <a:r>
              <a:rPr lang="es-ES" sz="1400" dirty="0"/>
              <a:t>se utilizan para marcar el final de una declaración, una línea de código que realiza una sola tarea. </a:t>
            </a:r>
          </a:p>
          <a:p>
            <a:endParaRPr lang="es-ES" sz="1400" dirty="0"/>
          </a:p>
          <a:p>
            <a:r>
              <a:rPr lang="es-ES" sz="1400" dirty="0"/>
              <a:t>Podemos usar System.out.println() siempre que queramos que el programa cree una nueva línea en la pantalla después de generar un valor: </a:t>
            </a:r>
            <a:endParaRPr lang="es-MX" sz="1400" dirty="0"/>
          </a:p>
        </p:txBody>
      </p:sp>
      <p:sp>
        <p:nvSpPr>
          <p:cNvPr id="13" name="Rectángulo 12">
            <a:extLst>
              <a:ext uri="{FF2B5EF4-FFF2-40B4-BE49-F238E27FC236}">
                <a16:creationId xmlns:a16="http://schemas.microsoft.com/office/drawing/2014/main" id="{95736130-D726-4EC8-B160-30A370F44F91}"/>
              </a:ext>
            </a:extLst>
          </p:cNvPr>
          <p:cNvSpPr/>
          <p:nvPr/>
        </p:nvSpPr>
        <p:spPr>
          <a:xfrm>
            <a:off x="7165831" y="3757559"/>
            <a:ext cx="8197850" cy="646331"/>
          </a:xfrm>
          <a:prstGeom prst="rect">
            <a:avLst/>
          </a:prstGeom>
          <a:solidFill>
            <a:srgbClr val="A6A6A6"/>
          </a:solidFill>
        </p:spPr>
        <p:txBody>
          <a:bodyPr>
            <a:spAutoFit/>
          </a:bodyPr>
          <a:lstStyle/>
          <a:p>
            <a:r>
              <a:rPr lang="es-ES" dirty="0"/>
              <a:t>System.out.println("¡Hola Mundo!"); </a:t>
            </a:r>
          </a:p>
          <a:p>
            <a:r>
              <a:rPr lang="es-ES" dirty="0"/>
              <a:t>System.out.println("¡Hoy es un grandioso día para programar!"); </a:t>
            </a:r>
            <a:endParaRPr lang="es-MX" dirty="0"/>
          </a:p>
        </p:txBody>
      </p:sp>
      <p:sp>
        <p:nvSpPr>
          <p:cNvPr id="14" name="Rectángulo 13">
            <a:extLst>
              <a:ext uri="{FF2B5EF4-FFF2-40B4-BE49-F238E27FC236}">
                <a16:creationId xmlns:a16="http://schemas.microsoft.com/office/drawing/2014/main" id="{CBEAC49D-7BAD-4232-9803-41055FD43AAA}"/>
              </a:ext>
            </a:extLst>
          </p:cNvPr>
          <p:cNvSpPr/>
          <p:nvPr/>
        </p:nvSpPr>
        <p:spPr>
          <a:xfrm>
            <a:off x="7158240" y="4554875"/>
            <a:ext cx="8197850" cy="523220"/>
          </a:xfrm>
          <a:prstGeom prst="rect">
            <a:avLst/>
          </a:prstGeom>
        </p:spPr>
        <p:txBody>
          <a:bodyPr>
            <a:spAutoFit/>
          </a:bodyPr>
          <a:lstStyle/>
          <a:p>
            <a:r>
              <a:rPr lang="es-ES" sz="1400" dirty="0"/>
              <a:t>Después de imprimir "¡Hola Mundo!", la terminal de salida crea una nueva línea para que se emita la siguiente instrucción. Este programa imprimirá cada declaración en una nueva línea así:</a:t>
            </a:r>
            <a:endParaRPr lang="es-MX" sz="1400" dirty="0"/>
          </a:p>
        </p:txBody>
      </p:sp>
      <p:sp>
        <p:nvSpPr>
          <p:cNvPr id="15" name="Rectángulo 14">
            <a:extLst>
              <a:ext uri="{FF2B5EF4-FFF2-40B4-BE49-F238E27FC236}">
                <a16:creationId xmlns:a16="http://schemas.microsoft.com/office/drawing/2014/main" id="{E623D10A-93AD-4E61-BA75-52EDED07BD8E}"/>
              </a:ext>
            </a:extLst>
          </p:cNvPr>
          <p:cNvSpPr/>
          <p:nvPr/>
        </p:nvSpPr>
        <p:spPr>
          <a:xfrm>
            <a:off x="7076215" y="5078095"/>
            <a:ext cx="3637534" cy="646331"/>
          </a:xfrm>
          <a:prstGeom prst="rect">
            <a:avLst/>
          </a:prstGeom>
          <a:solidFill>
            <a:schemeClr val="bg1"/>
          </a:solidFill>
        </p:spPr>
        <p:txBody>
          <a:bodyPr wrap="none">
            <a:spAutoFit/>
          </a:bodyPr>
          <a:lstStyle/>
          <a:p>
            <a:r>
              <a:rPr lang="es-ES" dirty="0"/>
              <a:t>¡Hola Mundo! </a:t>
            </a:r>
          </a:p>
          <a:p>
            <a:r>
              <a:rPr lang="es-ES" dirty="0"/>
              <a:t>¡Hoy es un gran día para programar! </a:t>
            </a:r>
            <a:endParaRPr lang="es-MX" dirty="0"/>
          </a:p>
        </p:txBody>
      </p:sp>
    </p:spTree>
    <p:extLst>
      <p:ext uri="{BB962C8B-B14F-4D97-AF65-F5344CB8AC3E}">
        <p14:creationId xmlns:p14="http://schemas.microsoft.com/office/powerpoint/2010/main" val="1971619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60</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Pilas</a:t>
            </a:r>
          </a:p>
        </p:txBody>
      </p:sp>
      <p:sp>
        <p:nvSpPr>
          <p:cNvPr id="4" name="CuadroTexto 3">
            <a:extLst>
              <a:ext uri="{FF2B5EF4-FFF2-40B4-BE49-F238E27FC236}">
                <a16:creationId xmlns:a16="http://schemas.microsoft.com/office/drawing/2014/main" id="{5369142F-F61E-9032-D41B-2CAE3722BDDF}"/>
              </a:ext>
            </a:extLst>
          </p:cNvPr>
          <p:cNvSpPr txBox="1"/>
          <p:nvPr/>
        </p:nvSpPr>
        <p:spPr>
          <a:xfrm>
            <a:off x="929002" y="310461"/>
            <a:ext cx="8214014" cy="1600438"/>
          </a:xfrm>
          <a:prstGeom prst="rect">
            <a:avLst/>
          </a:prstGeom>
          <a:noFill/>
        </p:spPr>
        <p:txBody>
          <a:bodyPr wrap="square">
            <a:spAutoFit/>
          </a:bodyPr>
          <a:lstStyle/>
          <a:p>
            <a:r>
              <a:rPr lang="es-MX" sz="1400" dirty="0"/>
              <a:t>La pila (</a:t>
            </a:r>
            <a:r>
              <a:rPr lang="es-MX" sz="1400" dirty="0" err="1"/>
              <a:t>stack</a:t>
            </a:r>
            <a:r>
              <a:rPr lang="es-MX" sz="1400" dirty="0"/>
              <a:t>) es una estructura de datos lineal que se utiliza para almacenar la recopilación de objetos, siendo el modo de acceso a sus elementos de tipo LIFO (del inglés </a:t>
            </a:r>
            <a:r>
              <a:rPr lang="es-MX" sz="1400" dirty="0" err="1"/>
              <a:t>Last</a:t>
            </a:r>
            <a:r>
              <a:rPr lang="es-MX" sz="1400" dirty="0"/>
              <a:t> In, </a:t>
            </a:r>
            <a:r>
              <a:rPr lang="es-MX" sz="1400" dirty="0" err="1"/>
              <a:t>First</a:t>
            </a:r>
            <a:r>
              <a:rPr lang="es-MX" sz="1400" dirty="0"/>
              <a:t> </a:t>
            </a:r>
            <a:r>
              <a:rPr lang="es-MX" sz="1400" dirty="0" err="1"/>
              <a:t>Out</a:t>
            </a:r>
            <a:r>
              <a:rPr lang="es-MX" sz="1400" dirty="0"/>
              <a:t>, «último en entrar, primero en salir») Java </a:t>
            </a:r>
            <a:r>
              <a:rPr lang="es-MX" sz="1400" dirty="0" err="1"/>
              <a:t>Collection</a:t>
            </a:r>
            <a:r>
              <a:rPr lang="es-MX" sz="1400" dirty="0"/>
              <a:t> Framework proporciona muchas interfaces y clases para almacenar la colección de objetos. Una de ellas es la clase de pila (</a:t>
            </a:r>
            <a:r>
              <a:rPr lang="es-MX" sz="1400" dirty="0" err="1"/>
              <a:t>stack</a:t>
            </a:r>
            <a:r>
              <a:rPr lang="es-MX" sz="1400" dirty="0"/>
              <a:t>) que proporciona diferentes operaciones, como </a:t>
            </a:r>
            <a:r>
              <a:rPr lang="es-MX" sz="1400" dirty="0" err="1"/>
              <a:t>push</a:t>
            </a:r>
            <a:r>
              <a:rPr lang="es-MX" sz="1400" dirty="0"/>
              <a:t>, pop, </a:t>
            </a:r>
            <a:r>
              <a:rPr lang="es-MX" sz="1400" dirty="0" err="1"/>
              <a:t>peek</a:t>
            </a:r>
            <a:r>
              <a:rPr lang="es-MX" sz="1400" dirty="0"/>
              <a:t>, etc. Las dos operaciones más importantes de la estructura de datos de pila son </a:t>
            </a:r>
            <a:r>
              <a:rPr lang="es-MX" sz="1400" dirty="0" err="1"/>
              <a:t>push</a:t>
            </a:r>
            <a:r>
              <a:rPr lang="es-MX" sz="1400" dirty="0"/>
              <a:t> (apilar, colocar) y pop (retirar, </a:t>
            </a:r>
            <a:r>
              <a:rPr lang="es-MX" sz="1400" dirty="0" err="1"/>
              <a:t>desapilar</a:t>
            </a:r>
            <a:r>
              <a:rPr lang="es-MX" sz="1400" dirty="0"/>
              <a:t>). La operación </a:t>
            </a:r>
            <a:r>
              <a:rPr lang="es-MX" sz="1400" dirty="0" err="1"/>
              <a:t>push</a:t>
            </a:r>
            <a:r>
              <a:rPr lang="es-MX" sz="1400" dirty="0"/>
              <a:t> inserta un elemento en la pila (</a:t>
            </a:r>
            <a:r>
              <a:rPr lang="es-MX" sz="1400" dirty="0" err="1"/>
              <a:t>stack</a:t>
            </a:r>
            <a:r>
              <a:rPr lang="es-MX" sz="1400" dirty="0"/>
              <a:t>) y pop elimina un elemento de la parte superior de la pila (top </a:t>
            </a:r>
            <a:r>
              <a:rPr lang="es-MX" sz="1400" dirty="0" err="1"/>
              <a:t>of</a:t>
            </a:r>
            <a:r>
              <a:rPr lang="es-MX" sz="1400" dirty="0"/>
              <a:t> </a:t>
            </a:r>
            <a:r>
              <a:rPr lang="es-MX" sz="1400" dirty="0" err="1"/>
              <a:t>the</a:t>
            </a:r>
            <a:r>
              <a:rPr lang="es-MX" sz="1400" dirty="0"/>
              <a:t> </a:t>
            </a:r>
            <a:r>
              <a:rPr lang="es-MX" sz="1400" dirty="0" err="1"/>
              <a:t>stack</a:t>
            </a:r>
            <a:r>
              <a:rPr lang="es-MX" sz="1400" dirty="0"/>
              <a:t>). Veamos cómo funcionan en las pilas.</a:t>
            </a:r>
          </a:p>
        </p:txBody>
      </p:sp>
      <p:pic>
        <p:nvPicPr>
          <p:cNvPr id="6" name="Imagen 5">
            <a:extLst>
              <a:ext uri="{FF2B5EF4-FFF2-40B4-BE49-F238E27FC236}">
                <a16:creationId xmlns:a16="http://schemas.microsoft.com/office/drawing/2014/main" id="{9597C8D0-85B1-DF9B-6748-F4157E52A0A4}"/>
              </a:ext>
            </a:extLst>
          </p:cNvPr>
          <p:cNvPicPr>
            <a:picLocks noChangeAspect="1"/>
          </p:cNvPicPr>
          <p:nvPr/>
        </p:nvPicPr>
        <p:blipFill>
          <a:blip r:embed="rId2"/>
          <a:stretch>
            <a:fillRect/>
          </a:stretch>
        </p:blipFill>
        <p:spPr>
          <a:xfrm>
            <a:off x="1066078" y="2135837"/>
            <a:ext cx="6057900" cy="3800475"/>
          </a:xfrm>
          <a:prstGeom prst="rect">
            <a:avLst/>
          </a:prstGeom>
        </p:spPr>
      </p:pic>
      <p:sp>
        <p:nvSpPr>
          <p:cNvPr id="8" name="CuadroTexto 7">
            <a:extLst>
              <a:ext uri="{FF2B5EF4-FFF2-40B4-BE49-F238E27FC236}">
                <a16:creationId xmlns:a16="http://schemas.microsoft.com/office/drawing/2014/main" id="{4FC46924-23CA-D264-476E-62FA207C4D6D}"/>
              </a:ext>
            </a:extLst>
          </p:cNvPr>
          <p:cNvSpPr txBox="1"/>
          <p:nvPr/>
        </p:nvSpPr>
        <p:spPr>
          <a:xfrm>
            <a:off x="8114669" y="2430444"/>
            <a:ext cx="5622113" cy="369332"/>
          </a:xfrm>
          <a:prstGeom prst="rect">
            <a:avLst/>
          </a:prstGeom>
          <a:noFill/>
        </p:spPr>
        <p:txBody>
          <a:bodyPr wrap="square">
            <a:spAutoFit/>
          </a:bodyPr>
          <a:lstStyle/>
          <a:p>
            <a:r>
              <a:rPr lang="es-MX" dirty="0" err="1"/>
              <a:t>Desapilemos</a:t>
            </a:r>
            <a:r>
              <a:rPr lang="es-MX" dirty="0"/>
              <a:t> (pop) 18, 45 y 11 de la pila de datos. </a:t>
            </a:r>
          </a:p>
        </p:txBody>
      </p:sp>
      <p:pic>
        <p:nvPicPr>
          <p:cNvPr id="10" name="Imagen 9">
            <a:extLst>
              <a:ext uri="{FF2B5EF4-FFF2-40B4-BE49-F238E27FC236}">
                <a16:creationId xmlns:a16="http://schemas.microsoft.com/office/drawing/2014/main" id="{9BD5CECA-1FE1-1C87-AE3F-F7BC9B04E787}"/>
              </a:ext>
            </a:extLst>
          </p:cNvPr>
          <p:cNvPicPr>
            <a:picLocks noChangeAspect="1"/>
          </p:cNvPicPr>
          <p:nvPr/>
        </p:nvPicPr>
        <p:blipFill>
          <a:blip r:embed="rId3"/>
          <a:stretch>
            <a:fillRect/>
          </a:stretch>
        </p:blipFill>
        <p:spPr>
          <a:xfrm>
            <a:off x="7528791" y="3096491"/>
            <a:ext cx="6134778" cy="2817953"/>
          </a:xfrm>
          <a:prstGeom prst="rect">
            <a:avLst/>
          </a:prstGeom>
        </p:spPr>
      </p:pic>
    </p:spTree>
    <p:extLst>
      <p:ext uri="{BB962C8B-B14F-4D97-AF65-F5344CB8AC3E}">
        <p14:creationId xmlns:p14="http://schemas.microsoft.com/office/powerpoint/2010/main" val="3307191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61</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Pilas</a:t>
            </a:r>
          </a:p>
        </p:txBody>
      </p:sp>
      <p:sp>
        <p:nvSpPr>
          <p:cNvPr id="4" name="CuadroTexto 3">
            <a:extLst>
              <a:ext uri="{FF2B5EF4-FFF2-40B4-BE49-F238E27FC236}">
                <a16:creationId xmlns:a16="http://schemas.microsoft.com/office/drawing/2014/main" id="{A254682A-0CE8-1661-152E-7AD5A98185E0}"/>
              </a:ext>
            </a:extLst>
          </p:cNvPr>
          <p:cNvSpPr txBox="1"/>
          <p:nvPr/>
        </p:nvSpPr>
        <p:spPr>
          <a:xfrm>
            <a:off x="858810" y="310461"/>
            <a:ext cx="4908145" cy="738664"/>
          </a:xfrm>
          <a:prstGeom prst="rect">
            <a:avLst/>
          </a:prstGeom>
          <a:noFill/>
        </p:spPr>
        <p:txBody>
          <a:bodyPr wrap="square">
            <a:spAutoFit/>
          </a:bodyPr>
          <a:lstStyle/>
          <a:p>
            <a:r>
              <a:rPr lang="es-MX" sz="1400" dirty="0"/>
              <a:t>Pila vacía (</a:t>
            </a:r>
            <a:r>
              <a:rPr lang="es-MX" sz="1400" dirty="0" err="1"/>
              <a:t>empty</a:t>
            </a:r>
            <a:r>
              <a:rPr lang="es-MX" sz="1400" dirty="0"/>
              <a:t> </a:t>
            </a:r>
            <a:r>
              <a:rPr lang="es-MX" sz="1400" dirty="0" err="1"/>
              <a:t>stack</a:t>
            </a:r>
            <a:r>
              <a:rPr lang="es-MX" sz="1400" dirty="0"/>
              <a:t>): una pila que no tiene ningún elemento se le conoce como una pila vacía (</a:t>
            </a:r>
            <a:r>
              <a:rPr lang="es-MX" sz="1400" dirty="0" err="1"/>
              <a:t>empty</a:t>
            </a:r>
            <a:r>
              <a:rPr lang="es-MX" sz="1400" dirty="0"/>
              <a:t> </a:t>
            </a:r>
            <a:r>
              <a:rPr lang="es-MX" sz="1400" dirty="0" err="1"/>
              <a:t>stack</a:t>
            </a:r>
            <a:r>
              <a:rPr lang="es-MX" sz="1400" dirty="0"/>
              <a:t>). Cuando la pila está vacía, el valor de la variable de la parte superior es -1.</a:t>
            </a:r>
          </a:p>
        </p:txBody>
      </p:sp>
      <p:pic>
        <p:nvPicPr>
          <p:cNvPr id="6" name="Imagen 5">
            <a:extLst>
              <a:ext uri="{FF2B5EF4-FFF2-40B4-BE49-F238E27FC236}">
                <a16:creationId xmlns:a16="http://schemas.microsoft.com/office/drawing/2014/main" id="{E7A5C3D4-2DD9-D3DC-6BAF-D58689174833}"/>
              </a:ext>
            </a:extLst>
          </p:cNvPr>
          <p:cNvPicPr>
            <a:picLocks noChangeAspect="1"/>
          </p:cNvPicPr>
          <p:nvPr/>
        </p:nvPicPr>
        <p:blipFill>
          <a:blip r:embed="rId2"/>
          <a:stretch>
            <a:fillRect/>
          </a:stretch>
        </p:blipFill>
        <p:spPr>
          <a:xfrm>
            <a:off x="1036637" y="1035267"/>
            <a:ext cx="1295400" cy="2219325"/>
          </a:xfrm>
          <a:prstGeom prst="rect">
            <a:avLst/>
          </a:prstGeom>
        </p:spPr>
      </p:pic>
      <p:sp>
        <p:nvSpPr>
          <p:cNvPr id="8" name="CuadroTexto 7">
            <a:extLst>
              <a:ext uri="{FF2B5EF4-FFF2-40B4-BE49-F238E27FC236}">
                <a16:creationId xmlns:a16="http://schemas.microsoft.com/office/drawing/2014/main" id="{47494CE2-65A7-8A93-7215-436765843CD9}"/>
              </a:ext>
            </a:extLst>
          </p:cNvPr>
          <p:cNvSpPr txBox="1"/>
          <p:nvPr/>
        </p:nvSpPr>
        <p:spPr>
          <a:xfrm>
            <a:off x="858810" y="3456178"/>
            <a:ext cx="4669154" cy="954107"/>
          </a:xfrm>
          <a:prstGeom prst="rect">
            <a:avLst/>
          </a:prstGeom>
          <a:noFill/>
        </p:spPr>
        <p:txBody>
          <a:bodyPr wrap="square">
            <a:spAutoFit/>
          </a:bodyPr>
          <a:lstStyle/>
          <a:p>
            <a:r>
              <a:rPr lang="es-MX" sz="1400" dirty="0"/>
              <a:t>Cuando apilamos (</a:t>
            </a:r>
            <a:r>
              <a:rPr lang="es-MX" sz="1400" dirty="0" err="1"/>
              <a:t>push</a:t>
            </a:r>
            <a:r>
              <a:rPr lang="es-MX" sz="1400" dirty="0"/>
              <a:t>) un elemento en la pila, la parte superior aumenta en 1. Por ejemplo, en la siguiente figura tenemos que para: </a:t>
            </a:r>
            <a:r>
              <a:rPr lang="es-MX" sz="1400" dirty="0" err="1"/>
              <a:t>push</a:t>
            </a:r>
            <a:r>
              <a:rPr lang="es-MX" sz="1400" dirty="0"/>
              <a:t> 12, top=0, </a:t>
            </a:r>
            <a:r>
              <a:rPr lang="es-MX" sz="1400" dirty="0" err="1"/>
              <a:t>push</a:t>
            </a:r>
            <a:r>
              <a:rPr lang="es-MX" sz="1400" dirty="0"/>
              <a:t> 6, top=1 y </a:t>
            </a:r>
            <a:r>
              <a:rPr lang="es-MX" sz="1400" dirty="0" err="1"/>
              <a:t>push</a:t>
            </a:r>
            <a:r>
              <a:rPr lang="es-MX" sz="1400" dirty="0"/>
              <a:t> 9, top=2 </a:t>
            </a:r>
          </a:p>
        </p:txBody>
      </p:sp>
      <p:pic>
        <p:nvPicPr>
          <p:cNvPr id="10" name="Imagen 9">
            <a:extLst>
              <a:ext uri="{FF2B5EF4-FFF2-40B4-BE49-F238E27FC236}">
                <a16:creationId xmlns:a16="http://schemas.microsoft.com/office/drawing/2014/main" id="{50D41932-B1F3-BC82-55F7-1C7F126A3EA8}"/>
              </a:ext>
            </a:extLst>
          </p:cNvPr>
          <p:cNvPicPr>
            <a:picLocks noChangeAspect="1"/>
          </p:cNvPicPr>
          <p:nvPr/>
        </p:nvPicPr>
        <p:blipFill>
          <a:blip r:embed="rId3"/>
          <a:stretch>
            <a:fillRect/>
          </a:stretch>
        </p:blipFill>
        <p:spPr>
          <a:xfrm>
            <a:off x="929002" y="4512288"/>
            <a:ext cx="1257300" cy="2305050"/>
          </a:xfrm>
          <a:prstGeom prst="rect">
            <a:avLst/>
          </a:prstGeom>
        </p:spPr>
      </p:pic>
      <p:cxnSp>
        <p:nvCxnSpPr>
          <p:cNvPr id="12" name="Conector recto 11">
            <a:extLst>
              <a:ext uri="{FF2B5EF4-FFF2-40B4-BE49-F238E27FC236}">
                <a16:creationId xmlns:a16="http://schemas.microsoft.com/office/drawing/2014/main" id="{72F7F651-7ECA-337E-0F9F-AD53CAD33C45}"/>
              </a:ext>
            </a:extLst>
          </p:cNvPr>
          <p:cNvCxnSpPr/>
          <p:nvPr/>
        </p:nvCxnSpPr>
        <p:spPr>
          <a:xfrm>
            <a:off x="6120245" y="310461"/>
            <a:ext cx="0" cy="6401775"/>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091424C-2F35-AD4C-AC8C-A718B277B50D}"/>
              </a:ext>
            </a:extLst>
          </p:cNvPr>
          <p:cNvSpPr txBox="1"/>
          <p:nvPr/>
        </p:nvSpPr>
        <p:spPr>
          <a:xfrm>
            <a:off x="6359236" y="236304"/>
            <a:ext cx="8214014" cy="738664"/>
          </a:xfrm>
          <a:prstGeom prst="rect">
            <a:avLst/>
          </a:prstGeom>
          <a:noFill/>
        </p:spPr>
        <p:txBody>
          <a:bodyPr wrap="square">
            <a:spAutoFit/>
          </a:bodyPr>
          <a:lstStyle/>
          <a:p>
            <a:r>
              <a:rPr lang="es-MX" sz="1400" dirty="0"/>
              <a:t>Java </a:t>
            </a:r>
            <a:r>
              <a:rPr lang="es-MX" sz="1400" dirty="0" err="1"/>
              <a:t>collections</a:t>
            </a:r>
            <a:r>
              <a:rPr lang="es-MX" sz="1400" dirty="0"/>
              <a:t> </a:t>
            </a:r>
            <a:r>
              <a:rPr lang="es-MX" sz="1400" dirty="0" err="1"/>
              <a:t>framework</a:t>
            </a:r>
            <a:r>
              <a:rPr lang="es-MX" sz="1400" dirty="0"/>
              <a:t> tiene una clase llamada </a:t>
            </a:r>
            <a:r>
              <a:rPr lang="es-MX" sz="1400" dirty="0" err="1"/>
              <a:t>Stack</a:t>
            </a:r>
            <a:r>
              <a:rPr lang="es-MX" sz="1400" dirty="0"/>
              <a:t> que proporciona la funcionalidad de la estructura de datos apilados. Para crear una pila, primero debemos importar el paquete </a:t>
            </a:r>
            <a:r>
              <a:rPr lang="es-MX" sz="1400" dirty="0" err="1"/>
              <a:t>java.util.stack</a:t>
            </a:r>
            <a:r>
              <a:rPr lang="es-MX" sz="1400" dirty="0"/>
              <a:t>. Una vez que importamos el paquete, así es como podemos crear una pila en Java: </a:t>
            </a:r>
          </a:p>
        </p:txBody>
      </p:sp>
      <p:pic>
        <p:nvPicPr>
          <p:cNvPr id="16" name="Imagen 15">
            <a:extLst>
              <a:ext uri="{FF2B5EF4-FFF2-40B4-BE49-F238E27FC236}">
                <a16:creationId xmlns:a16="http://schemas.microsoft.com/office/drawing/2014/main" id="{E460F0A2-52AF-F524-E21A-5BA2196EA47A}"/>
              </a:ext>
            </a:extLst>
          </p:cNvPr>
          <p:cNvPicPr>
            <a:picLocks noChangeAspect="1"/>
          </p:cNvPicPr>
          <p:nvPr/>
        </p:nvPicPr>
        <p:blipFill>
          <a:blip r:embed="rId4"/>
          <a:stretch>
            <a:fillRect/>
          </a:stretch>
        </p:blipFill>
        <p:spPr>
          <a:xfrm>
            <a:off x="6473536" y="1035267"/>
            <a:ext cx="2200275" cy="257175"/>
          </a:xfrm>
          <a:prstGeom prst="rect">
            <a:avLst/>
          </a:prstGeom>
        </p:spPr>
      </p:pic>
      <p:sp>
        <p:nvSpPr>
          <p:cNvPr id="19" name="CuadroTexto 18">
            <a:extLst>
              <a:ext uri="{FF2B5EF4-FFF2-40B4-BE49-F238E27FC236}">
                <a16:creationId xmlns:a16="http://schemas.microsoft.com/office/drawing/2014/main" id="{E84D961D-1379-E70D-29E1-69E796E4AF7D}"/>
              </a:ext>
            </a:extLst>
          </p:cNvPr>
          <p:cNvSpPr txBox="1"/>
          <p:nvPr/>
        </p:nvSpPr>
        <p:spPr>
          <a:xfrm>
            <a:off x="6378718" y="1431121"/>
            <a:ext cx="8214014" cy="307777"/>
          </a:xfrm>
          <a:prstGeom prst="rect">
            <a:avLst/>
          </a:prstGeom>
          <a:noFill/>
        </p:spPr>
        <p:txBody>
          <a:bodyPr wrap="square">
            <a:spAutoFit/>
          </a:bodyPr>
          <a:lstStyle/>
          <a:p>
            <a:r>
              <a:rPr lang="es-MX" sz="1400" dirty="0"/>
              <a:t>Aquí, el </a:t>
            </a:r>
            <a:r>
              <a:rPr lang="es-MX" sz="1400" dirty="0" err="1"/>
              <a:t>type</a:t>
            </a:r>
            <a:r>
              <a:rPr lang="es-MX" sz="1400" dirty="0"/>
              <a:t> indica el tipo de datos que se almacenan en la pila. Por ejemplo,</a:t>
            </a:r>
          </a:p>
        </p:txBody>
      </p:sp>
      <p:pic>
        <p:nvPicPr>
          <p:cNvPr id="21" name="Imagen 20">
            <a:extLst>
              <a:ext uri="{FF2B5EF4-FFF2-40B4-BE49-F238E27FC236}">
                <a16:creationId xmlns:a16="http://schemas.microsoft.com/office/drawing/2014/main" id="{85FC1CB9-B926-5C59-F071-B3E54166E17E}"/>
              </a:ext>
            </a:extLst>
          </p:cNvPr>
          <p:cNvPicPr>
            <a:picLocks noChangeAspect="1"/>
          </p:cNvPicPr>
          <p:nvPr/>
        </p:nvPicPr>
        <p:blipFill>
          <a:blip r:embed="rId5"/>
          <a:stretch>
            <a:fillRect/>
          </a:stretch>
        </p:blipFill>
        <p:spPr>
          <a:xfrm>
            <a:off x="6473536" y="1877577"/>
            <a:ext cx="3333750" cy="895350"/>
          </a:xfrm>
          <a:prstGeom prst="rect">
            <a:avLst/>
          </a:prstGeom>
        </p:spPr>
      </p:pic>
      <p:sp>
        <p:nvSpPr>
          <p:cNvPr id="23" name="CuadroTexto 22">
            <a:extLst>
              <a:ext uri="{FF2B5EF4-FFF2-40B4-BE49-F238E27FC236}">
                <a16:creationId xmlns:a16="http://schemas.microsoft.com/office/drawing/2014/main" id="{73AD4B2C-B03B-CDD7-1C77-A00005500344}"/>
              </a:ext>
            </a:extLst>
          </p:cNvPr>
          <p:cNvSpPr txBox="1"/>
          <p:nvPr/>
        </p:nvSpPr>
        <p:spPr>
          <a:xfrm>
            <a:off x="6378718" y="3004283"/>
            <a:ext cx="3675469" cy="738664"/>
          </a:xfrm>
          <a:prstGeom prst="rect">
            <a:avLst/>
          </a:prstGeom>
          <a:noFill/>
        </p:spPr>
        <p:txBody>
          <a:bodyPr wrap="square">
            <a:spAutoFit/>
          </a:bodyPr>
          <a:lstStyle/>
          <a:p>
            <a:r>
              <a:rPr lang="es-MX" sz="1400" dirty="0"/>
              <a:t>El método </a:t>
            </a:r>
            <a:r>
              <a:rPr lang="es-MX" sz="1400" dirty="0" err="1"/>
              <a:t>push</a:t>
            </a:r>
            <a:r>
              <a:rPr lang="es-MX" sz="1400" dirty="0"/>
              <a:t>() Para apilar un elemento a la parte superior de la pila, usamos el método </a:t>
            </a:r>
            <a:r>
              <a:rPr lang="es-MX" sz="1400" dirty="0" err="1"/>
              <a:t>push</a:t>
            </a:r>
            <a:r>
              <a:rPr lang="es-MX" sz="1400" dirty="0"/>
              <a:t> (). Por ejemplo</a:t>
            </a:r>
          </a:p>
        </p:txBody>
      </p:sp>
      <p:pic>
        <p:nvPicPr>
          <p:cNvPr id="25" name="Imagen 24">
            <a:extLst>
              <a:ext uri="{FF2B5EF4-FFF2-40B4-BE49-F238E27FC236}">
                <a16:creationId xmlns:a16="http://schemas.microsoft.com/office/drawing/2014/main" id="{03840460-1560-2859-32BD-43E41D6EEE99}"/>
              </a:ext>
            </a:extLst>
          </p:cNvPr>
          <p:cNvPicPr>
            <a:picLocks noChangeAspect="1"/>
          </p:cNvPicPr>
          <p:nvPr/>
        </p:nvPicPr>
        <p:blipFill>
          <a:blip r:embed="rId6"/>
          <a:stretch>
            <a:fillRect/>
          </a:stretch>
        </p:blipFill>
        <p:spPr>
          <a:xfrm>
            <a:off x="6516398" y="3933231"/>
            <a:ext cx="3248025" cy="3219450"/>
          </a:xfrm>
          <a:prstGeom prst="rect">
            <a:avLst/>
          </a:prstGeom>
        </p:spPr>
      </p:pic>
      <p:cxnSp>
        <p:nvCxnSpPr>
          <p:cNvPr id="26" name="Conector recto 25">
            <a:extLst>
              <a:ext uri="{FF2B5EF4-FFF2-40B4-BE49-F238E27FC236}">
                <a16:creationId xmlns:a16="http://schemas.microsoft.com/office/drawing/2014/main" id="{4529E92B-D869-DF7E-03BB-10B2104F7571}"/>
              </a:ext>
            </a:extLst>
          </p:cNvPr>
          <p:cNvCxnSpPr>
            <a:cxnSpLocks/>
          </p:cNvCxnSpPr>
          <p:nvPr/>
        </p:nvCxnSpPr>
        <p:spPr>
          <a:xfrm>
            <a:off x="10657609" y="3004283"/>
            <a:ext cx="0" cy="4195030"/>
          </a:xfrm>
          <a:prstGeom prst="line">
            <a:avLst/>
          </a:prstGeom>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BD6ECD95-42B3-B390-2480-47918AC8E844}"/>
              </a:ext>
            </a:extLst>
          </p:cNvPr>
          <p:cNvSpPr txBox="1"/>
          <p:nvPr/>
        </p:nvSpPr>
        <p:spPr>
          <a:xfrm>
            <a:off x="11035146" y="2885260"/>
            <a:ext cx="4590184" cy="738664"/>
          </a:xfrm>
          <a:prstGeom prst="rect">
            <a:avLst/>
          </a:prstGeom>
          <a:noFill/>
        </p:spPr>
        <p:txBody>
          <a:bodyPr wrap="square">
            <a:spAutoFit/>
          </a:bodyPr>
          <a:lstStyle/>
          <a:p>
            <a:r>
              <a:rPr lang="es-MX" sz="1400" dirty="0"/>
              <a:t>El método pop() Para eliminar un elemento de la parte superior de la pila (top </a:t>
            </a:r>
            <a:r>
              <a:rPr lang="es-MX" sz="1400" dirty="0" err="1"/>
              <a:t>of</a:t>
            </a:r>
            <a:r>
              <a:rPr lang="es-MX" sz="1400" dirty="0"/>
              <a:t> </a:t>
            </a:r>
            <a:r>
              <a:rPr lang="es-MX" sz="1400" dirty="0" err="1"/>
              <a:t>the</a:t>
            </a:r>
            <a:r>
              <a:rPr lang="es-MX" sz="1400" dirty="0"/>
              <a:t> </a:t>
            </a:r>
            <a:r>
              <a:rPr lang="es-MX" sz="1400" dirty="0" err="1"/>
              <a:t>stack</a:t>
            </a:r>
            <a:r>
              <a:rPr lang="es-MX" sz="1400" dirty="0"/>
              <a:t>), usamos el método pop(). A continuación tenemos un ejemplo de su aplicación:</a:t>
            </a:r>
          </a:p>
        </p:txBody>
      </p:sp>
      <p:pic>
        <p:nvPicPr>
          <p:cNvPr id="31" name="Imagen 30">
            <a:extLst>
              <a:ext uri="{FF2B5EF4-FFF2-40B4-BE49-F238E27FC236}">
                <a16:creationId xmlns:a16="http://schemas.microsoft.com/office/drawing/2014/main" id="{4CFDC9D1-75AC-10B4-C7BA-C28D543F3BDB}"/>
              </a:ext>
            </a:extLst>
          </p:cNvPr>
          <p:cNvPicPr>
            <a:picLocks noChangeAspect="1"/>
          </p:cNvPicPr>
          <p:nvPr/>
        </p:nvPicPr>
        <p:blipFill>
          <a:blip r:embed="rId7"/>
          <a:stretch>
            <a:fillRect/>
          </a:stretch>
        </p:blipFill>
        <p:spPr>
          <a:xfrm>
            <a:off x="11225813" y="3886599"/>
            <a:ext cx="4399517" cy="3266082"/>
          </a:xfrm>
          <a:prstGeom prst="rect">
            <a:avLst/>
          </a:prstGeom>
        </p:spPr>
      </p:pic>
    </p:spTree>
    <p:extLst>
      <p:ext uri="{BB962C8B-B14F-4D97-AF65-F5344CB8AC3E}">
        <p14:creationId xmlns:p14="http://schemas.microsoft.com/office/powerpoint/2010/main" val="2178875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62</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Pilas</a:t>
            </a:r>
          </a:p>
        </p:txBody>
      </p:sp>
      <p:sp>
        <p:nvSpPr>
          <p:cNvPr id="4" name="CuadroTexto 3">
            <a:extLst>
              <a:ext uri="{FF2B5EF4-FFF2-40B4-BE49-F238E27FC236}">
                <a16:creationId xmlns:a16="http://schemas.microsoft.com/office/drawing/2014/main" id="{71EDBE9B-957A-31AB-3F5E-685FFB20CA93}"/>
              </a:ext>
            </a:extLst>
          </p:cNvPr>
          <p:cNvSpPr txBox="1"/>
          <p:nvPr/>
        </p:nvSpPr>
        <p:spPr>
          <a:xfrm>
            <a:off x="858810" y="125795"/>
            <a:ext cx="8214014" cy="369332"/>
          </a:xfrm>
          <a:prstGeom prst="rect">
            <a:avLst/>
          </a:prstGeom>
          <a:noFill/>
        </p:spPr>
        <p:txBody>
          <a:bodyPr wrap="square">
            <a:spAutoFit/>
          </a:bodyPr>
          <a:lstStyle/>
          <a:p>
            <a:r>
              <a:rPr lang="es-MX"/>
              <a:t>El método peek()</a:t>
            </a:r>
            <a:endParaRPr lang="es-MX" dirty="0"/>
          </a:p>
        </p:txBody>
      </p:sp>
      <p:sp>
        <p:nvSpPr>
          <p:cNvPr id="6" name="CuadroTexto 5">
            <a:extLst>
              <a:ext uri="{FF2B5EF4-FFF2-40B4-BE49-F238E27FC236}">
                <a16:creationId xmlns:a16="http://schemas.microsoft.com/office/drawing/2014/main" id="{7BFED719-21E3-F9A9-48CF-2856BA1A7C8F}"/>
              </a:ext>
            </a:extLst>
          </p:cNvPr>
          <p:cNvSpPr txBox="1"/>
          <p:nvPr/>
        </p:nvSpPr>
        <p:spPr>
          <a:xfrm>
            <a:off x="858810" y="487077"/>
            <a:ext cx="8214014" cy="307777"/>
          </a:xfrm>
          <a:prstGeom prst="rect">
            <a:avLst/>
          </a:prstGeom>
          <a:noFill/>
        </p:spPr>
        <p:txBody>
          <a:bodyPr wrap="square">
            <a:spAutoFit/>
          </a:bodyPr>
          <a:lstStyle/>
          <a:p>
            <a:r>
              <a:rPr lang="es-MX" sz="1400" dirty="0"/>
              <a:t>El método </a:t>
            </a:r>
            <a:r>
              <a:rPr lang="es-MX" sz="1400" dirty="0" err="1"/>
              <a:t>peek</a:t>
            </a:r>
            <a:r>
              <a:rPr lang="es-MX" sz="1400" dirty="0"/>
              <a:t>() devuelve el objeto desde la parte superior de la pila. Por ejemplo</a:t>
            </a:r>
          </a:p>
        </p:txBody>
      </p:sp>
      <p:grpSp>
        <p:nvGrpSpPr>
          <p:cNvPr id="11" name="Grupo 10">
            <a:extLst>
              <a:ext uri="{FF2B5EF4-FFF2-40B4-BE49-F238E27FC236}">
                <a16:creationId xmlns:a16="http://schemas.microsoft.com/office/drawing/2014/main" id="{72842434-7D13-D8AB-DA5C-FB3DEC15C697}"/>
              </a:ext>
            </a:extLst>
          </p:cNvPr>
          <p:cNvGrpSpPr/>
          <p:nvPr/>
        </p:nvGrpSpPr>
        <p:grpSpPr>
          <a:xfrm>
            <a:off x="929002" y="971470"/>
            <a:ext cx="5267325" cy="3806471"/>
            <a:chOff x="1409412" y="1091307"/>
            <a:chExt cx="5267325" cy="3806471"/>
          </a:xfrm>
        </p:grpSpPr>
        <p:pic>
          <p:nvPicPr>
            <p:cNvPr id="8" name="Imagen 7">
              <a:extLst>
                <a:ext uri="{FF2B5EF4-FFF2-40B4-BE49-F238E27FC236}">
                  <a16:creationId xmlns:a16="http://schemas.microsoft.com/office/drawing/2014/main" id="{C7BDA244-883B-B06D-13E5-B0ACB322D181}"/>
                </a:ext>
              </a:extLst>
            </p:cNvPr>
            <p:cNvPicPr>
              <a:picLocks noChangeAspect="1"/>
            </p:cNvPicPr>
            <p:nvPr/>
          </p:nvPicPr>
          <p:blipFill rotWithShape="1">
            <a:blip r:embed="rId2"/>
            <a:srcRect b="78928"/>
            <a:stretch/>
          </p:blipFill>
          <p:spPr>
            <a:xfrm>
              <a:off x="1409412" y="1091307"/>
              <a:ext cx="5267325" cy="1121957"/>
            </a:xfrm>
            <a:prstGeom prst="rect">
              <a:avLst/>
            </a:prstGeom>
          </p:spPr>
        </p:pic>
        <p:pic>
          <p:nvPicPr>
            <p:cNvPr id="10" name="Imagen 9">
              <a:extLst>
                <a:ext uri="{FF2B5EF4-FFF2-40B4-BE49-F238E27FC236}">
                  <a16:creationId xmlns:a16="http://schemas.microsoft.com/office/drawing/2014/main" id="{0204C74F-91C8-870C-219B-B54C009E461C}"/>
                </a:ext>
              </a:extLst>
            </p:cNvPr>
            <p:cNvPicPr>
              <a:picLocks noChangeAspect="1"/>
            </p:cNvPicPr>
            <p:nvPr/>
          </p:nvPicPr>
          <p:blipFill rotWithShape="1">
            <a:blip r:embed="rId2"/>
            <a:srcRect t="49582"/>
            <a:stretch/>
          </p:blipFill>
          <p:spPr>
            <a:xfrm>
              <a:off x="1409412" y="2213264"/>
              <a:ext cx="5267325" cy="2684514"/>
            </a:xfrm>
            <a:prstGeom prst="rect">
              <a:avLst/>
            </a:prstGeom>
          </p:spPr>
        </p:pic>
      </p:grpSp>
      <p:sp>
        <p:nvSpPr>
          <p:cNvPr id="13" name="CuadroTexto 12">
            <a:extLst>
              <a:ext uri="{FF2B5EF4-FFF2-40B4-BE49-F238E27FC236}">
                <a16:creationId xmlns:a16="http://schemas.microsoft.com/office/drawing/2014/main" id="{74E1EB79-EB81-04D1-B795-3937E7FD6156}"/>
              </a:ext>
            </a:extLst>
          </p:cNvPr>
          <p:cNvSpPr txBox="1"/>
          <p:nvPr/>
        </p:nvSpPr>
        <p:spPr>
          <a:xfrm>
            <a:off x="7327061" y="240855"/>
            <a:ext cx="8214014" cy="800219"/>
          </a:xfrm>
          <a:prstGeom prst="rect">
            <a:avLst/>
          </a:prstGeom>
          <a:noFill/>
        </p:spPr>
        <p:txBody>
          <a:bodyPr wrap="square">
            <a:spAutoFit/>
          </a:bodyPr>
          <a:lstStyle/>
          <a:p>
            <a:r>
              <a:rPr lang="es-MX" dirty="0"/>
              <a:t>El método </a:t>
            </a:r>
            <a:r>
              <a:rPr lang="es-MX" dirty="0" err="1"/>
              <a:t>search</a:t>
            </a:r>
            <a:r>
              <a:rPr lang="es-MX" dirty="0"/>
              <a:t>() </a:t>
            </a:r>
          </a:p>
          <a:p>
            <a:r>
              <a:rPr lang="es-MX" sz="1400" dirty="0"/>
              <a:t>Para buscar un elemento en la pila, usamos el método </a:t>
            </a:r>
            <a:r>
              <a:rPr lang="es-MX" sz="1400" dirty="0" err="1"/>
              <a:t>search</a:t>
            </a:r>
            <a:r>
              <a:rPr lang="es-MX" sz="1400" dirty="0"/>
              <a:t>(). Devuelve la posición del elemento contando desde la parte superior de la pila. Por ejemplo,</a:t>
            </a:r>
          </a:p>
        </p:txBody>
      </p:sp>
      <p:cxnSp>
        <p:nvCxnSpPr>
          <p:cNvPr id="15" name="Conector recto 14">
            <a:extLst>
              <a:ext uri="{FF2B5EF4-FFF2-40B4-BE49-F238E27FC236}">
                <a16:creationId xmlns:a16="http://schemas.microsoft.com/office/drawing/2014/main" id="{4C33C70D-A0AE-67F6-65A7-7043DC8E66C6}"/>
              </a:ext>
            </a:extLst>
          </p:cNvPr>
          <p:cNvCxnSpPr/>
          <p:nvPr/>
        </p:nvCxnSpPr>
        <p:spPr>
          <a:xfrm>
            <a:off x="7086600" y="240855"/>
            <a:ext cx="0" cy="6471381"/>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828D4CF7-47C1-3AE2-7A65-2080140AF697}"/>
              </a:ext>
            </a:extLst>
          </p:cNvPr>
          <p:cNvPicPr>
            <a:picLocks noChangeAspect="1"/>
          </p:cNvPicPr>
          <p:nvPr/>
        </p:nvPicPr>
        <p:blipFill>
          <a:blip r:embed="rId3"/>
          <a:stretch>
            <a:fillRect/>
          </a:stretch>
        </p:blipFill>
        <p:spPr>
          <a:xfrm>
            <a:off x="7471641" y="1058149"/>
            <a:ext cx="3533775" cy="2828925"/>
          </a:xfrm>
          <a:prstGeom prst="rect">
            <a:avLst/>
          </a:prstGeom>
        </p:spPr>
      </p:pic>
      <p:pic>
        <p:nvPicPr>
          <p:cNvPr id="20" name="Imagen 19">
            <a:extLst>
              <a:ext uri="{FF2B5EF4-FFF2-40B4-BE49-F238E27FC236}">
                <a16:creationId xmlns:a16="http://schemas.microsoft.com/office/drawing/2014/main" id="{D44390AC-248F-FE85-47CE-3AD09AF269DC}"/>
              </a:ext>
            </a:extLst>
          </p:cNvPr>
          <p:cNvPicPr>
            <a:picLocks noChangeAspect="1"/>
          </p:cNvPicPr>
          <p:nvPr/>
        </p:nvPicPr>
        <p:blipFill>
          <a:blip r:embed="rId4"/>
          <a:stretch>
            <a:fillRect/>
          </a:stretch>
        </p:blipFill>
        <p:spPr>
          <a:xfrm>
            <a:off x="7471641" y="3996891"/>
            <a:ext cx="2124075" cy="781050"/>
          </a:xfrm>
          <a:prstGeom prst="rect">
            <a:avLst/>
          </a:prstGeom>
        </p:spPr>
      </p:pic>
    </p:spTree>
    <p:extLst>
      <p:ext uri="{BB962C8B-B14F-4D97-AF65-F5344CB8AC3E}">
        <p14:creationId xmlns:p14="http://schemas.microsoft.com/office/powerpoint/2010/main" val="3908932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63</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Pilas</a:t>
            </a:r>
          </a:p>
        </p:txBody>
      </p:sp>
      <p:sp>
        <p:nvSpPr>
          <p:cNvPr id="4" name="CuadroTexto 3">
            <a:extLst>
              <a:ext uri="{FF2B5EF4-FFF2-40B4-BE49-F238E27FC236}">
                <a16:creationId xmlns:a16="http://schemas.microsoft.com/office/drawing/2014/main" id="{2F90C3EA-6825-2021-56F8-5F784F1FD36E}"/>
              </a:ext>
            </a:extLst>
          </p:cNvPr>
          <p:cNvSpPr txBox="1"/>
          <p:nvPr/>
        </p:nvSpPr>
        <p:spPr>
          <a:xfrm>
            <a:off x="1062471" y="251593"/>
            <a:ext cx="8214014" cy="369332"/>
          </a:xfrm>
          <a:prstGeom prst="rect">
            <a:avLst/>
          </a:prstGeom>
          <a:noFill/>
        </p:spPr>
        <p:txBody>
          <a:bodyPr wrap="square">
            <a:spAutoFit/>
          </a:bodyPr>
          <a:lstStyle/>
          <a:p>
            <a:r>
              <a:rPr lang="es-MX" dirty="0"/>
              <a:t>El método </a:t>
            </a:r>
            <a:r>
              <a:rPr lang="es-MX" dirty="0" err="1"/>
              <a:t>empty</a:t>
            </a:r>
            <a:r>
              <a:rPr lang="es-MX" dirty="0"/>
              <a:t>()</a:t>
            </a:r>
          </a:p>
        </p:txBody>
      </p:sp>
      <p:sp>
        <p:nvSpPr>
          <p:cNvPr id="6" name="CuadroTexto 5">
            <a:extLst>
              <a:ext uri="{FF2B5EF4-FFF2-40B4-BE49-F238E27FC236}">
                <a16:creationId xmlns:a16="http://schemas.microsoft.com/office/drawing/2014/main" id="{EC5EE685-C7DB-8BAB-1C61-D72C95130F50}"/>
              </a:ext>
            </a:extLst>
          </p:cNvPr>
          <p:cNvSpPr txBox="1"/>
          <p:nvPr/>
        </p:nvSpPr>
        <p:spPr>
          <a:xfrm>
            <a:off x="1062471" y="828743"/>
            <a:ext cx="8214014" cy="307777"/>
          </a:xfrm>
          <a:prstGeom prst="rect">
            <a:avLst/>
          </a:prstGeom>
          <a:noFill/>
        </p:spPr>
        <p:txBody>
          <a:bodyPr wrap="square">
            <a:spAutoFit/>
          </a:bodyPr>
          <a:lstStyle/>
          <a:p>
            <a:r>
              <a:rPr lang="es-MX" sz="1400" dirty="0"/>
              <a:t>Para verificar si una pila está vacía o no, usamos el método </a:t>
            </a:r>
            <a:r>
              <a:rPr lang="es-MX" sz="1400" dirty="0" err="1"/>
              <a:t>empty</a:t>
            </a:r>
            <a:r>
              <a:rPr lang="es-MX" sz="1400" dirty="0"/>
              <a:t>(). Por ejemplo, </a:t>
            </a:r>
          </a:p>
        </p:txBody>
      </p:sp>
      <p:pic>
        <p:nvPicPr>
          <p:cNvPr id="8" name="Imagen 7">
            <a:extLst>
              <a:ext uri="{FF2B5EF4-FFF2-40B4-BE49-F238E27FC236}">
                <a16:creationId xmlns:a16="http://schemas.microsoft.com/office/drawing/2014/main" id="{0AB18AAA-BF0F-FCEA-13EF-EBAB636E5E45}"/>
              </a:ext>
            </a:extLst>
          </p:cNvPr>
          <p:cNvPicPr>
            <a:picLocks noChangeAspect="1"/>
          </p:cNvPicPr>
          <p:nvPr/>
        </p:nvPicPr>
        <p:blipFill>
          <a:blip r:embed="rId2"/>
          <a:stretch>
            <a:fillRect/>
          </a:stretch>
        </p:blipFill>
        <p:spPr>
          <a:xfrm>
            <a:off x="1154400" y="1344338"/>
            <a:ext cx="5257800" cy="3590925"/>
          </a:xfrm>
          <a:prstGeom prst="rect">
            <a:avLst/>
          </a:prstGeom>
        </p:spPr>
      </p:pic>
    </p:spTree>
    <p:extLst>
      <p:ext uri="{BB962C8B-B14F-4D97-AF65-F5344CB8AC3E}">
        <p14:creationId xmlns:p14="http://schemas.microsoft.com/office/powerpoint/2010/main" val="2887694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64</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Colas</a:t>
            </a:r>
          </a:p>
        </p:txBody>
      </p:sp>
      <p:sp>
        <p:nvSpPr>
          <p:cNvPr id="5" name="CuadroTexto 4">
            <a:extLst>
              <a:ext uri="{FF2B5EF4-FFF2-40B4-BE49-F238E27FC236}">
                <a16:creationId xmlns:a16="http://schemas.microsoft.com/office/drawing/2014/main" id="{DE211D76-B562-E496-91DD-84715F56A226}"/>
              </a:ext>
            </a:extLst>
          </p:cNvPr>
          <p:cNvSpPr txBox="1"/>
          <p:nvPr/>
        </p:nvSpPr>
        <p:spPr>
          <a:xfrm>
            <a:off x="1136504" y="408623"/>
            <a:ext cx="14752493" cy="523220"/>
          </a:xfrm>
          <a:prstGeom prst="rect">
            <a:avLst/>
          </a:prstGeom>
          <a:noFill/>
        </p:spPr>
        <p:txBody>
          <a:bodyPr wrap="square">
            <a:spAutoFit/>
          </a:bodyPr>
          <a:lstStyle/>
          <a:p>
            <a:r>
              <a:rPr lang="es-MX" sz="1400" dirty="0"/>
              <a:t>Una cola (</a:t>
            </a:r>
            <a:r>
              <a:rPr lang="es-MX" sz="1400" dirty="0" err="1"/>
              <a:t>queue</a:t>
            </a:r>
            <a:r>
              <a:rPr lang="es-MX" sz="1400" dirty="0"/>
              <a:t>) es una estructura de datos, caracterizada por ser una secuencia de elementos en la que la operación de inserción </a:t>
            </a:r>
            <a:r>
              <a:rPr lang="es-MX" sz="1400" dirty="0" err="1"/>
              <a:t>push</a:t>
            </a:r>
            <a:r>
              <a:rPr lang="es-MX" sz="1400" dirty="0"/>
              <a:t> se realiza por un extremo y la operación de extracción </a:t>
            </a:r>
            <a:r>
              <a:rPr lang="es-MX" sz="1400" dirty="0" err="1"/>
              <a:t>pull</a:t>
            </a:r>
            <a:r>
              <a:rPr lang="es-MX" sz="1400" dirty="0"/>
              <a:t> por el otro. También se le llama estructura FIFO (del inglés </a:t>
            </a:r>
            <a:r>
              <a:rPr lang="es-MX" sz="1400" dirty="0" err="1"/>
              <a:t>First</a:t>
            </a:r>
            <a:r>
              <a:rPr lang="es-MX" sz="1400" dirty="0"/>
              <a:t> In </a:t>
            </a:r>
            <a:r>
              <a:rPr lang="es-MX" sz="1400" dirty="0" err="1"/>
              <a:t>First</a:t>
            </a:r>
            <a:r>
              <a:rPr lang="es-MX" sz="1400" dirty="0"/>
              <a:t> </a:t>
            </a:r>
            <a:r>
              <a:rPr lang="es-MX" sz="1400" dirty="0" err="1"/>
              <a:t>Out</a:t>
            </a:r>
            <a:r>
              <a:rPr lang="es-MX" sz="1400" dirty="0"/>
              <a:t>), debido a que el primer elemento en entrar será también el primero en salir.</a:t>
            </a:r>
          </a:p>
        </p:txBody>
      </p:sp>
      <p:sp>
        <p:nvSpPr>
          <p:cNvPr id="9" name="CuadroTexto 8">
            <a:extLst>
              <a:ext uri="{FF2B5EF4-FFF2-40B4-BE49-F238E27FC236}">
                <a16:creationId xmlns:a16="http://schemas.microsoft.com/office/drawing/2014/main" id="{EB63E283-F5A3-6E2C-1B46-2A17E12CBBCC}"/>
              </a:ext>
            </a:extLst>
          </p:cNvPr>
          <p:cNvSpPr txBox="1"/>
          <p:nvPr/>
        </p:nvSpPr>
        <p:spPr>
          <a:xfrm>
            <a:off x="1104033" y="114620"/>
            <a:ext cx="8214014" cy="369332"/>
          </a:xfrm>
          <a:prstGeom prst="rect">
            <a:avLst/>
          </a:prstGeom>
          <a:noFill/>
        </p:spPr>
        <p:txBody>
          <a:bodyPr wrap="square">
            <a:spAutoFit/>
          </a:bodyPr>
          <a:lstStyle/>
          <a:p>
            <a:r>
              <a:rPr lang="es-MX" dirty="0"/>
              <a:t>Colas</a:t>
            </a:r>
          </a:p>
        </p:txBody>
      </p:sp>
      <p:pic>
        <p:nvPicPr>
          <p:cNvPr id="11" name="Imagen 10">
            <a:extLst>
              <a:ext uri="{FF2B5EF4-FFF2-40B4-BE49-F238E27FC236}">
                <a16:creationId xmlns:a16="http://schemas.microsoft.com/office/drawing/2014/main" id="{1512B58B-C233-95B4-F783-E34D91C614B3}"/>
              </a:ext>
            </a:extLst>
          </p:cNvPr>
          <p:cNvPicPr>
            <a:picLocks noChangeAspect="1"/>
          </p:cNvPicPr>
          <p:nvPr/>
        </p:nvPicPr>
        <p:blipFill>
          <a:blip r:embed="rId2"/>
          <a:stretch>
            <a:fillRect/>
          </a:stretch>
        </p:blipFill>
        <p:spPr>
          <a:xfrm>
            <a:off x="1250804" y="988787"/>
            <a:ext cx="4588888" cy="1418094"/>
          </a:xfrm>
          <a:prstGeom prst="rect">
            <a:avLst/>
          </a:prstGeom>
        </p:spPr>
      </p:pic>
      <p:pic>
        <p:nvPicPr>
          <p:cNvPr id="13" name="Imagen 12">
            <a:extLst>
              <a:ext uri="{FF2B5EF4-FFF2-40B4-BE49-F238E27FC236}">
                <a16:creationId xmlns:a16="http://schemas.microsoft.com/office/drawing/2014/main" id="{EF431CB1-D620-1725-4324-D3CCB664DB8C}"/>
              </a:ext>
            </a:extLst>
          </p:cNvPr>
          <p:cNvPicPr>
            <a:picLocks noChangeAspect="1"/>
          </p:cNvPicPr>
          <p:nvPr/>
        </p:nvPicPr>
        <p:blipFill rotWithShape="1">
          <a:blip r:embed="rId3"/>
          <a:srcRect r="41066"/>
          <a:stretch/>
        </p:blipFill>
        <p:spPr>
          <a:xfrm>
            <a:off x="1250804" y="2606945"/>
            <a:ext cx="4266769" cy="1340716"/>
          </a:xfrm>
          <a:prstGeom prst="rect">
            <a:avLst/>
          </a:prstGeom>
        </p:spPr>
      </p:pic>
      <p:sp>
        <p:nvSpPr>
          <p:cNvPr id="15" name="CuadroTexto 14">
            <a:extLst>
              <a:ext uri="{FF2B5EF4-FFF2-40B4-BE49-F238E27FC236}">
                <a16:creationId xmlns:a16="http://schemas.microsoft.com/office/drawing/2014/main" id="{C944A94F-963B-D364-2EB3-F320FA7EE7D8}"/>
              </a:ext>
            </a:extLst>
          </p:cNvPr>
          <p:cNvSpPr txBox="1"/>
          <p:nvPr/>
        </p:nvSpPr>
        <p:spPr>
          <a:xfrm>
            <a:off x="1154401" y="4147725"/>
            <a:ext cx="7045036" cy="954107"/>
          </a:xfrm>
          <a:prstGeom prst="rect">
            <a:avLst/>
          </a:prstGeom>
          <a:noFill/>
        </p:spPr>
        <p:txBody>
          <a:bodyPr wrap="square">
            <a:spAutoFit/>
          </a:bodyPr>
          <a:lstStyle/>
          <a:p>
            <a:r>
              <a:rPr lang="es-MX" sz="1400" dirty="0"/>
              <a:t>Donde el </a:t>
            </a:r>
            <a:r>
              <a:rPr lang="es-MX" sz="1400" dirty="0" err="1"/>
              <a:t>TipoDato</a:t>
            </a:r>
            <a:r>
              <a:rPr lang="es-MX" sz="1400" dirty="0"/>
              <a:t> es el tipo de datos que se almacenará en la cola, y la clase de cola es</a:t>
            </a:r>
          </a:p>
          <a:p>
            <a:r>
              <a:rPr lang="es-MX" sz="1400" dirty="0"/>
              <a:t>una clase que implementa la interfaz de cola.</a:t>
            </a:r>
          </a:p>
          <a:p>
            <a:r>
              <a:rPr lang="es-MX" sz="1400" dirty="0"/>
              <a:t>En Java, debemos importar el paquete </a:t>
            </a:r>
            <a:r>
              <a:rPr lang="es-MX" sz="1400" dirty="0" err="1"/>
              <a:t>java.util.queue</a:t>
            </a:r>
            <a:r>
              <a:rPr lang="es-MX" sz="1400" dirty="0"/>
              <a:t> para usar la cola (</a:t>
            </a:r>
            <a:r>
              <a:rPr lang="es-MX" sz="1400" dirty="0" err="1"/>
              <a:t>queue</a:t>
            </a:r>
            <a:r>
              <a:rPr lang="es-MX" sz="1400" dirty="0"/>
              <a:t>).</a:t>
            </a:r>
          </a:p>
          <a:p>
            <a:r>
              <a:rPr lang="es-MX" sz="1400" dirty="0"/>
              <a:t>Algunos de los métodos comúnmente utilizados por la interfaz cola (</a:t>
            </a:r>
            <a:r>
              <a:rPr lang="es-MX" sz="1400" dirty="0" err="1"/>
              <a:t>queue</a:t>
            </a:r>
            <a:r>
              <a:rPr lang="es-MX" sz="1400" dirty="0"/>
              <a:t>) son:</a:t>
            </a:r>
          </a:p>
        </p:txBody>
      </p:sp>
      <p:sp>
        <p:nvSpPr>
          <p:cNvPr id="18" name="CuadroTexto 17">
            <a:extLst>
              <a:ext uri="{FF2B5EF4-FFF2-40B4-BE49-F238E27FC236}">
                <a16:creationId xmlns:a16="http://schemas.microsoft.com/office/drawing/2014/main" id="{E9C4F175-E60D-51FE-E470-5AB59F3321BC}"/>
              </a:ext>
            </a:extLst>
          </p:cNvPr>
          <p:cNvSpPr txBox="1"/>
          <p:nvPr/>
        </p:nvSpPr>
        <p:spPr>
          <a:xfrm>
            <a:off x="1298861" y="5101832"/>
            <a:ext cx="8019186" cy="1815882"/>
          </a:xfrm>
          <a:prstGeom prst="rect">
            <a:avLst/>
          </a:prstGeom>
          <a:noFill/>
        </p:spPr>
        <p:txBody>
          <a:bodyPr wrap="square">
            <a:spAutoFit/>
          </a:bodyPr>
          <a:lstStyle/>
          <a:p>
            <a:r>
              <a:rPr lang="es-MX" sz="1400" dirty="0"/>
              <a:t>● </a:t>
            </a:r>
            <a:r>
              <a:rPr lang="es-MX" sz="1400" dirty="0" err="1"/>
              <a:t>add</a:t>
            </a:r>
            <a:r>
              <a:rPr lang="es-MX" sz="1400" dirty="0"/>
              <a:t>(): inserta el elemento especificado en la cola. Si el proceso es exitoso, </a:t>
            </a:r>
            <a:r>
              <a:rPr lang="es-MX" sz="1400" dirty="0" err="1"/>
              <a:t>add</a:t>
            </a:r>
            <a:r>
              <a:rPr lang="es-MX" sz="1400" dirty="0"/>
              <a:t>() devuelve verdadero (true), si no, lanza una excepción.</a:t>
            </a:r>
          </a:p>
          <a:p>
            <a:r>
              <a:rPr lang="es-MX" sz="1400" dirty="0"/>
              <a:t>● </a:t>
            </a:r>
            <a:r>
              <a:rPr lang="es-MX" sz="1400" dirty="0" err="1"/>
              <a:t>offer</a:t>
            </a:r>
            <a:r>
              <a:rPr lang="es-MX" sz="1400" dirty="0"/>
              <a:t>(): inserta el elemento especificado en la cola. Si el proceso es exitoso, </a:t>
            </a:r>
            <a:r>
              <a:rPr lang="es-MX" sz="1400" dirty="0" err="1"/>
              <a:t>offer</a:t>
            </a:r>
            <a:r>
              <a:rPr lang="es-MX" sz="1400" dirty="0"/>
              <a:t>() devuelve verdadero (true), si no devuelve falso (false).</a:t>
            </a:r>
          </a:p>
          <a:p>
            <a:r>
              <a:rPr lang="es-MX" sz="1400" dirty="0"/>
              <a:t>● </a:t>
            </a:r>
            <a:r>
              <a:rPr lang="es-MX" sz="1400" dirty="0" err="1"/>
              <a:t>element</a:t>
            </a:r>
            <a:r>
              <a:rPr lang="es-MX" sz="1400" dirty="0"/>
              <a:t>(): devuelve la parte delantera de la cola. Lanza una excepción si la cola está vacía.</a:t>
            </a:r>
          </a:p>
          <a:p>
            <a:r>
              <a:rPr lang="es-MX" sz="1400" dirty="0"/>
              <a:t>● </a:t>
            </a:r>
            <a:r>
              <a:rPr lang="es-MX" sz="1400" dirty="0" err="1"/>
              <a:t>peek</a:t>
            </a:r>
            <a:r>
              <a:rPr lang="es-MX" sz="1400" dirty="0"/>
              <a:t>(): devuelve la parte delantera de la cola. Devuelve </a:t>
            </a:r>
            <a:r>
              <a:rPr lang="es-MX" sz="1400" dirty="0" err="1"/>
              <a:t>null</a:t>
            </a:r>
            <a:r>
              <a:rPr lang="es-MX" sz="1400" dirty="0"/>
              <a:t> si la cola está vacía.</a:t>
            </a:r>
          </a:p>
          <a:p>
            <a:r>
              <a:rPr lang="es-MX" sz="1400" dirty="0"/>
              <a:t>● </a:t>
            </a:r>
            <a:r>
              <a:rPr lang="es-MX" sz="1400" dirty="0" err="1"/>
              <a:t>remove</a:t>
            </a:r>
            <a:r>
              <a:rPr lang="es-MX" sz="1400" dirty="0"/>
              <a:t>(): devuelve y elimina la parte delantera de la cola. Lanza una excepción si la cola está vacía.</a:t>
            </a:r>
          </a:p>
          <a:p>
            <a:r>
              <a:rPr lang="es-MX" sz="1400" dirty="0"/>
              <a:t>● </a:t>
            </a:r>
            <a:r>
              <a:rPr lang="es-MX" sz="1400" dirty="0" err="1"/>
              <a:t>poll</a:t>
            </a:r>
            <a:r>
              <a:rPr lang="es-MX" sz="1400" dirty="0"/>
              <a:t>(): devuelve y elimina la parte delantera de la cola. Devuelve </a:t>
            </a:r>
            <a:r>
              <a:rPr lang="es-MX" sz="1400" dirty="0" err="1"/>
              <a:t>null</a:t>
            </a:r>
            <a:r>
              <a:rPr lang="es-MX" sz="1400" dirty="0"/>
              <a:t> si la cola está vacía</a:t>
            </a:r>
          </a:p>
        </p:txBody>
      </p:sp>
      <p:pic>
        <p:nvPicPr>
          <p:cNvPr id="19" name="Imagen 18">
            <a:extLst>
              <a:ext uri="{FF2B5EF4-FFF2-40B4-BE49-F238E27FC236}">
                <a16:creationId xmlns:a16="http://schemas.microsoft.com/office/drawing/2014/main" id="{4F988EB9-BF4A-F66A-7DE5-6697BB9503FD}"/>
              </a:ext>
            </a:extLst>
          </p:cNvPr>
          <p:cNvPicPr>
            <a:picLocks noChangeAspect="1"/>
          </p:cNvPicPr>
          <p:nvPr/>
        </p:nvPicPr>
        <p:blipFill rotWithShape="1">
          <a:blip r:embed="rId3"/>
          <a:srcRect l="95676"/>
          <a:stretch/>
        </p:blipFill>
        <p:spPr>
          <a:xfrm>
            <a:off x="5517573" y="2606945"/>
            <a:ext cx="313026" cy="1340716"/>
          </a:xfrm>
          <a:prstGeom prst="rect">
            <a:avLst/>
          </a:prstGeom>
        </p:spPr>
      </p:pic>
      <p:pic>
        <p:nvPicPr>
          <p:cNvPr id="21" name="Imagen 20">
            <a:extLst>
              <a:ext uri="{FF2B5EF4-FFF2-40B4-BE49-F238E27FC236}">
                <a16:creationId xmlns:a16="http://schemas.microsoft.com/office/drawing/2014/main" id="{CD51BEE5-B7DF-8511-4581-C643B7D0B138}"/>
              </a:ext>
            </a:extLst>
          </p:cNvPr>
          <p:cNvPicPr>
            <a:picLocks noChangeAspect="1"/>
          </p:cNvPicPr>
          <p:nvPr/>
        </p:nvPicPr>
        <p:blipFill>
          <a:blip r:embed="rId4"/>
          <a:stretch>
            <a:fillRect/>
          </a:stretch>
        </p:blipFill>
        <p:spPr>
          <a:xfrm>
            <a:off x="9462507" y="1594986"/>
            <a:ext cx="4695825" cy="4705350"/>
          </a:xfrm>
          <a:prstGeom prst="rect">
            <a:avLst/>
          </a:prstGeom>
        </p:spPr>
      </p:pic>
      <p:pic>
        <p:nvPicPr>
          <p:cNvPr id="23" name="Imagen 22">
            <a:extLst>
              <a:ext uri="{FF2B5EF4-FFF2-40B4-BE49-F238E27FC236}">
                <a16:creationId xmlns:a16="http://schemas.microsoft.com/office/drawing/2014/main" id="{30EDFBBA-033A-D65A-9188-ACD0033DAEFF}"/>
              </a:ext>
            </a:extLst>
          </p:cNvPr>
          <p:cNvPicPr>
            <a:picLocks noChangeAspect="1"/>
          </p:cNvPicPr>
          <p:nvPr/>
        </p:nvPicPr>
        <p:blipFill>
          <a:blip r:embed="rId5"/>
          <a:stretch>
            <a:fillRect/>
          </a:stretch>
        </p:blipFill>
        <p:spPr>
          <a:xfrm>
            <a:off x="14302792" y="1606566"/>
            <a:ext cx="1704975" cy="1323975"/>
          </a:xfrm>
          <a:prstGeom prst="rect">
            <a:avLst/>
          </a:prstGeom>
        </p:spPr>
      </p:pic>
    </p:spTree>
    <p:extLst>
      <p:ext uri="{BB962C8B-B14F-4D97-AF65-F5344CB8AC3E}">
        <p14:creationId xmlns:p14="http://schemas.microsoft.com/office/powerpoint/2010/main" val="3826982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65</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Métodos de Ordenamiento</a:t>
            </a:r>
          </a:p>
        </p:txBody>
      </p:sp>
      <p:sp>
        <p:nvSpPr>
          <p:cNvPr id="4" name="CuadroTexto 3">
            <a:extLst>
              <a:ext uri="{FF2B5EF4-FFF2-40B4-BE49-F238E27FC236}">
                <a16:creationId xmlns:a16="http://schemas.microsoft.com/office/drawing/2014/main" id="{A41DE6BF-8B5D-A9F0-BCA7-8A91CD883DDF}"/>
              </a:ext>
            </a:extLst>
          </p:cNvPr>
          <p:cNvSpPr txBox="1"/>
          <p:nvPr/>
        </p:nvSpPr>
        <p:spPr>
          <a:xfrm>
            <a:off x="929001" y="310461"/>
            <a:ext cx="15104171" cy="1169551"/>
          </a:xfrm>
          <a:prstGeom prst="rect">
            <a:avLst/>
          </a:prstGeom>
          <a:noFill/>
        </p:spPr>
        <p:txBody>
          <a:bodyPr wrap="square">
            <a:spAutoFit/>
          </a:bodyPr>
          <a:lstStyle/>
          <a:p>
            <a:r>
              <a:rPr lang="es-MX" sz="1400" dirty="0"/>
              <a:t>El ordenamiento de burbuja es un algoritmo simple para ordenar una lista de N números en orden ascendente. El ordenamiento de burbuja compara dos elementos adyacentes y los intercambia si están en el orden ascendente equivocado. Este algoritmo consiste en una iteración externa y una iteración interna. En la iteración interna, el primer y el segundo elementos se comparan y se intercambian de tal manera que el segundo elemento tiene un valor más grande que el primero. Esto se repite para los subsecuentes, segundo y tercero, par de elementos, y así sucesivamente hasta que se compara el último par de elementos (N-2, N-1). Al final de la iteración interna, el elemento más grande aparece al último. Esto se repite para todos los elementos de la lista en la iteración externa. Ejemplo de la iteración interna para el primer ciclo externo: </a:t>
            </a:r>
          </a:p>
        </p:txBody>
      </p:sp>
      <p:sp>
        <p:nvSpPr>
          <p:cNvPr id="6" name="CuadroTexto 5">
            <a:extLst>
              <a:ext uri="{FF2B5EF4-FFF2-40B4-BE49-F238E27FC236}">
                <a16:creationId xmlns:a16="http://schemas.microsoft.com/office/drawing/2014/main" id="{1F84B53C-1F21-09EB-1E75-B37CD131BAAB}"/>
              </a:ext>
            </a:extLst>
          </p:cNvPr>
          <p:cNvSpPr txBox="1"/>
          <p:nvPr/>
        </p:nvSpPr>
        <p:spPr>
          <a:xfrm>
            <a:off x="929001" y="1659720"/>
            <a:ext cx="8214014" cy="307777"/>
          </a:xfrm>
          <a:prstGeom prst="rect">
            <a:avLst/>
          </a:prstGeom>
          <a:noFill/>
        </p:spPr>
        <p:txBody>
          <a:bodyPr wrap="square">
            <a:spAutoFit/>
          </a:bodyPr>
          <a:lstStyle/>
          <a:p>
            <a:r>
              <a:rPr lang="es-MX" sz="1400" dirty="0"/>
              <a:t>Ejemplo de la iteración interna para el primer ciclo externo</a:t>
            </a:r>
          </a:p>
        </p:txBody>
      </p:sp>
      <p:pic>
        <p:nvPicPr>
          <p:cNvPr id="10" name="Imagen 9">
            <a:extLst>
              <a:ext uri="{FF2B5EF4-FFF2-40B4-BE49-F238E27FC236}">
                <a16:creationId xmlns:a16="http://schemas.microsoft.com/office/drawing/2014/main" id="{36B88E03-2D13-A84F-9ABC-48941A7A96BF}"/>
              </a:ext>
            </a:extLst>
          </p:cNvPr>
          <p:cNvPicPr>
            <a:picLocks noChangeAspect="1"/>
          </p:cNvPicPr>
          <p:nvPr/>
        </p:nvPicPr>
        <p:blipFill>
          <a:blip r:embed="rId2"/>
          <a:stretch>
            <a:fillRect/>
          </a:stretch>
        </p:blipFill>
        <p:spPr>
          <a:xfrm>
            <a:off x="1010227" y="2147205"/>
            <a:ext cx="2514600" cy="457200"/>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A8A3F8ED-2A0B-DCBD-62FF-F96C6F5A6AD8}"/>
              </a:ext>
            </a:extLst>
          </p:cNvPr>
          <p:cNvPicPr>
            <a:picLocks noChangeAspect="1"/>
          </p:cNvPicPr>
          <p:nvPr/>
        </p:nvPicPr>
        <p:blipFill>
          <a:blip r:embed="rId3"/>
          <a:stretch>
            <a:fillRect/>
          </a:stretch>
        </p:blipFill>
        <p:spPr>
          <a:xfrm>
            <a:off x="1010227" y="2721767"/>
            <a:ext cx="2514600" cy="581025"/>
          </a:xfrm>
          <a:prstGeom prst="rect">
            <a:avLst/>
          </a:prstGeom>
          <a:ln>
            <a:noFill/>
          </a:ln>
          <a:effectLst>
            <a:outerShdw blurRad="292100" dist="139700" dir="2700000" algn="tl" rotWithShape="0">
              <a:srgbClr val="333333">
                <a:alpha val="65000"/>
              </a:srgbClr>
            </a:outerShdw>
          </a:effectLst>
        </p:spPr>
      </p:pic>
      <p:pic>
        <p:nvPicPr>
          <p:cNvPr id="14" name="Imagen 13">
            <a:extLst>
              <a:ext uri="{FF2B5EF4-FFF2-40B4-BE49-F238E27FC236}">
                <a16:creationId xmlns:a16="http://schemas.microsoft.com/office/drawing/2014/main" id="{0A4A2CFD-367C-69F7-4422-E867F64FE27C}"/>
              </a:ext>
            </a:extLst>
          </p:cNvPr>
          <p:cNvPicPr>
            <a:picLocks noChangeAspect="1"/>
          </p:cNvPicPr>
          <p:nvPr/>
        </p:nvPicPr>
        <p:blipFill>
          <a:blip r:embed="rId4"/>
          <a:stretch>
            <a:fillRect/>
          </a:stretch>
        </p:blipFill>
        <p:spPr>
          <a:xfrm>
            <a:off x="1019751" y="3449810"/>
            <a:ext cx="2505076" cy="1009650"/>
          </a:xfrm>
          <a:prstGeom prst="rect">
            <a:avLst/>
          </a:prstGeom>
          <a:ln>
            <a:noFill/>
          </a:ln>
          <a:effectLst>
            <a:outerShdw blurRad="292100" dist="139700" dir="2700000" algn="tl" rotWithShape="0">
              <a:srgbClr val="333333">
                <a:alpha val="65000"/>
              </a:srgbClr>
            </a:outerShdw>
          </a:effectLst>
        </p:spPr>
      </p:pic>
      <p:pic>
        <p:nvPicPr>
          <p:cNvPr id="16" name="Imagen 15">
            <a:extLst>
              <a:ext uri="{FF2B5EF4-FFF2-40B4-BE49-F238E27FC236}">
                <a16:creationId xmlns:a16="http://schemas.microsoft.com/office/drawing/2014/main" id="{BE876507-8A33-A941-9CA7-2C0D08374F4B}"/>
              </a:ext>
            </a:extLst>
          </p:cNvPr>
          <p:cNvPicPr>
            <a:picLocks noChangeAspect="1"/>
          </p:cNvPicPr>
          <p:nvPr/>
        </p:nvPicPr>
        <p:blipFill>
          <a:blip r:embed="rId5"/>
          <a:stretch>
            <a:fillRect/>
          </a:stretch>
        </p:blipFill>
        <p:spPr>
          <a:xfrm>
            <a:off x="1010227" y="4616090"/>
            <a:ext cx="2514600" cy="581025"/>
          </a:xfrm>
          <a:prstGeom prst="rect">
            <a:avLst/>
          </a:prstGeom>
          <a:ln>
            <a:noFill/>
          </a:ln>
          <a:effectLst>
            <a:outerShdw blurRad="292100" dist="139700" dir="2700000" algn="tl" rotWithShape="0">
              <a:srgbClr val="333333">
                <a:alpha val="65000"/>
              </a:srgbClr>
            </a:outerShdw>
          </a:effectLst>
        </p:spPr>
      </p:pic>
      <p:pic>
        <p:nvPicPr>
          <p:cNvPr id="19" name="Imagen 18">
            <a:extLst>
              <a:ext uri="{FF2B5EF4-FFF2-40B4-BE49-F238E27FC236}">
                <a16:creationId xmlns:a16="http://schemas.microsoft.com/office/drawing/2014/main" id="{335DFA98-FD1A-299F-45C7-0E330A15D237}"/>
              </a:ext>
            </a:extLst>
          </p:cNvPr>
          <p:cNvPicPr>
            <a:picLocks noChangeAspect="1"/>
          </p:cNvPicPr>
          <p:nvPr/>
        </p:nvPicPr>
        <p:blipFill>
          <a:blip r:embed="rId6"/>
          <a:stretch>
            <a:fillRect/>
          </a:stretch>
        </p:blipFill>
        <p:spPr>
          <a:xfrm>
            <a:off x="1010227" y="5301790"/>
            <a:ext cx="2514600" cy="571500"/>
          </a:xfrm>
          <a:prstGeom prst="rect">
            <a:avLst/>
          </a:prstGeom>
          <a:ln>
            <a:noFill/>
          </a:ln>
          <a:effectLst>
            <a:outerShdw blurRad="292100" dist="139700" dir="2700000" algn="tl" rotWithShape="0">
              <a:srgbClr val="333333">
                <a:alpha val="65000"/>
              </a:srgbClr>
            </a:outerShdw>
          </a:effectLst>
        </p:spPr>
      </p:pic>
      <p:pic>
        <p:nvPicPr>
          <p:cNvPr id="21" name="Imagen 20">
            <a:extLst>
              <a:ext uri="{FF2B5EF4-FFF2-40B4-BE49-F238E27FC236}">
                <a16:creationId xmlns:a16="http://schemas.microsoft.com/office/drawing/2014/main" id="{A192D6BF-6752-F040-113B-50F6136202EB}"/>
              </a:ext>
            </a:extLst>
          </p:cNvPr>
          <p:cNvPicPr>
            <a:picLocks noChangeAspect="1"/>
          </p:cNvPicPr>
          <p:nvPr/>
        </p:nvPicPr>
        <p:blipFill>
          <a:blip r:embed="rId7"/>
          <a:stretch>
            <a:fillRect/>
          </a:stretch>
        </p:blipFill>
        <p:spPr>
          <a:xfrm>
            <a:off x="1010227" y="5977515"/>
            <a:ext cx="2514600" cy="1190625"/>
          </a:xfrm>
          <a:prstGeom prst="rect">
            <a:avLst/>
          </a:prstGeom>
          <a:ln>
            <a:noFill/>
          </a:ln>
          <a:effectLst>
            <a:outerShdw blurRad="292100" dist="139700" dir="2700000" algn="tl" rotWithShape="0">
              <a:srgbClr val="333333">
                <a:alpha val="65000"/>
              </a:srgbClr>
            </a:outerShdw>
          </a:effectLst>
        </p:spPr>
      </p:pic>
      <p:pic>
        <p:nvPicPr>
          <p:cNvPr id="23" name="Imagen 22">
            <a:extLst>
              <a:ext uri="{FF2B5EF4-FFF2-40B4-BE49-F238E27FC236}">
                <a16:creationId xmlns:a16="http://schemas.microsoft.com/office/drawing/2014/main" id="{551E3120-C0AA-B4DE-0038-BEB793213051}"/>
              </a:ext>
            </a:extLst>
          </p:cNvPr>
          <p:cNvPicPr>
            <a:picLocks noChangeAspect="1"/>
          </p:cNvPicPr>
          <p:nvPr/>
        </p:nvPicPr>
        <p:blipFill>
          <a:blip r:embed="rId8"/>
          <a:stretch>
            <a:fillRect/>
          </a:stretch>
        </p:blipFill>
        <p:spPr>
          <a:xfrm>
            <a:off x="4961803" y="2077932"/>
            <a:ext cx="2609850" cy="533400"/>
          </a:xfrm>
          <a:prstGeom prst="rect">
            <a:avLst/>
          </a:prstGeom>
        </p:spPr>
      </p:pic>
      <p:pic>
        <p:nvPicPr>
          <p:cNvPr id="25" name="Imagen 24">
            <a:extLst>
              <a:ext uri="{FF2B5EF4-FFF2-40B4-BE49-F238E27FC236}">
                <a16:creationId xmlns:a16="http://schemas.microsoft.com/office/drawing/2014/main" id="{D52BB2E0-C951-6ADC-41D2-3A5661713278}"/>
              </a:ext>
            </a:extLst>
          </p:cNvPr>
          <p:cNvPicPr>
            <a:picLocks noChangeAspect="1"/>
          </p:cNvPicPr>
          <p:nvPr/>
        </p:nvPicPr>
        <p:blipFill>
          <a:blip r:embed="rId9"/>
          <a:stretch>
            <a:fillRect/>
          </a:stretch>
        </p:blipFill>
        <p:spPr>
          <a:xfrm>
            <a:off x="4963907" y="2759866"/>
            <a:ext cx="2607746" cy="504825"/>
          </a:xfrm>
          <a:prstGeom prst="rect">
            <a:avLst/>
          </a:prstGeom>
        </p:spPr>
      </p:pic>
      <p:pic>
        <p:nvPicPr>
          <p:cNvPr id="27" name="Imagen 26">
            <a:extLst>
              <a:ext uri="{FF2B5EF4-FFF2-40B4-BE49-F238E27FC236}">
                <a16:creationId xmlns:a16="http://schemas.microsoft.com/office/drawing/2014/main" id="{DE4526AB-D2B6-B517-910E-93C459795905}"/>
              </a:ext>
            </a:extLst>
          </p:cNvPr>
          <p:cNvPicPr>
            <a:picLocks noChangeAspect="1"/>
          </p:cNvPicPr>
          <p:nvPr/>
        </p:nvPicPr>
        <p:blipFill rotWithShape="1">
          <a:blip r:embed="rId10"/>
          <a:srcRect b="8735"/>
          <a:stretch/>
        </p:blipFill>
        <p:spPr>
          <a:xfrm>
            <a:off x="4961802" y="3382080"/>
            <a:ext cx="2607745" cy="930147"/>
          </a:xfrm>
          <a:prstGeom prst="rect">
            <a:avLst/>
          </a:prstGeom>
        </p:spPr>
      </p:pic>
      <p:pic>
        <p:nvPicPr>
          <p:cNvPr id="29" name="Imagen 28">
            <a:extLst>
              <a:ext uri="{FF2B5EF4-FFF2-40B4-BE49-F238E27FC236}">
                <a16:creationId xmlns:a16="http://schemas.microsoft.com/office/drawing/2014/main" id="{1043C4F1-9775-2420-DB76-029EE699A671}"/>
              </a:ext>
            </a:extLst>
          </p:cNvPr>
          <p:cNvPicPr>
            <a:picLocks noChangeAspect="1"/>
          </p:cNvPicPr>
          <p:nvPr/>
        </p:nvPicPr>
        <p:blipFill>
          <a:blip r:embed="rId11"/>
          <a:stretch>
            <a:fillRect/>
          </a:stretch>
        </p:blipFill>
        <p:spPr>
          <a:xfrm>
            <a:off x="4956376" y="4518644"/>
            <a:ext cx="2615277" cy="552450"/>
          </a:xfrm>
          <a:prstGeom prst="rect">
            <a:avLst/>
          </a:prstGeom>
        </p:spPr>
      </p:pic>
      <p:pic>
        <p:nvPicPr>
          <p:cNvPr id="31" name="Imagen 30">
            <a:extLst>
              <a:ext uri="{FF2B5EF4-FFF2-40B4-BE49-F238E27FC236}">
                <a16:creationId xmlns:a16="http://schemas.microsoft.com/office/drawing/2014/main" id="{96492107-6920-67C5-D4FE-E26BE0719139}"/>
              </a:ext>
            </a:extLst>
          </p:cNvPr>
          <p:cNvPicPr>
            <a:picLocks noChangeAspect="1"/>
          </p:cNvPicPr>
          <p:nvPr/>
        </p:nvPicPr>
        <p:blipFill>
          <a:blip r:embed="rId12"/>
          <a:stretch>
            <a:fillRect/>
          </a:stretch>
        </p:blipFill>
        <p:spPr>
          <a:xfrm>
            <a:off x="4971637" y="5184685"/>
            <a:ext cx="2615277" cy="609600"/>
          </a:xfrm>
          <a:prstGeom prst="rect">
            <a:avLst/>
          </a:prstGeom>
        </p:spPr>
      </p:pic>
      <p:pic>
        <p:nvPicPr>
          <p:cNvPr id="33" name="Imagen 32">
            <a:extLst>
              <a:ext uri="{FF2B5EF4-FFF2-40B4-BE49-F238E27FC236}">
                <a16:creationId xmlns:a16="http://schemas.microsoft.com/office/drawing/2014/main" id="{249C6943-FB77-1CAD-A24B-057178DFFB32}"/>
              </a:ext>
            </a:extLst>
          </p:cNvPr>
          <p:cNvPicPr>
            <a:picLocks noChangeAspect="1"/>
          </p:cNvPicPr>
          <p:nvPr/>
        </p:nvPicPr>
        <p:blipFill>
          <a:blip r:embed="rId13"/>
          <a:stretch>
            <a:fillRect/>
          </a:stretch>
        </p:blipFill>
        <p:spPr>
          <a:xfrm>
            <a:off x="4956376" y="5854524"/>
            <a:ext cx="2630538" cy="952500"/>
          </a:xfrm>
          <a:prstGeom prst="rect">
            <a:avLst/>
          </a:prstGeom>
        </p:spPr>
      </p:pic>
      <p:pic>
        <p:nvPicPr>
          <p:cNvPr id="35" name="Imagen 34">
            <a:extLst>
              <a:ext uri="{FF2B5EF4-FFF2-40B4-BE49-F238E27FC236}">
                <a16:creationId xmlns:a16="http://schemas.microsoft.com/office/drawing/2014/main" id="{9E5D468A-3279-67C2-19BE-E50798E35135}"/>
              </a:ext>
            </a:extLst>
          </p:cNvPr>
          <p:cNvPicPr>
            <a:picLocks noChangeAspect="1"/>
          </p:cNvPicPr>
          <p:nvPr/>
        </p:nvPicPr>
        <p:blipFill rotWithShape="1">
          <a:blip r:embed="rId14"/>
          <a:srcRect b="20339"/>
          <a:stretch/>
        </p:blipFill>
        <p:spPr>
          <a:xfrm>
            <a:off x="8827223" y="2110072"/>
            <a:ext cx="2626958" cy="494333"/>
          </a:xfrm>
          <a:prstGeom prst="rect">
            <a:avLst/>
          </a:prstGeom>
        </p:spPr>
      </p:pic>
      <p:pic>
        <p:nvPicPr>
          <p:cNvPr id="39" name="Imagen 38">
            <a:extLst>
              <a:ext uri="{FF2B5EF4-FFF2-40B4-BE49-F238E27FC236}">
                <a16:creationId xmlns:a16="http://schemas.microsoft.com/office/drawing/2014/main" id="{179DFAA5-A9A9-B54A-98AB-2C9C6E11CC87}"/>
              </a:ext>
            </a:extLst>
          </p:cNvPr>
          <p:cNvPicPr>
            <a:picLocks noChangeAspect="1"/>
          </p:cNvPicPr>
          <p:nvPr/>
        </p:nvPicPr>
        <p:blipFill>
          <a:blip r:embed="rId15"/>
          <a:stretch>
            <a:fillRect/>
          </a:stretch>
        </p:blipFill>
        <p:spPr>
          <a:xfrm>
            <a:off x="8827223" y="2797967"/>
            <a:ext cx="2626958" cy="504825"/>
          </a:xfrm>
          <a:prstGeom prst="rect">
            <a:avLst/>
          </a:prstGeom>
        </p:spPr>
      </p:pic>
      <p:pic>
        <p:nvPicPr>
          <p:cNvPr id="41" name="Imagen 40">
            <a:extLst>
              <a:ext uri="{FF2B5EF4-FFF2-40B4-BE49-F238E27FC236}">
                <a16:creationId xmlns:a16="http://schemas.microsoft.com/office/drawing/2014/main" id="{6DEF5E36-77E2-BDFB-B28E-65E3D6BB32CC}"/>
              </a:ext>
            </a:extLst>
          </p:cNvPr>
          <p:cNvPicPr>
            <a:picLocks noChangeAspect="1"/>
          </p:cNvPicPr>
          <p:nvPr/>
        </p:nvPicPr>
        <p:blipFill>
          <a:blip r:embed="rId16"/>
          <a:stretch>
            <a:fillRect/>
          </a:stretch>
        </p:blipFill>
        <p:spPr>
          <a:xfrm>
            <a:off x="8828233" y="3489932"/>
            <a:ext cx="2625948" cy="1209675"/>
          </a:xfrm>
          <a:prstGeom prst="rect">
            <a:avLst/>
          </a:prstGeom>
        </p:spPr>
      </p:pic>
      <p:pic>
        <p:nvPicPr>
          <p:cNvPr id="43" name="Imagen 42">
            <a:extLst>
              <a:ext uri="{FF2B5EF4-FFF2-40B4-BE49-F238E27FC236}">
                <a16:creationId xmlns:a16="http://schemas.microsoft.com/office/drawing/2014/main" id="{8D8649D2-8470-9D8C-9C0A-8F5BD6DF31C4}"/>
              </a:ext>
            </a:extLst>
          </p:cNvPr>
          <p:cNvPicPr>
            <a:picLocks noChangeAspect="1"/>
          </p:cNvPicPr>
          <p:nvPr/>
        </p:nvPicPr>
        <p:blipFill>
          <a:blip r:embed="rId17"/>
          <a:stretch>
            <a:fillRect/>
          </a:stretch>
        </p:blipFill>
        <p:spPr>
          <a:xfrm>
            <a:off x="8827223" y="4873451"/>
            <a:ext cx="2615276" cy="476250"/>
          </a:xfrm>
          <a:prstGeom prst="rect">
            <a:avLst/>
          </a:prstGeom>
        </p:spPr>
      </p:pic>
      <p:cxnSp>
        <p:nvCxnSpPr>
          <p:cNvPr id="45" name="Conector recto de flecha 44">
            <a:extLst>
              <a:ext uri="{FF2B5EF4-FFF2-40B4-BE49-F238E27FC236}">
                <a16:creationId xmlns:a16="http://schemas.microsoft.com/office/drawing/2014/main" id="{93A57D28-69F3-5794-16A4-5C4200CE7B0C}"/>
              </a:ext>
            </a:extLst>
          </p:cNvPr>
          <p:cNvCxnSpPr/>
          <p:nvPr/>
        </p:nvCxnSpPr>
        <p:spPr>
          <a:xfrm>
            <a:off x="3906982" y="2254827"/>
            <a:ext cx="0" cy="4748646"/>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Conector recto de flecha 45">
            <a:extLst>
              <a:ext uri="{FF2B5EF4-FFF2-40B4-BE49-F238E27FC236}">
                <a16:creationId xmlns:a16="http://schemas.microsoft.com/office/drawing/2014/main" id="{88595291-7981-5E66-141B-F0A90C59718B}"/>
              </a:ext>
            </a:extLst>
          </p:cNvPr>
          <p:cNvCxnSpPr/>
          <p:nvPr/>
        </p:nvCxnSpPr>
        <p:spPr>
          <a:xfrm>
            <a:off x="7955973" y="2254827"/>
            <a:ext cx="0" cy="4748646"/>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Conector recto de flecha 46">
            <a:extLst>
              <a:ext uri="{FF2B5EF4-FFF2-40B4-BE49-F238E27FC236}">
                <a16:creationId xmlns:a16="http://schemas.microsoft.com/office/drawing/2014/main" id="{5F84C72B-4499-9D99-4FB7-7ED428B45226}"/>
              </a:ext>
            </a:extLst>
          </p:cNvPr>
          <p:cNvCxnSpPr/>
          <p:nvPr/>
        </p:nvCxnSpPr>
        <p:spPr>
          <a:xfrm>
            <a:off x="11727873" y="2144321"/>
            <a:ext cx="0" cy="4748646"/>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CuadroTexto 48">
            <a:extLst>
              <a:ext uri="{FF2B5EF4-FFF2-40B4-BE49-F238E27FC236}">
                <a16:creationId xmlns:a16="http://schemas.microsoft.com/office/drawing/2014/main" id="{FA11A933-2FF7-2F6B-619E-8E99D5AF3C16}"/>
              </a:ext>
            </a:extLst>
          </p:cNvPr>
          <p:cNvSpPr txBox="1"/>
          <p:nvPr/>
        </p:nvSpPr>
        <p:spPr>
          <a:xfrm>
            <a:off x="12199858" y="3459599"/>
            <a:ext cx="3833314" cy="1169551"/>
          </a:xfrm>
          <a:prstGeom prst="rect">
            <a:avLst/>
          </a:prstGeom>
          <a:noFill/>
        </p:spPr>
        <p:txBody>
          <a:bodyPr wrap="square">
            <a:spAutoFit/>
          </a:bodyPr>
          <a:lstStyle/>
          <a:p>
            <a:r>
              <a:rPr lang="es-MX" sz="1400" dirty="0"/>
              <a:t>El mismo proceso continúa para las iteraciones restantes.</a:t>
            </a:r>
          </a:p>
          <a:p>
            <a:r>
              <a:rPr lang="es-MX" sz="1400" dirty="0"/>
              <a:t>Después de cada iteración, el elemento más grande entre los elementos no organizados</a:t>
            </a:r>
          </a:p>
          <a:p>
            <a:r>
              <a:rPr lang="es-MX" sz="1400" dirty="0"/>
              <a:t>se coloca al final.</a:t>
            </a:r>
          </a:p>
        </p:txBody>
      </p:sp>
      <p:sp>
        <p:nvSpPr>
          <p:cNvPr id="51" name="CuadroTexto 50">
            <a:extLst>
              <a:ext uri="{FF2B5EF4-FFF2-40B4-BE49-F238E27FC236}">
                <a16:creationId xmlns:a16="http://schemas.microsoft.com/office/drawing/2014/main" id="{A071659A-9EE2-2244-EC3F-243D2F65D1AA}"/>
              </a:ext>
            </a:extLst>
          </p:cNvPr>
          <p:cNvSpPr txBox="1"/>
          <p:nvPr/>
        </p:nvSpPr>
        <p:spPr>
          <a:xfrm>
            <a:off x="929001" y="35941"/>
            <a:ext cx="8214014" cy="369332"/>
          </a:xfrm>
          <a:prstGeom prst="rect">
            <a:avLst/>
          </a:prstGeom>
          <a:noFill/>
        </p:spPr>
        <p:txBody>
          <a:bodyPr wrap="square">
            <a:spAutoFit/>
          </a:bodyPr>
          <a:lstStyle/>
          <a:p>
            <a:r>
              <a:rPr lang="es-MX" dirty="0"/>
              <a:t>Ordenamiento de burbuja</a:t>
            </a:r>
          </a:p>
        </p:txBody>
      </p:sp>
    </p:spTree>
    <p:extLst>
      <p:ext uri="{BB962C8B-B14F-4D97-AF65-F5344CB8AC3E}">
        <p14:creationId xmlns:p14="http://schemas.microsoft.com/office/powerpoint/2010/main" val="2900038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66</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Métodos de Ordenamiento</a:t>
            </a:r>
          </a:p>
        </p:txBody>
      </p:sp>
      <p:pic>
        <p:nvPicPr>
          <p:cNvPr id="4" name="Imagen 3">
            <a:extLst>
              <a:ext uri="{FF2B5EF4-FFF2-40B4-BE49-F238E27FC236}">
                <a16:creationId xmlns:a16="http://schemas.microsoft.com/office/drawing/2014/main" id="{35C3F8E8-DE47-90EF-3841-A57404AE3887}"/>
              </a:ext>
            </a:extLst>
          </p:cNvPr>
          <p:cNvPicPr>
            <a:picLocks noChangeAspect="1"/>
          </p:cNvPicPr>
          <p:nvPr/>
        </p:nvPicPr>
        <p:blipFill>
          <a:blip r:embed="rId2"/>
          <a:stretch>
            <a:fillRect/>
          </a:stretch>
        </p:blipFill>
        <p:spPr>
          <a:xfrm>
            <a:off x="4222920" y="310461"/>
            <a:ext cx="6838950" cy="1571625"/>
          </a:xfrm>
          <a:prstGeom prst="rect">
            <a:avLst/>
          </a:prstGeom>
        </p:spPr>
      </p:pic>
      <p:pic>
        <p:nvPicPr>
          <p:cNvPr id="6" name="Imagen 5">
            <a:extLst>
              <a:ext uri="{FF2B5EF4-FFF2-40B4-BE49-F238E27FC236}">
                <a16:creationId xmlns:a16="http://schemas.microsoft.com/office/drawing/2014/main" id="{BF401419-4622-58C2-E9D0-23DF45A4B0BB}"/>
              </a:ext>
            </a:extLst>
          </p:cNvPr>
          <p:cNvPicPr>
            <a:picLocks noChangeAspect="1"/>
          </p:cNvPicPr>
          <p:nvPr/>
        </p:nvPicPr>
        <p:blipFill>
          <a:blip r:embed="rId3"/>
          <a:stretch>
            <a:fillRect/>
          </a:stretch>
        </p:blipFill>
        <p:spPr>
          <a:xfrm>
            <a:off x="2498029" y="1961356"/>
            <a:ext cx="4619625" cy="4152900"/>
          </a:xfrm>
          <a:prstGeom prst="rect">
            <a:avLst/>
          </a:prstGeom>
        </p:spPr>
      </p:pic>
      <p:pic>
        <p:nvPicPr>
          <p:cNvPr id="10" name="Imagen 9">
            <a:extLst>
              <a:ext uri="{FF2B5EF4-FFF2-40B4-BE49-F238E27FC236}">
                <a16:creationId xmlns:a16="http://schemas.microsoft.com/office/drawing/2014/main" id="{15319CA2-4C01-A61F-1BE4-1D64554696A4}"/>
              </a:ext>
            </a:extLst>
          </p:cNvPr>
          <p:cNvPicPr>
            <a:picLocks noChangeAspect="1"/>
          </p:cNvPicPr>
          <p:nvPr/>
        </p:nvPicPr>
        <p:blipFill>
          <a:blip r:embed="rId4"/>
          <a:stretch>
            <a:fillRect/>
          </a:stretch>
        </p:blipFill>
        <p:spPr>
          <a:xfrm>
            <a:off x="7642395" y="1961356"/>
            <a:ext cx="5450681" cy="4152900"/>
          </a:xfrm>
          <a:prstGeom prst="rect">
            <a:avLst/>
          </a:prstGeom>
        </p:spPr>
      </p:pic>
      <p:pic>
        <p:nvPicPr>
          <p:cNvPr id="12" name="Imagen 11">
            <a:extLst>
              <a:ext uri="{FF2B5EF4-FFF2-40B4-BE49-F238E27FC236}">
                <a16:creationId xmlns:a16="http://schemas.microsoft.com/office/drawing/2014/main" id="{93549CDD-1B48-AADB-2C2E-939216D82B55}"/>
              </a:ext>
            </a:extLst>
          </p:cNvPr>
          <p:cNvPicPr>
            <a:picLocks noChangeAspect="1"/>
          </p:cNvPicPr>
          <p:nvPr/>
        </p:nvPicPr>
        <p:blipFill>
          <a:blip r:embed="rId5"/>
          <a:stretch>
            <a:fillRect/>
          </a:stretch>
        </p:blipFill>
        <p:spPr>
          <a:xfrm>
            <a:off x="5867111" y="6193526"/>
            <a:ext cx="3209925" cy="866775"/>
          </a:xfrm>
          <a:prstGeom prst="rect">
            <a:avLst/>
          </a:prstGeom>
        </p:spPr>
      </p:pic>
    </p:spTree>
    <p:extLst>
      <p:ext uri="{BB962C8B-B14F-4D97-AF65-F5344CB8AC3E}">
        <p14:creationId xmlns:p14="http://schemas.microsoft.com/office/powerpoint/2010/main" val="883510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67</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Métodos de Ordenamiento</a:t>
            </a:r>
          </a:p>
        </p:txBody>
      </p:sp>
      <p:sp>
        <p:nvSpPr>
          <p:cNvPr id="4" name="CuadroTexto 3">
            <a:extLst>
              <a:ext uri="{FF2B5EF4-FFF2-40B4-BE49-F238E27FC236}">
                <a16:creationId xmlns:a16="http://schemas.microsoft.com/office/drawing/2014/main" id="{0AD7253D-7AB5-43EE-6974-2146F9A2D043}"/>
              </a:ext>
            </a:extLst>
          </p:cNvPr>
          <p:cNvSpPr txBox="1"/>
          <p:nvPr/>
        </p:nvSpPr>
        <p:spPr>
          <a:xfrm>
            <a:off x="858810" y="117745"/>
            <a:ext cx="8214014" cy="369332"/>
          </a:xfrm>
          <a:prstGeom prst="rect">
            <a:avLst/>
          </a:prstGeom>
          <a:noFill/>
        </p:spPr>
        <p:txBody>
          <a:bodyPr wrap="square">
            <a:spAutoFit/>
          </a:bodyPr>
          <a:lstStyle/>
          <a:p>
            <a:r>
              <a:rPr lang="es-MX" dirty="0"/>
              <a:t>Ordenamiento por inserción </a:t>
            </a:r>
          </a:p>
        </p:txBody>
      </p:sp>
      <p:sp>
        <p:nvSpPr>
          <p:cNvPr id="6" name="CuadroTexto 5">
            <a:extLst>
              <a:ext uri="{FF2B5EF4-FFF2-40B4-BE49-F238E27FC236}">
                <a16:creationId xmlns:a16="http://schemas.microsoft.com/office/drawing/2014/main" id="{9D40B330-8F8D-B8D8-3CD8-68C5BD71B101}"/>
              </a:ext>
            </a:extLst>
          </p:cNvPr>
          <p:cNvSpPr txBox="1"/>
          <p:nvPr/>
        </p:nvSpPr>
        <p:spPr>
          <a:xfrm>
            <a:off x="858810" y="487077"/>
            <a:ext cx="10880032" cy="1169551"/>
          </a:xfrm>
          <a:prstGeom prst="rect">
            <a:avLst/>
          </a:prstGeom>
          <a:noFill/>
        </p:spPr>
        <p:txBody>
          <a:bodyPr wrap="square">
            <a:spAutoFit/>
          </a:bodyPr>
          <a:lstStyle/>
          <a:p>
            <a:r>
              <a:rPr lang="es-MX" sz="1400" dirty="0"/>
              <a:t>El ordenamiento por inserción es un algoritmo de ordenamiento que construye un arreglo ordenado al finalizar procediendo de a un elemento a la vez. En cada iteración a través de un arreglo dado, el algoritmo de inserción toma un elemento y encuentra la ubicación al que pertenece y lo inserta. El ordenamiento por inserción funciona dividiendo el arreglo de entrada en dos listas virtuales: una sub lista ordenada y una sub lista desordenada. La sub lista ordenada contiene inicialmente el primer elemento del arreglo de entrada. El resto de los elementos constituyen la sub lista desordenada.</a:t>
            </a:r>
          </a:p>
        </p:txBody>
      </p:sp>
      <p:sp>
        <p:nvSpPr>
          <p:cNvPr id="8" name="CuadroTexto 7">
            <a:extLst>
              <a:ext uri="{FF2B5EF4-FFF2-40B4-BE49-F238E27FC236}">
                <a16:creationId xmlns:a16="http://schemas.microsoft.com/office/drawing/2014/main" id="{9B5A5472-DD59-CF30-7E04-CB1FAC81D687}"/>
              </a:ext>
            </a:extLst>
          </p:cNvPr>
          <p:cNvSpPr txBox="1"/>
          <p:nvPr/>
        </p:nvSpPr>
        <p:spPr>
          <a:xfrm>
            <a:off x="858810" y="1597757"/>
            <a:ext cx="10754041" cy="738664"/>
          </a:xfrm>
          <a:prstGeom prst="rect">
            <a:avLst/>
          </a:prstGeom>
          <a:noFill/>
        </p:spPr>
        <p:txBody>
          <a:bodyPr wrap="square">
            <a:spAutoFit/>
          </a:bodyPr>
          <a:lstStyle/>
          <a:p>
            <a:r>
              <a:rPr lang="es-MX" sz="1400" dirty="0"/>
              <a:t>El ordenamiento por inserción irá a través de los elementos de la sub lista desordenada de a uno por uno, esencialmente eliminando un elemento de la sub lista desordenada e insertando este en la posición correcta en la sub lista ordenada cambiando todos los elementos en la sub lista ordenada que sean más grandes que el elemento que se está ordenando.</a:t>
            </a:r>
          </a:p>
        </p:txBody>
      </p:sp>
      <p:pic>
        <p:nvPicPr>
          <p:cNvPr id="10" name="Imagen 9">
            <a:extLst>
              <a:ext uri="{FF2B5EF4-FFF2-40B4-BE49-F238E27FC236}">
                <a16:creationId xmlns:a16="http://schemas.microsoft.com/office/drawing/2014/main" id="{E3D424AB-1003-75EB-E3D0-66923546BAD3}"/>
              </a:ext>
            </a:extLst>
          </p:cNvPr>
          <p:cNvPicPr>
            <a:picLocks noChangeAspect="1"/>
          </p:cNvPicPr>
          <p:nvPr/>
        </p:nvPicPr>
        <p:blipFill>
          <a:blip r:embed="rId2"/>
          <a:stretch>
            <a:fillRect/>
          </a:stretch>
        </p:blipFill>
        <p:spPr>
          <a:xfrm>
            <a:off x="929002" y="2521101"/>
            <a:ext cx="5395218" cy="4191135"/>
          </a:xfrm>
          <a:prstGeom prst="rect">
            <a:avLst/>
          </a:prstGeom>
        </p:spPr>
      </p:pic>
      <p:pic>
        <p:nvPicPr>
          <p:cNvPr id="12" name="Imagen 11">
            <a:extLst>
              <a:ext uri="{FF2B5EF4-FFF2-40B4-BE49-F238E27FC236}">
                <a16:creationId xmlns:a16="http://schemas.microsoft.com/office/drawing/2014/main" id="{1F11332F-BE05-B49D-C8A9-AA454123D8F2}"/>
              </a:ext>
            </a:extLst>
          </p:cNvPr>
          <p:cNvPicPr>
            <a:picLocks noChangeAspect="1"/>
          </p:cNvPicPr>
          <p:nvPr/>
        </p:nvPicPr>
        <p:blipFill>
          <a:blip r:embed="rId3"/>
          <a:stretch>
            <a:fillRect/>
          </a:stretch>
        </p:blipFill>
        <p:spPr>
          <a:xfrm>
            <a:off x="6818731" y="2521101"/>
            <a:ext cx="3771900" cy="1781175"/>
          </a:xfrm>
          <a:prstGeom prst="rect">
            <a:avLst/>
          </a:prstGeom>
        </p:spPr>
      </p:pic>
      <p:pic>
        <p:nvPicPr>
          <p:cNvPr id="14" name="Imagen 13">
            <a:extLst>
              <a:ext uri="{FF2B5EF4-FFF2-40B4-BE49-F238E27FC236}">
                <a16:creationId xmlns:a16="http://schemas.microsoft.com/office/drawing/2014/main" id="{2CA72050-010E-AFCB-08FD-FD13951AC429}"/>
              </a:ext>
            </a:extLst>
          </p:cNvPr>
          <p:cNvPicPr>
            <a:picLocks noChangeAspect="1"/>
          </p:cNvPicPr>
          <p:nvPr/>
        </p:nvPicPr>
        <p:blipFill>
          <a:blip r:embed="rId4"/>
          <a:stretch>
            <a:fillRect/>
          </a:stretch>
        </p:blipFill>
        <p:spPr>
          <a:xfrm>
            <a:off x="11809034" y="310461"/>
            <a:ext cx="4371975" cy="5591175"/>
          </a:xfrm>
          <a:prstGeom prst="rect">
            <a:avLst/>
          </a:prstGeom>
        </p:spPr>
      </p:pic>
      <p:pic>
        <p:nvPicPr>
          <p:cNvPr id="16" name="Imagen 15">
            <a:extLst>
              <a:ext uri="{FF2B5EF4-FFF2-40B4-BE49-F238E27FC236}">
                <a16:creationId xmlns:a16="http://schemas.microsoft.com/office/drawing/2014/main" id="{068B324E-3A4E-BD4E-1213-A0D4317AD582}"/>
              </a:ext>
            </a:extLst>
          </p:cNvPr>
          <p:cNvPicPr>
            <a:picLocks noChangeAspect="1"/>
          </p:cNvPicPr>
          <p:nvPr/>
        </p:nvPicPr>
        <p:blipFill>
          <a:blip r:embed="rId5"/>
          <a:stretch>
            <a:fillRect/>
          </a:stretch>
        </p:blipFill>
        <p:spPr>
          <a:xfrm>
            <a:off x="11809034" y="6089552"/>
            <a:ext cx="1333500" cy="371475"/>
          </a:xfrm>
          <a:prstGeom prst="rect">
            <a:avLst/>
          </a:prstGeom>
        </p:spPr>
      </p:pic>
      <p:pic>
        <p:nvPicPr>
          <p:cNvPr id="19" name="Imagen 18">
            <a:extLst>
              <a:ext uri="{FF2B5EF4-FFF2-40B4-BE49-F238E27FC236}">
                <a16:creationId xmlns:a16="http://schemas.microsoft.com/office/drawing/2014/main" id="{8028BA11-0C86-6E8A-F13D-A7444F84180A}"/>
              </a:ext>
            </a:extLst>
          </p:cNvPr>
          <p:cNvPicPr>
            <a:picLocks noChangeAspect="1"/>
          </p:cNvPicPr>
          <p:nvPr/>
        </p:nvPicPr>
        <p:blipFill>
          <a:blip r:embed="rId6"/>
          <a:stretch>
            <a:fillRect/>
          </a:stretch>
        </p:blipFill>
        <p:spPr>
          <a:xfrm>
            <a:off x="13875959" y="6089552"/>
            <a:ext cx="2305050" cy="361950"/>
          </a:xfrm>
          <a:prstGeom prst="rect">
            <a:avLst/>
          </a:prstGeom>
        </p:spPr>
      </p:pic>
    </p:spTree>
    <p:extLst>
      <p:ext uri="{BB962C8B-B14F-4D97-AF65-F5344CB8AC3E}">
        <p14:creationId xmlns:p14="http://schemas.microsoft.com/office/powerpoint/2010/main" val="360855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68</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Métodos de Ordenamiento</a:t>
            </a:r>
          </a:p>
        </p:txBody>
      </p:sp>
      <p:sp>
        <p:nvSpPr>
          <p:cNvPr id="4" name="CuadroTexto 3">
            <a:extLst>
              <a:ext uri="{FF2B5EF4-FFF2-40B4-BE49-F238E27FC236}">
                <a16:creationId xmlns:a16="http://schemas.microsoft.com/office/drawing/2014/main" id="{F65687C7-8E0B-DADE-5A4F-5CA9AE74BB58}"/>
              </a:ext>
            </a:extLst>
          </p:cNvPr>
          <p:cNvSpPr txBox="1"/>
          <p:nvPr/>
        </p:nvSpPr>
        <p:spPr>
          <a:xfrm>
            <a:off x="781916" y="125795"/>
            <a:ext cx="8214014" cy="369332"/>
          </a:xfrm>
          <a:prstGeom prst="rect">
            <a:avLst/>
          </a:prstGeom>
          <a:noFill/>
        </p:spPr>
        <p:txBody>
          <a:bodyPr wrap="square">
            <a:spAutoFit/>
          </a:bodyPr>
          <a:lstStyle/>
          <a:p>
            <a:r>
              <a:rPr lang="es-MX" dirty="0"/>
              <a:t>Ordenamiento rápido</a:t>
            </a:r>
          </a:p>
        </p:txBody>
      </p:sp>
      <p:sp>
        <p:nvSpPr>
          <p:cNvPr id="6" name="CuadroTexto 5">
            <a:extLst>
              <a:ext uri="{FF2B5EF4-FFF2-40B4-BE49-F238E27FC236}">
                <a16:creationId xmlns:a16="http://schemas.microsoft.com/office/drawing/2014/main" id="{9826CE07-1729-8302-8147-AE6A3DCEB2D0}"/>
              </a:ext>
            </a:extLst>
          </p:cNvPr>
          <p:cNvSpPr txBox="1"/>
          <p:nvPr/>
        </p:nvSpPr>
        <p:spPr>
          <a:xfrm>
            <a:off x="781914" y="351619"/>
            <a:ext cx="15147349" cy="738664"/>
          </a:xfrm>
          <a:prstGeom prst="rect">
            <a:avLst/>
          </a:prstGeom>
          <a:noFill/>
        </p:spPr>
        <p:txBody>
          <a:bodyPr wrap="square">
            <a:spAutoFit/>
          </a:bodyPr>
          <a:lstStyle/>
          <a:p>
            <a:r>
              <a:rPr lang="es-MX" sz="1400" dirty="0"/>
              <a:t>El ordenamiento rápido es un algoritmo recursivo eficiente para ordenar arreglos o listas de valores. El algoritmo es un tipo de ordenamiento, donde los valores se ordenan mediante una operación de comparación como &gt; o &lt;. El ordenamiento rápido es un método para ordenar un arreglo al dividirlo repetidamente en </a:t>
            </a:r>
            <a:r>
              <a:rPr lang="es-MX" sz="1400" dirty="0" err="1"/>
              <a:t>sub-arreglos</a:t>
            </a:r>
            <a:r>
              <a:rPr lang="es-MX" sz="1400" dirty="0"/>
              <a:t> por medio de</a:t>
            </a:r>
          </a:p>
          <a:p>
            <a:endParaRPr lang="es-MX" sz="1400" dirty="0"/>
          </a:p>
        </p:txBody>
      </p:sp>
      <p:sp>
        <p:nvSpPr>
          <p:cNvPr id="12" name="CuadroTexto 11">
            <a:extLst>
              <a:ext uri="{FF2B5EF4-FFF2-40B4-BE49-F238E27FC236}">
                <a16:creationId xmlns:a16="http://schemas.microsoft.com/office/drawing/2014/main" id="{2BEFB8A8-B3BA-6EBE-963E-44F1C4E51D97}"/>
              </a:ext>
            </a:extLst>
          </p:cNvPr>
          <p:cNvSpPr txBox="1"/>
          <p:nvPr/>
        </p:nvSpPr>
        <p:spPr>
          <a:xfrm>
            <a:off x="858810" y="872488"/>
            <a:ext cx="10758226" cy="1169551"/>
          </a:xfrm>
          <a:prstGeom prst="rect">
            <a:avLst/>
          </a:prstGeom>
          <a:noFill/>
        </p:spPr>
        <p:txBody>
          <a:bodyPr wrap="square">
            <a:spAutoFit/>
          </a:bodyPr>
          <a:lstStyle/>
          <a:p>
            <a:pPr marL="342900" indent="-342900">
              <a:buAutoNum type="arabicPeriod"/>
            </a:pPr>
            <a:r>
              <a:rPr lang="es-MX" sz="1400" dirty="0"/>
              <a:t>Seleccionando un elemento del arreglo inicial. Este elemento se llama elemento pivote. </a:t>
            </a:r>
          </a:p>
          <a:p>
            <a:pPr marL="342900" indent="-342900">
              <a:buAutoNum type="arabicPeriod"/>
            </a:pPr>
            <a:r>
              <a:rPr lang="es-MX" sz="1400" dirty="0"/>
              <a:t> Comparando cada elemento en el arreglo con el elemento pivote, dividimos los elementos en dos sub arreglos, los que son mayores y los que son menores al elemento pivote. </a:t>
            </a:r>
          </a:p>
          <a:p>
            <a:pPr marL="342900" indent="-342900">
              <a:buAutoNum type="arabicPeriod"/>
            </a:pPr>
            <a:r>
              <a:rPr lang="es-MX" sz="1400" dirty="0"/>
              <a:t> Este proceso continúa hasta que cada </a:t>
            </a:r>
            <a:r>
              <a:rPr lang="es-MX" sz="1400" dirty="0" err="1"/>
              <a:t>subarreglo</a:t>
            </a:r>
            <a:r>
              <a:rPr lang="es-MX" sz="1400" dirty="0"/>
              <a:t> contiene un solo elemento. </a:t>
            </a:r>
          </a:p>
          <a:p>
            <a:pPr marL="342900" indent="-342900">
              <a:buAutoNum type="arabicPeriod"/>
            </a:pPr>
            <a:r>
              <a:rPr lang="es-MX" sz="1400" dirty="0"/>
              <a:t> En este punto, los elementos ya están ordenados. Finalmente, los elementos se combinan para formar un arreglo ordenado.</a:t>
            </a:r>
          </a:p>
        </p:txBody>
      </p:sp>
      <p:pic>
        <p:nvPicPr>
          <p:cNvPr id="14" name="Imagen 13">
            <a:extLst>
              <a:ext uri="{FF2B5EF4-FFF2-40B4-BE49-F238E27FC236}">
                <a16:creationId xmlns:a16="http://schemas.microsoft.com/office/drawing/2014/main" id="{34F70244-7CBA-9CE2-E21E-A12CDE763A0F}"/>
              </a:ext>
            </a:extLst>
          </p:cNvPr>
          <p:cNvPicPr>
            <a:picLocks noChangeAspect="1"/>
          </p:cNvPicPr>
          <p:nvPr/>
        </p:nvPicPr>
        <p:blipFill>
          <a:blip r:embed="rId2"/>
          <a:stretch>
            <a:fillRect/>
          </a:stretch>
        </p:blipFill>
        <p:spPr>
          <a:xfrm>
            <a:off x="1105648" y="2638171"/>
            <a:ext cx="5586098" cy="3259652"/>
          </a:xfrm>
          <a:prstGeom prst="rect">
            <a:avLst/>
          </a:prstGeom>
        </p:spPr>
      </p:pic>
      <p:pic>
        <p:nvPicPr>
          <p:cNvPr id="16" name="Imagen 15">
            <a:extLst>
              <a:ext uri="{FF2B5EF4-FFF2-40B4-BE49-F238E27FC236}">
                <a16:creationId xmlns:a16="http://schemas.microsoft.com/office/drawing/2014/main" id="{1DB6812E-E6E2-5725-3F45-DEBB300BA6CF}"/>
              </a:ext>
            </a:extLst>
          </p:cNvPr>
          <p:cNvPicPr>
            <a:picLocks noChangeAspect="1"/>
          </p:cNvPicPr>
          <p:nvPr/>
        </p:nvPicPr>
        <p:blipFill>
          <a:blip r:embed="rId3"/>
          <a:stretch>
            <a:fillRect/>
          </a:stretch>
        </p:blipFill>
        <p:spPr>
          <a:xfrm>
            <a:off x="7082244" y="2638170"/>
            <a:ext cx="6519456" cy="3282287"/>
          </a:xfrm>
          <a:prstGeom prst="rect">
            <a:avLst/>
          </a:prstGeom>
        </p:spPr>
      </p:pic>
    </p:spTree>
    <p:extLst>
      <p:ext uri="{BB962C8B-B14F-4D97-AF65-F5344CB8AC3E}">
        <p14:creationId xmlns:p14="http://schemas.microsoft.com/office/powerpoint/2010/main" val="1221906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69</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736386" y="3117041"/>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Métodos de Ordenamiento</a:t>
            </a:r>
          </a:p>
        </p:txBody>
      </p:sp>
      <p:pic>
        <p:nvPicPr>
          <p:cNvPr id="4" name="Imagen 3">
            <a:extLst>
              <a:ext uri="{FF2B5EF4-FFF2-40B4-BE49-F238E27FC236}">
                <a16:creationId xmlns:a16="http://schemas.microsoft.com/office/drawing/2014/main" id="{409CA18A-D29B-D0E6-047D-FC9CBAD6DB9B}"/>
              </a:ext>
            </a:extLst>
          </p:cNvPr>
          <p:cNvPicPr>
            <a:picLocks noChangeAspect="1"/>
          </p:cNvPicPr>
          <p:nvPr/>
        </p:nvPicPr>
        <p:blipFill>
          <a:blip r:embed="rId2"/>
          <a:stretch>
            <a:fillRect/>
          </a:stretch>
        </p:blipFill>
        <p:spPr>
          <a:xfrm>
            <a:off x="929002" y="1206976"/>
            <a:ext cx="4829649" cy="3707924"/>
          </a:xfrm>
          <a:prstGeom prst="rect">
            <a:avLst/>
          </a:prstGeom>
        </p:spPr>
      </p:pic>
      <p:pic>
        <p:nvPicPr>
          <p:cNvPr id="6" name="Imagen 5">
            <a:extLst>
              <a:ext uri="{FF2B5EF4-FFF2-40B4-BE49-F238E27FC236}">
                <a16:creationId xmlns:a16="http://schemas.microsoft.com/office/drawing/2014/main" id="{C03E4C4B-DD5A-ACEB-A399-5E5C041285B5}"/>
              </a:ext>
            </a:extLst>
          </p:cNvPr>
          <p:cNvPicPr>
            <a:picLocks noChangeAspect="1"/>
          </p:cNvPicPr>
          <p:nvPr/>
        </p:nvPicPr>
        <p:blipFill rotWithShape="1">
          <a:blip r:embed="rId3"/>
          <a:srcRect b="32533"/>
          <a:stretch/>
        </p:blipFill>
        <p:spPr>
          <a:xfrm>
            <a:off x="5911357" y="1206976"/>
            <a:ext cx="4410075" cy="4016433"/>
          </a:xfrm>
          <a:prstGeom prst="rect">
            <a:avLst/>
          </a:prstGeom>
        </p:spPr>
      </p:pic>
      <p:pic>
        <p:nvPicPr>
          <p:cNvPr id="7" name="Imagen 6">
            <a:extLst>
              <a:ext uri="{FF2B5EF4-FFF2-40B4-BE49-F238E27FC236}">
                <a16:creationId xmlns:a16="http://schemas.microsoft.com/office/drawing/2014/main" id="{FBECBFD9-719E-5E2E-21D4-CB3697FC70A4}"/>
              </a:ext>
            </a:extLst>
          </p:cNvPr>
          <p:cNvPicPr>
            <a:picLocks noChangeAspect="1"/>
          </p:cNvPicPr>
          <p:nvPr/>
        </p:nvPicPr>
        <p:blipFill rotWithShape="1">
          <a:blip r:embed="rId3"/>
          <a:srcRect t="67991"/>
          <a:stretch/>
        </p:blipFill>
        <p:spPr>
          <a:xfrm>
            <a:off x="10573326" y="1206976"/>
            <a:ext cx="4410075" cy="1905518"/>
          </a:xfrm>
          <a:prstGeom prst="rect">
            <a:avLst/>
          </a:prstGeom>
        </p:spPr>
      </p:pic>
      <p:pic>
        <p:nvPicPr>
          <p:cNvPr id="9" name="Imagen 8">
            <a:extLst>
              <a:ext uri="{FF2B5EF4-FFF2-40B4-BE49-F238E27FC236}">
                <a16:creationId xmlns:a16="http://schemas.microsoft.com/office/drawing/2014/main" id="{43325265-1B08-BE15-126E-DD47EC2E730C}"/>
              </a:ext>
            </a:extLst>
          </p:cNvPr>
          <p:cNvPicPr>
            <a:picLocks noChangeAspect="1"/>
          </p:cNvPicPr>
          <p:nvPr/>
        </p:nvPicPr>
        <p:blipFill>
          <a:blip r:embed="rId4"/>
          <a:stretch>
            <a:fillRect/>
          </a:stretch>
        </p:blipFill>
        <p:spPr>
          <a:xfrm>
            <a:off x="10573326" y="3091454"/>
            <a:ext cx="4410075" cy="476250"/>
          </a:xfrm>
          <a:prstGeom prst="rect">
            <a:avLst/>
          </a:prstGeom>
        </p:spPr>
      </p:pic>
      <p:pic>
        <p:nvPicPr>
          <p:cNvPr id="11" name="Imagen 10">
            <a:extLst>
              <a:ext uri="{FF2B5EF4-FFF2-40B4-BE49-F238E27FC236}">
                <a16:creationId xmlns:a16="http://schemas.microsoft.com/office/drawing/2014/main" id="{9C675BC7-8C6B-CFFF-F4C6-02C2B75C29A0}"/>
              </a:ext>
            </a:extLst>
          </p:cNvPr>
          <p:cNvPicPr>
            <a:picLocks noChangeAspect="1"/>
          </p:cNvPicPr>
          <p:nvPr/>
        </p:nvPicPr>
        <p:blipFill>
          <a:blip r:embed="rId5"/>
          <a:stretch>
            <a:fillRect/>
          </a:stretch>
        </p:blipFill>
        <p:spPr>
          <a:xfrm>
            <a:off x="5887544" y="5450104"/>
            <a:ext cx="4457700" cy="933450"/>
          </a:xfrm>
          <a:prstGeom prst="rect">
            <a:avLst/>
          </a:prstGeom>
        </p:spPr>
      </p:pic>
    </p:spTree>
    <p:extLst>
      <p:ext uri="{BB962C8B-B14F-4D97-AF65-F5344CB8AC3E}">
        <p14:creationId xmlns:p14="http://schemas.microsoft.com/office/powerpoint/2010/main" val="1040503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7</a:t>
            </a:fld>
            <a:endParaRPr lang="es-MX" sz="2800" dirty="0"/>
          </a:p>
        </p:txBody>
      </p:sp>
      <p:sp>
        <p:nvSpPr>
          <p:cNvPr id="26" name="Título 1">
            <a:extLst>
              <a:ext uri="{FF2B5EF4-FFF2-40B4-BE49-F238E27FC236}">
                <a16:creationId xmlns:a16="http://schemas.microsoft.com/office/drawing/2014/main" id="{E0F40067-7AEF-CC91-5DB8-CAF5224133F9}"/>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Variables</a:t>
            </a:r>
          </a:p>
        </p:txBody>
      </p:sp>
      <p:sp>
        <p:nvSpPr>
          <p:cNvPr id="2" name="Rectángulo 1">
            <a:extLst>
              <a:ext uri="{FF2B5EF4-FFF2-40B4-BE49-F238E27FC236}">
                <a16:creationId xmlns:a16="http://schemas.microsoft.com/office/drawing/2014/main" id="{6F587ECC-9FB5-447E-85E7-4C9B780D91F7}"/>
              </a:ext>
            </a:extLst>
          </p:cNvPr>
          <p:cNvSpPr/>
          <p:nvPr/>
        </p:nvSpPr>
        <p:spPr>
          <a:xfrm>
            <a:off x="723155" y="108289"/>
            <a:ext cx="6290709" cy="738664"/>
          </a:xfrm>
          <a:prstGeom prst="rect">
            <a:avLst/>
          </a:prstGeom>
        </p:spPr>
        <p:txBody>
          <a:bodyPr wrap="square">
            <a:spAutoFit/>
          </a:bodyPr>
          <a:lstStyle/>
          <a:p>
            <a:r>
              <a:rPr lang="es-ES" sz="1400" dirty="0"/>
              <a:t>También podemos generar información usando </a:t>
            </a:r>
            <a:r>
              <a:rPr lang="es-ES" sz="1400" dirty="0" err="1"/>
              <a:t>System.out.print</a:t>
            </a:r>
            <a:r>
              <a:rPr lang="es-ES" sz="1400" dirty="0"/>
              <a:t>(). Ten en cuenta que estamos usando print(), no println(). A diferencia de System.out.println(), este tipo de declaración de impresión genera todo en la misma línea. Por ejemplo: </a:t>
            </a:r>
            <a:endParaRPr lang="es-MX" sz="1400" dirty="0"/>
          </a:p>
        </p:txBody>
      </p:sp>
      <p:sp>
        <p:nvSpPr>
          <p:cNvPr id="3" name="Rectángulo 2">
            <a:extLst>
              <a:ext uri="{FF2B5EF4-FFF2-40B4-BE49-F238E27FC236}">
                <a16:creationId xmlns:a16="http://schemas.microsoft.com/office/drawing/2014/main" id="{3DA682C7-D0DA-4662-8C41-ED45926D663B}"/>
              </a:ext>
            </a:extLst>
          </p:cNvPr>
          <p:cNvSpPr/>
          <p:nvPr/>
        </p:nvSpPr>
        <p:spPr>
          <a:xfrm>
            <a:off x="764719" y="887373"/>
            <a:ext cx="2890535" cy="646331"/>
          </a:xfrm>
          <a:prstGeom prst="rect">
            <a:avLst/>
          </a:prstGeom>
          <a:solidFill>
            <a:srgbClr val="A6A6A6"/>
          </a:solidFill>
        </p:spPr>
        <p:txBody>
          <a:bodyPr wrap="none">
            <a:spAutoFit/>
          </a:bodyPr>
          <a:lstStyle/>
          <a:p>
            <a:r>
              <a:rPr lang="es-MX" dirty="0" err="1"/>
              <a:t>System.out.print</a:t>
            </a:r>
            <a:r>
              <a:rPr lang="es-MX" dirty="0"/>
              <a:t>("Hola ");</a:t>
            </a:r>
          </a:p>
          <a:p>
            <a:r>
              <a:rPr lang="es-MX" dirty="0" err="1"/>
              <a:t>System.out.print</a:t>
            </a:r>
            <a:r>
              <a:rPr lang="es-MX" dirty="0"/>
              <a:t>("Mundo"); </a:t>
            </a:r>
          </a:p>
        </p:txBody>
      </p:sp>
      <p:sp>
        <p:nvSpPr>
          <p:cNvPr id="4" name="Rectángulo 3">
            <a:extLst>
              <a:ext uri="{FF2B5EF4-FFF2-40B4-BE49-F238E27FC236}">
                <a16:creationId xmlns:a16="http://schemas.microsoft.com/office/drawing/2014/main" id="{1D8CFC4C-1CBF-4076-A79A-4E995CFF97C7}"/>
              </a:ext>
            </a:extLst>
          </p:cNvPr>
          <p:cNvSpPr/>
          <p:nvPr/>
        </p:nvSpPr>
        <p:spPr>
          <a:xfrm>
            <a:off x="723155" y="1641993"/>
            <a:ext cx="3722494" cy="307777"/>
          </a:xfrm>
          <a:prstGeom prst="rect">
            <a:avLst/>
          </a:prstGeom>
        </p:spPr>
        <p:txBody>
          <a:bodyPr wrap="none">
            <a:spAutoFit/>
          </a:bodyPr>
          <a:lstStyle/>
          <a:p>
            <a:r>
              <a:rPr lang="es-ES" sz="1400" dirty="0"/>
              <a:t>El código anterior tendrá el siguiente resultado: </a:t>
            </a:r>
            <a:endParaRPr lang="es-MX" sz="1400" dirty="0"/>
          </a:p>
        </p:txBody>
      </p:sp>
      <p:sp>
        <p:nvSpPr>
          <p:cNvPr id="5" name="Rectángulo 4">
            <a:extLst>
              <a:ext uri="{FF2B5EF4-FFF2-40B4-BE49-F238E27FC236}">
                <a16:creationId xmlns:a16="http://schemas.microsoft.com/office/drawing/2014/main" id="{2165A8FD-94D4-4006-8F93-7BF0D6FDA216}"/>
              </a:ext>
            </a:extLst>
          </p:cNvPr>
          <p:cNvSpPr/>
          <p:nvPr/>
        </p:nvSpPr>
        <p:spPr>
          <a:xfrm>
            <a:off x="764719" y="1959412"/>
            <a:ext cx="1353256" cy="369332"/>
          </a:xfrm>
          <a:prstGeom prst="rect">
            <a:avLst/>
          </a:prstGeom>
          <a:solidFill>
            <a:schemeClr val="bg1"/>
          </a:solidFill>
        </p:spPr>
        <p:txBody>
          <a:bodyPr wrap="none">
            <a:spAutoFit/>
          </a:bodyPr>
          <a:lstStyle/>
          <a:p>
            <a:r>
              <a:rPr lang="es-MX" dirty="0"/>
              <a:t>Hola Mundo</a:t>
            </a:r>
          </a:p>
        </p:txBody>
      </p:sp>
      <p:cxnSp>
        <p:nvCxnSpPr>
          <p:cNvPr id="7" name="Conector recto 6">
            <a:extLst>
              <a:ext uri="{FF2B5EF4-FFF2-40B4-BE49-F238E27FC236}">
                <a16:creationId xmlns:a16="http://schemas.microsoft.com/office/drawing/2014/main" id="{A0503DCA-C5DA-4BA7-9527-4F873FA7491B}"/>
              </a:ext>
            </a:extLst>
          </p:cNvPr>
          <p:cNvCxnSpPr/>
          <p:nvPr/>
        </p:nvCxnSpPr>
        <p:spPr>
          <a:xfrm>
            <a:off x="7897091" y="322118"/>
            <a:ext cx="0" cy="6380018"/>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D812163-94D5-459B-96F0-47176EBFEDAD}"/>
              </a:ext>
            </a:extLst>
          </p:cNvPr>
          <p:cNvSpPr/>
          <p:nvPr/>
        </p:nvSpPr>
        <p:spPr>
          <a:xfrm>
            <a:off x="723155" y="2470769"/>
            <a:ext cx="6425785" cy="2462213"/>
          </a:xfrm>
          <a:prstGeom prst="rect">
            <a:avLst/>
          </a:prstGeom>
        </p:spPr>
        <p:txBody>
          <a:bodyPr wrap="square">
            <a:spAutoFit/>
          </a:bodyPr>
          <a:lstStyle/>
          <a:p>
            <a:r>
              <a:rPr lang="es-ES" sz="1400" dirty="0"/>
              <a:t>En este ejemplo, si usaras print() o println() nuevamente, el nuevo texto se imprimirá inmediatamente después de Mundo en la misma línea. Es importante recordar dónde dejaste el "cursor" de tu programa. Si usas println(), el cursor se mueve a la siguiente línea. Si usa print(), el cursor permanece en la misma línea. En el futuro, todos los ejemplos usarán System.out.println() para generar valores. Las personas también leen el código, y queremos que nuestras intenciones sean claras para los humanos al igual que queremos que nuestras instrucciones sean claras para la computadora. Para esto, podemos escribir comentarios, notas para lectores humanos de nuestro código. Estos comentarios no se ejecutan, por lo que no se necesita una sintaxis válida dentro de un comentario. Cuando los comentarios son cortos, usamos la sintaxis de una sola línea: //</a:t>
            </a:r>
            <a:endParaRPr lang="es-MX" sz="1400" dirty="0"/>
          </a:p>
        </p:txBody>
      </p:sp>
      <p:sp>
        <p:nvSpPr>
          <p:cNvPr id="9" name="Rectángulo 8">
            <a:extLst>
              <a:ext uri="{FF2B5EF4-FFF2-40B4-BE49-F238E27FC236}">
                <a16:creationId xmlns:a16="http://schemas.microsoft.com/office/drawing/2014/main" id="{A971C21C-B393-4211-8B9A-48CCCCD09315}"/>
              </a:ext>
            </a:extLst>
          </p:cNvPr>
          <p:cNvSpPr/>
          <p:nvPr/>
        </p:nvSpPr>
        <p:spPr>
          <a:xfrm>
            <a:off x="723155" y="4932982"/>
            <a:ext cx="3104311" cy="369332"/>
          </a:xfrm>
          <a:prstGeom prst="rect">
            <a:avLst/>
          </a:prstGeom>
          <a:solidFill>
            <a:srgbClr val="A6A6A6"/>
          </a:solidFill>
        </p:spPr>
        <p:txBody>
          <a:bodyPr wrap="none">
            <a:spAutoFit/>
          </a:bodyPr>
          <a:lstStyle/>
          <a:p>
            <a:r>
              <a:rPr lang="es-ES" dirty="0"/>
              <a:t>// Contenido dentro de la clase </a:t>
            </a:r>
            <a:endParaRPr lang="es-MX" dirty="0"/>
          </a:p>
        </p:txBody>
      </p:sp>
      <p:sp>
        <p:nvSpPr>
          <p:cNvPr id="10" name="Rectángulo 9">
            <a:extLst>
              <a:ext uri="{FF2B5EF4-FFF2-40B4-BE49-F238E27FC236}">
                <a16:creationId xmlns:a16="http://schemas.microsoft.com/office/drawing/2014/main" id="{C06DDD17-CB99-484B-8D0B-192038319F80}"/>
              </a:ext>
            </a:extLst>
          </p:cNvPr>
          <p:cNvSpPr/>
          <p:nvPr/>
        </p:nvSpPr>
        <p:spPr>
          <a:xfrm>
            <a:off x="723155" y="5453981"/>
            <a:ext cx="5997155" cy="307777"/>
          </a:xfrm>
          <a:prstGeom prst="rect">
            <a:avLst/>
          </a:prstGeom>
        </p:spPr>
        <p:txBody>
          <a:bodyPr wrap="none">
            <a:spAutoFit/>
          </a:bodyPr>
          <a:lstStyle/>
          <a:p>
            <a:r>
              <a:rPr lang="es-ES" sz="1400" dirty="0"/>
              <a:t>Cuando los comentarios son largos, usamos la sintaxis para varias líneas: /* y */</a:t>
            </a:r>
            <a:endParaRPr lang="es-MX" sz="1400" dirty="0"/>
          </a:p>
        </p:txBody>
      </p:sp>
      <p:sp>
        <p:nvSpPr>
          <p:cNvPr id="11" name="Rectángulo 10">
            <a:extLst>
              <a:ext uri="{FF2B5EF4-FFF2-40B4-BE49-F238E27FC236}">
                <a16:creationId xmlns:a16="http://schemas.microsoft.com/office/drawing/2014/main" id="{66B8B7DC-68A7-4363-BA58-F1F810CF4C38}"/>
              </a:ext>
            </a:extLst>
          </p:cNvPr>
          <p:cNvSpPr/>
          <p:nvPr/>
        </p:nvSpPr>
        <p:spPr>
          <a:xfrm>
            <a:off x="720061" y="5823313"/>
            <a:ext cx="2608406" cy="369332"/>
          </a:xfrm>
          <a:prstGeom prst="rect">
            <a:avLst/>
          </a:prstGeom>
          <a:solidFill>
            <a:srgbClr val="A6A6A6"/>
          </a:solidFill>
        </p:spPr>
        <p:txBody>
          <a:bodyPr wrap="none">
            <a:spAutoFit/>
          </a:bodyPr>
          <a:lstStyle/>
          <a:p>
            <a:r>
              <a:rPr lang="es-MX" dirty="0"/>
              <a:t>/* Mi primer programa */ </a:t>
            </a:r>
          </a:p>
        </p:txBody>
      </p:sp>
      <p:sp>
        <p:nvSpPr>
          <p:cNvPr id="12" name="Rectángulo 11">
            <a:extLst>
              <a:ext uri="{FF2B5EF4-FFF2-40B4-BE49-F238E27FC236}">
                <a16:creationId xmlns:a16="http://schemas.microsoft.com/office/drawing/2014/main" id="{C223C74B-AE6B-4EEF-A9AA-1E46A7BB5CD6}"/>
              </a:ext>
            </a:extLst>
          </p:cNvPr>
          <p:cNvSpPr/>
          <p:nvPr/>
        </p:nvSpPr>
        <p:spPr>
          <a:xfrm>
            <a:off x="8190645" y="194875"/>
            <a:ext cx="8197850" cy="1384995"/>
          </a:xfrm>
          <a:prstGeom prst="rect">
            <a:avLst/>
          </a:prstGeom>
        </p:spPr>
        <p:txBody>
          <a:bodyPr>
            <a:spAutoFit/>
          </a:bodyPr>
          <a:lstStyle/>
          <a:p>
            <a:r>
              <a:rPr lang="es-ES" sz="1400" dirty="0"/>
              <a:t>Otro tipo de opción de comentarios es el comentario de </a:t>
            </a:r>
            <a:r>
              <a:rPr lang="es-ES" sz="1400" dirty="0" err="1"/>
              <a:t>Javadoc</a:t>
            </a:r>
            <a:r>
              <a:rPr lang="es-ES" sz="1400" dirty="0"/>
              <a:t>, que se representa mediante /** y */. Los comentarios de </a:t>
            </a:r>
            <a:r>
              <a:rPr lang="es-ES" sz="1400" dirty="0" err="1"/>
              <a:t>Javadoc</a:t>
            </a:r>
            <a:r>
              <a:rPr lang="es-ES" sz="1400" dirty="0"/>
              <a:t> se utilizan para crear documentación para las API (interfaces de programación de aplicaciones). Al escribir comentarios de </a:t>
            </a:r>
            <a:r>
              <a:rPr lang="es-ES" sz="1400" dirty="0" err="1"/>
              <a:t>Javadoc</a:t>
            </a:r>
            <a:r>
              <a:rPr lang="es-ES" sz="1400" dirty="0"/>
              <a:t>, recuerda que eventualmente se utilizarán en la documentación que tus usuarios puedan leer, así que asegúrate de ser especialmente cuidadoso al escribir estos comentarios. Los comentarios de </a:t>
            </a:r>
            <a:r>
              <a:rPr lang="es-ES" sz="1400" dirty="0" err="1"/>
              <a:t>Javadoc</a:t>
            </a:r>
            <a:r>
              <a:rPr lang="es-ES" sz="1400" dirty="0"/>
              <a:t> generalmente se escriben antes de la declaración de campos, métodos y clases (que veremos más adelante): </a:t>
            </a:r>
            <a:endParaRPr lang="es-MX" sz="1400" dirty="0"/>
          </a:p>
        </p:txBody>
      </p:sp>
      <p:sp>
        <p:nvSpPr>
          <p:cNvPr id="13" name="Rectángulo 12">
            <a:extLst>
              <a:ext uri="{FF2B5EF4-FFF2-40B4-BE49-F238E27FC236}">
                <a16:creationId xmlns:a16="http://schemas.microsoft.com/office/drawing/2014/main" id="{77A7DD73-BF8E-443F-9D5A-7D62368C5214}"/>
              </a:ext>
            </a:extLst>
          </p:cNvPr>
          <p:cNvSpPr/>
          <p:nvPr/>
        </p:nvSpPr>
        <p:spPr>
          <a:xfrm>
            <a:off x="8199437" y="1568753"/>
            <a:ext cx="5036956" cy="369332"/>
          </a:xfrm>
          <a:prstGeom prst="rect">
            <a:avLst/>
          </a:prstGeom>
          <a:solidFill>
            <a:srgbClr val="A6A6A6"/>
          </a:solidFill>
        </p:spPr>
        <p:txBody>
          <a:bodyPr wrap="none">
            <a:spAutoFit/>
          </a:bodyPr>
          <a:lstStyle/>
          <a:p>
            <a:r>
              <a:rPr lang="es-ES" dirty="0"/>
              <a:t>/** La siguiente clase realiza la siguiente tarea... */ </a:t>
            </a:r>
            <a:endParaRPr lang="es-MX" dirty="0"/>
          </a:p>
        </p:txBody>
      </p:sp>
      <p:sp>
        <p:nvSpPr>
          <p:cNvPr id="14" name="Rectángulo 13">
            <a:extLst>
              <a:ext uri="{FF2B5EF4-FFF2-40B4-BE49-F238E27FC236}">
                <a16:creationId xmlns:a16="http://schemas.microsoft.com/office/drawing/2014/main" id="{11C1AE17-884B-4D61-BA39-FFF0FF00DF32}"/>
              </a:ext>
            </a:extLst>
          </p:cNvPr>
          <p:cNvSpPr/>
          <p:nvPr/>
        </p:nvSpPr>
        <p:spPr>
          <a:xfrm>
            <a:off x="8199437" y="2260852"/>
            <a:ext cx="1066318" cy="369332"/>
          </a:xfrm>
          <a:prstGeom prst="rect">
            <a:avLst/>
          </a:prstGeom>
        </p:spPr>
        <p:txBody>
          <a:bodyPr wrap="none">
            <a:spAutoFit/>
          </a:bodyPr>
          <a:lstStyle/>
          <a:p>
            <a:r>
              <a:rPr lang="es-MX" dirty="0"/>
              <a:t>Variables</a:t>
            </a:r>
          </a:p>
        </p:txBody>
      </p:sp>
      <p:sp>
        <p:nvSpPr>
          <p:cNvPr id="15" name="Rectángulo 14">
            <a:extLst>
              <a:ext uri="{FF2B5EF4-FFF2-40B4-BE49-F238E27FC236}">
                <a16:creationId xmlns:a16="http://schemas.microsoft.com/office/drawing/2014/main" id="{0379E14F-506D-4109-B96A-C43E2C759581}"/>
              </a:ext>
            </a:extLst>
          </p:cNvPr>
          <p:cNvSpPr/>
          <p:nvPr/>
        </p:nvSpPr>
        <p:spPr>
          <a:xfrm>
            <a:off x="8201025" y="2711908"/>
            <a:ext cx="8197850" cy="1600438"/>
          </a:xfrm>
          <a:prstGeom prst="rect">
            <a:avLst/>
          </a:prstGeom>
        </p:spPr>
        <p:txBody>
          <a:bodyPr>
            <a:spAutoFit/>
          </a:bodyPr>
          <a:lstStyle/>
          <a:p>
            <a:r>
              <a:rPr lang="es-ES" sz="1400" dirty="0"/>
              <a:t>Digamos que necesitamos un programa que conecte a un usuario con nuevos trabajos. Necesitamos el nombre del usuario, su salario y su situación laboral. Todas estas piezas de información se almacenan en nuestro programa. Almacenamos información en variables, ubicaciones con nombre en la memoria. Nombrar una pieza de información nos permite usar ese nombre más tarde, accediendo a la información que almacenamos. Las variables también dan contexto y significado a los datos que almacenamos. El valor 42 podría ser la edad de alguien, el peso en libras o la cantidad de pedidos realizados. Con un nombre, sabemos que el valor 42 es edad, </a:t>
            </a:r>
            <a:r>
              <a:rPr lang="es-ES" sz="1400" dirty="0" err="1"/>
              <a:t>pesoenkilos</a:t>
            </a:r>
            <a:r>
              <a:rPr lang="es-ES" sz="1400" dirty="0"/>
              <a:t> o </a:t>
            </a:r>
            <a:r>
              <a:rPr lang="es-ES" sz="1400" dirty="0" err="1"/>
              <a:t>numerospedidoshechos</a:t>
            </a:r>
            <a:r>
              <a:rPr lang="es-ES" sz="1400" dirty="0"/>
              <a:t>. Así es como creamos una variable en Java,</a:t>
            </a:r>
            <a:endParaRPr lang="es-MX" sz="1400" dirty="0"/>
          </a:p>
        </p:txBody>
      </p:sp>
      <p:sp>
        <p:nvSpPr>
          <p:cNvPr id="16" name="Rectángulo 15">
            <a:extLst>
              <a:ext uri="{FF2B5EF4-FFF2-40B4-BE49-F238E27FC236}">
                <a16:creationId xmlns:a16="http://schemas.microsoft.com/office/drawing/2014/main" id="{56D5E7C2-B1B8-4782-B4CC-35A97E245987}"/>
              </a:ext>
            </a:extLst>
          </p:cNvPr>
          <p:cNvSpPr/>
          <p:nvPr/>
        </p:nvSpPr>
        <p:spPr>
          <a:xfrm>
            <a:off x="8199437" y="4394070"/>
            <a:ext cx="2568332" cy="369332"/>
          </a:xfrm>
          <a:prstGeom prst="rect">
            <a:avLst/>
          </a:prstGeom>
          <a:solidFill>
            <a:srgbClr val="A6A6A6"/>
          </a:solidFill>
        </p:spPr>
        <p:txBody>
          <a:bodyPr wrap="none">
            <a:spAutoFit/>
          </a:bodyPr>
          <a:lstStyle/>
          <a:p>
            <a:r>
              <a:rPr lang="es-MX" dirty="0" err="1"/>
              <a:t>int</a:t>
            </a:r>
            <a:r>
              <a:rPr lang="es-MX" dirty="0"/>
              <a:t> </a:t>
            </a:r>
            <a:r>
              <a:rPr lang="es-MX" dirty="0" err="1"/>
              <a:t>velocidadLimite</a:t>
            </a:r>
            <a:r>
              <a:rPr lang="es-MX" dirty="0"/>
              <a:t> = 80; </a:t>
            </a:r>
          </a:p>
        </p:txBody>
      </p:sp>
      <p:sp>
        <p:nvSpPr>
          <p:cNvPr id="18" name="Rectángulo 17">
            <a:extLst>
              <a:ext uri="{FF2B5EF4-FFF2-40B4-BE49-F238E27FC236}">
                <a16:creationId xmlns:a16="http://schemas.microsoft.com/office/drawing/2014/main" id="{DFB74A12-3726-4C64-8E77-1F9F72D93EFD}"/>
              </a:ext>
            </a:extLst>
          </p:cNvPr>
          <p:cNvSpPr/>
          <p:nvPr/>
        </p:nvSpPr>
        <p:spPr>
          <a:xfrm>
            <a:off x="8201025" y="4845126"/>
            <a:ext cx="8197850" cy="954107"/>
          </a:xfrm>
          <a:prstGeom prst="rect">
            <a:avLst/>
          </a:prstGeom>
        </p:spPr>
        <p:txBody>
          <a:bodyPr>
            <a:spAutoFit/>
          </a:bodyPr>
          <a:lstStyle/>
          <a:p>
            <a:r>
              <a:rPr lang="es-ES" sz="1400" dirty="0"/>
              <a:t>Aquí, </a:t>
            </a:r>
            <a:r>
              <a:rPr lang="es-ES" sz="1400" dirty="0" err="1"/>
              <a:t>velocidadLimite</a:t>
            </a:r>
            <a:r>
              <a:rPr lang="es-ES" sz="1400" dirty="0"/>
              <a:t> es una variable de tipo de datos </a:t>
            </a:r>
            <a:r>
              <a:rPr lang="es-ES" sz="1400" dirty="0" err="1"/>
              <a:t>int</a:t>
            </a:r>
            <a:r>
              <a:rPr lang="es-ES" sz="1400" dirty="0"/>
              <a:t> y le hemos asignado el valor 80. El tipo de datos </a:t>
            </a:r>
            <a:r>
              <a:rPr lang="es-ES" sz="1400" dirty="0" err="1"/>
              <a:t>int</a:t>
            </a:r>
            <a:r>
              <a:rPr lang="es-ES" sz="1400" dirty="0"/>
              <a:t> sugiere que la variable solo puede contener números enteros (hablaremos de eso más adelante). En el ejemplo, hemos asignado un valor a la variable durante la declaración. Sin embargo, esto no es obligatorio. Puedes declarar variables y asignar un valor por separado. Por ejemplo,</a:t>
            </a:r>
            <a:endParaRPr lang="es-MX" sz="1400" dirty="0"/>
          </a:p>
        </p:txBody>
      </p:sp>
      <p:sp>
        <p:nvSpPr>
          <p:cNvPr id="19" name="Rectángulo 18">
            <a:extLst>
              <a:ext uri="{FF2B5EF4-FFF2-40B4-BE49-F238E27FC236}">
                <a16:creationId xmlns:a16="http://schemas.microsoft.com/office/drawing/2014/main" id="{CF3AA3CD-0A19-4B4C-BF76-663CEE7DD47D}"/>
              </a:ext>
            </a:extLst>
          </p:cNvPr>
          <p:cNvSpPr/>
          <p:nvPr/>
        </p:nvSpPr>
        <p:spPr>
          <a:xfrm>
            <a:off x="8181300" y="5880957"/>
            <a:ext cx="2266967" cy="646331"/>
          </a:xfrm>
          <a:prstGeom prst="rect">
            <a:avLst/>
          </a:prstGeom>
          <a:solidFill>
            <a:srgbClr val="A6A6A6"/>
          </a:solidFill>
        </p:spPr>
        <p:txBody>
          <a:bodyPr wrap="none">
            <a:spAutoFit/>
          </a:bodyPr>
          <a:lstStyle/>
          <a:p>
            <a:r>
              <a:rPr lang="es-MX" dirty="0" err="1"/>
              <a:t>int</a:t>
            </a:r>
            <a:r>
              <a:rPr lang="es-MX" dirty="0"/>
              <a:t> </a:t>
            </a:r>
            <a:r>
              <a:rPr lang="es-MX" dirty="0" err="1"/>
              <a:t>velocidadLimite</a:t>
            </a:r>
            <a:r>
              <a:rPr lang="es-MX" dirty="0"/>
              <a:t>; </a:t>
            </a:r>
          </a:p>
          <a:p>
            <a:r>
              <a:rPr lang="es-MX" dirty="0" err="1"/>
              <a:t>velocidadLimite</a:t>
            </a:r>
            <a:r>
              <a:rPr lang="es-MX" dirty="0"/>
              <a:t> = 80; </a:t>
            </a:r>
          </a:p>
        </p:txBody>
      </p:sp>
    </p:spTree>
    <p:extLst>
      <p:ext uri="{BB962C8B-B14F-4D97-AF65-F5344CB8AC3E}">
        <p14:creationId xmlns:p14="http://schemas.microsoft.com/office/powerpoint/2010/main" val="82574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70</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sp>
        <p:nvSpPr>
          <p:cNvPr id="4" name="CuadroTexto 3">
            <a:extLst>
              <a:ext uri="{FF2B5EF4-FFF2-40B4-BE49-F238E27FC236}">
                <a16:creationId xmlns:a16="http://schemas.microsoft.com/office/drawing/2014/main" id="{167AC2E0-1690-B199-94A6-C2873159B994}"/>
              </a:ext>
            </a:extLst>
          </p:cNvPr>
          <p:cNvSpPr txBox="1"/>
          <p:nvPr/>
        </p:nvSpPr>
        <p:spPr>
          <a:xfrm>
            <a:off x="1192357" y="125796"/>
            <a:ext cx="8245186" cy="369332"/>
          </a:xfrm>
          <a:prstGeom prst="rect">
            <a:avLst/>
          </a:prstGeom>
          <a:noFill/>
        </p:spPr>
        <p:txBody>
          <a:bodyPr wrap="square">
            <a:spAutoFit/>
          </a:bodyPr>
          <a:lstStyle/>
          <a:p>
            <a:r>
              <a:rPr lang="es-MX" dirty="0"/>
              <a:t>¿Qué es exactamente un IDE? </a:t>
            </a:r>
          </a:p>
        </p:txBody>
      </p:sp>
      <p:sp>
        <p:nvSpPr>
          <p:cNvPr id="6" name="CuadroTexto 5">
            <a:extLst>
              <a:ext uri="{FF2B5EF4-FFF2-40B4-BE49-F238E27FC236}">
                <a16:creationId xmlns:a16="http://schemas.microsoft.com/office/drawing/2014/main" id="{7AF55E9D-20C3-67F6-262B-9A111EC97AC5}"/>
              </a:ext>
            </a:extLst>
          </p:cNvPr>
          <p:cNvSpPr txBox="1"/>
          <p:nvPr/>
        </p:nvSpPr>
        <p:spPr>
          <a:xfrm>
            <a:off x="1192356" y="495128"/>
            <a:ext cx="14830425" cy="523220"/>
          </a:xfrm>
          <a:prstGeom prst="rect">
            <a:avLst/>
          </a:prstGeom>
          <a:noFill/>
        </p:spPr>
        <p:txBody>
          <a:bodyPr wrap="square">
            <a:spAutoFit/>
          </a:bodyPr>
          <a:lstStyle/>
          <a:p>
            <a:r>
              <a:rPr lang="es-MX" sz="1400" dirty="0"/>
              <a:t>Un IDE, o entorno de desarrollo integrado, es un programa que te ayudará a escribir software. Un IDE lo ayuda a organizar sus proyectos de software, escribir código y luego probarlo y depurarlo (</a:t>
            </a:r>
            <a:r>
              <a:rPr lang="es-MX" sz="1400" dirty="0" err="1"/>
              <a:t>debug</a:t>
            </a:r>
            <a:r>
              <a:rPr lang="es-MX" sz="1400" dirty="0"/>
              <a:t>). Los IDE populares incluyen </a:t>
            </a:r>
            <a:r>
              <a:rPr lang="es-MX" sz="1400" dirty="0" err="1"/>
              <a:t>Netbeans</a:t>
            </a:r>
            <a:r>
              <a:rPr lang="es-MX" sz="1400" dirty="0"/>
              <a:t>, Eclipse, IntelliJ y Microsoft Visual Studio.</a:t>
            </a:r>
          </a:p>
        </p:txBody>
      </p:sp>
      <p:sp>
        <p:nvSpPr>
          <p:cNvPr id="8" name="CuadroTexto 7">
            <a:extLst>
              <a:ext uri="{FF2B5EF4-FFF2-40B4-BE49-F238E27FC236}">
                <a16:creationId xmlns:a16="http://schemas.microsoft.com/office/drawing/2014/main" id="{509E789E-533C-1FA3-8AAD-6424A1B4F23C}"/>
              </a:ext>
            </a:extLst>
          </p:cNvPr>
          <p:cNvSpPr txBox="1"/>
          <p:nvPr/>
        </p:nvSpPr>
        <p:spPr>
          <a:xfrm>
            <a:off x="1192356" y="1203014"/>
            <a:ext cx="8245186" cy="307777"/>
          </a:xfrm>
          <a:prstGeom prst="rect">
            <a:avLst/>
          </a:prstGeom>
          <a:noFill/>
        </p:spPr>
        <p:txBody>
          <a:bodyPr wrap="square">
            <a:spAutoFit/>
          </a:bodyPr>
          <a:lstStyle/>
          <a:p>
            <a:r>
              <a:rPr lang="es-MX" sz="1400" dirty="0"/>
              <a:t>Un IDE generalmente incluye características que te ayudarán a:</a:t>
            </a:r>
          </a:p>
        </p:txBody>
      </p:sp>
      <p:sp>
        <p:nvSpPr>
          <p:cNvPr id="10" name="CuadroTexto 9">
            <a:extLst>
              <a:ext uri="{FF2B5EF4-FFF2-40B4-BE49-F238E27FC236}">
                <a16:creationId xmlns:a16="http://schemas.microsoft.com/office/drawing/2014/main" id="{19EF235F-0F7E-770B-4D10-E1EDB26F066E}"/>
              </a:ext>
            </a:extLst>
          </p:cNvPr>
          <p:cNvSpPr txBox="1"/>
          <p:nvPr/>
        </p:nvSpPr>
        <p:spPr>
          <a:xfrm>
            <a:off x="1431347" y="1510791"/>
            <a:ext cx="3493944" cy="738664"/>
          </a:xfrm>
          <a:prstGeom prst="rect">
            <a:avLst/>
          </a:prstGeom>
          <a:noFill/>
        </p:spPr>
        <p:txBody>
          <a:bodyPr wrap="square">
            <a:spAutoFit/>
          </a:bodyPr>
          <a:lstStyle/>
          <a:p>
            <a:r>
              <a:rPr lang="es-MX" sz="1400" dirty="0"/>
              <a:t>● Escribir código </a:t>
            </a:r>
          </a:p>
          <a:p>
            <a:r>
              <a:rPr lang="es-MX" sz="1400" dirty="0"/>
              <a:t>● Código de compilación o de paquete </a:t>
            </a:r>
          </a:p>
          <a:p>
            <a:r>
              <a:rPr lang="es-MX" sz="1400" dirty="0"/>
              <a:t>● Depura tu aplicación</a:t>
            </a:r>
          </a:p>
        </p:txBody>
      </p:sp>
      <p:sp>
        <p:nvSpPr>
          <p:cNvPr id="12" name="CuadroTexto 11">
            <a:extLst>
              <a:ext uri="{FF2B5EF4-FFF2-40B4-BE49-F238E27FC236}">
                <a16:creationId xmlns:a16="http://schemas.microsoft.com/office/drawing/2014/main" id="{6F6FDCDA-1FF7-3CCD-8C05-81D2992559BB}"/>
              </a:ext>
            </a:extLst>
          </p:cNvPr>
          <p:cNvSpPr txBox="1"/>
          <p:nvPr/>
        </p:nvSpPr>
        <p:spPr>
          <a:xfrm>
            <a:off x="1192356" y="2372566"/>
            <a:ext cx="8245186" cy="307777"/>
          </a:xfrm>
          <a:prstGeom prst="rect">
            <a:avLst/>
          </a:prstGeom>
          <a:noFill/>
        </p:spPr>
        <p:txBody>
          <a:bodyPr wrap="square">
            <a:spAutoFit/>
          </a:bodyPr>
          <a:lstStyle/>
          <a:p>
            <a:r>
              <a:rPr lang="es-MX" sz="1400" dirty="0"/>
              <a:t>¿Necesitas un IDE para escribir código Java?</a:t>
            </a:r>
          </a:p>
        </p:txBody>
      </p:sp>
      <p:sp>
        <p:nvSpPr>
          <p:cNvPr id="14" name="CuadroTexto 13">
            <a:extLst>
              <a:ext uri="{FF2B5EF4-FFF2-40B4-BE49-F238E27FC236}">
                <a16:creationId xmlns:a16="http://schemas.microsoft.com/office/drawing/2014/main" id="{C30D484F-4F19-C321-2825-58DD46FBD1AC}"/>
              </a:ext>
            </a:extLst>
          </p:cNvPr>
          <p:cNvSpPr txBox="1"/>
          <p:nvPr/>
        </p:nvSpPr>
        <p:spPr>
          <a:xfrm>
            <a:off x="1192355" y="2826200"/>
            <a:ext cx="14321271" cy="1169551"/>
          </a:xfrm>
          <a:prstGeom prst="rect">
            <a:avLst/>
          </a:prstGeom>
          <a:noFill/>
        </p:spPr>
        <p:txBody>
          <a:bodyPr wrap="square">
            <a:spAutoFit/>
          </a:bodyPr>
          <a:lstStyle/>
          <a:p>
            <a:r>
              <a:rPr lang="es-MX" sz="1400" dirty="0"/>
              <a:t>No, no necesitas escribir código Java en un IDE. Puedes usar cualquier editor de texto que desees y luego compilar el código con </a:t>
            </a:r>
            <a:r>
              <a:rPr lang="es-MX" sz="1400" dirty="0" err="1"/>
              <a:t>javac</a:t>
            </a:r>
            <a:r>
              <a:rPr lang="es-MX" sz="1400" dirty="0"/>
              <a:t>. Cuando eres un programador principiante de Java, es mejor que aprendas a escribir código usando un editor de texto sin formato. Te ayudará a ver los conceptos básicos del lenguaje y te ayudará en el futuro, porque sabrás exactamente cómo se crea un programa Java desde cero. Pero una vez que hayas pasado de la etapa de principiante, probablemente sería bueno hacer uso de algún tipo de programa de escritorio gráfico que te ayude a escribir código. Un IDE te ayudará a organizar tus proyectos, ejecutar pruebas, compilar el código, formatearlo correctamente y mucho más. Algunos de los principales IDE de Java que se utilizan hoy en día son:</a:t>
            </a:r>
          </a:p>
        </p:txBody>
      </p:sp>
      <p:sp>
        <p:nvSpPr>
          <p:cNvPr id="16" name="CuadroTexto 15">
            <a:extLst>
              <a:ext uri="{FF2B5EF4-FFF2-40B4-BE49-F238E27FC236}">
                <a16:creationId xmlns:a16="http://schemas.microsoft.com/office/drawing/2014/main" id="{4C907991-2FE1-770E-7B3E-CDBE8A5198B9}"/>
              </a:ext>
            </a:extLst>
          </p:cNvPr>
          <p:cNvSpPr txBox="1"/>
          <p:nvPr/>
        </p:nvSpPr>
        <p:spPr>
          <a:xfrm>
            <a:off x="1431347" y="4057307"/>
            <a:ext cx="2319771" cy="1169551"/>
          </a:xfrm>
          <a:prstGeom prst="rect">
            <a:avLst/>
          </a:prstGeom>
          <a:noFill/>
        </p:spPr>
        <p:txBody>
          <a:bodyPr wrap="square">
            <a:spAutoFit/>
          </a:bodyPr>
          <a:lstStyle/>
          <a:p>
            <a:r>
              <a:rPr lang="es-MX" sz="1400" dirty="0"/>
              <a:t>● IntelliJ IDEA </a:t>
            </a:r>
          </a:p>
          <a:p>
            <a:r>
              <a:rPr lang="es-MX" sz="1400" dirty="0"/>
              <a:t>● Eclipse </a:t>
            </a:r>
          </a:p>
          <a:p>
            <a:r>
              <a:rPr lang="es-MX" sz="1400" dirty="0"/>
              <a:t>● NetBeans </a:t>
            </a:r>
          </a:p>
          <a:p>
            <a:r>
              <a:rPr lang="es-MX" sz="1400" dirty="0"/>
              <a:t>● Oracle </a:t>
            </a:r>
            <a:r>
              <a:rPr lang="es-MX" sz="1400" dirty="0" err="1"/>
              <a:t>JDeveloper</a:t>
            </a:r>
            <a:r>
              <a:rPr lang="es-MX" sz="1400" dirty="0"/>
              <a:t> </a:t>
            </a:r>
          </a:p>
          <a:p>
            <a:r>
              <a:rPr lang="es-MX" sz="1400" dirty="0"/>
              <a:t>● Visual Studio </a:t>
            </a:r>
            <a:r>
              <a:rPr lang="es-MX" sz="1400" dirty="0" err="1"/>
              <a:t>Code</a:t>
            </a:r>
            <a:endParaRPr lang="es-MX" sz="1400" dirty="0"/>
          </a:p>
        </p:txBody>
      </p:sp>
    </p:spTree>
    <p:extLst>
      <p:ext uri="{BB962C8B-B14F-4D97-AF65-F5344CB8AC3E}">
        <p14:creationId xmlns:p14="http://schemas.microsoft.com/office/powerpoint/2010/main" val="4092985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71</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sp>
        <p:nvSpPr>
          <p:cNvPr id="4" name="CuadroTexto 3">
            <a:extLst>
              <a:ext uri="{FF2B5EF4-FFF2-40B4-BE49-F238E27FC236}">
                <a16:creationId xmlns:a16="http://schemas.microsoft.com/office/drawing/2014/main" id="{5FE66F5D-5A15-D072-126C-79180B0669C4}"/>
              </a:ext>
            </a:extLst>
          </p:cNvPr>
          <p:cNvSpPr txBox="1"/>
          <p:nvPr/>
        </p:nvSpPr>
        <p:spPr>
          <a:xfrm>
            <a:off x="1067665" y="125796"/>
            <a:ext cx="8245186" cy="369332"/>
          </a:xfrm>
          <a:prstGeom prst="rect">
            <a:avLst/>
          </a:prstGeom>
          <a:noFill/>
        </p:spPr>
        <p:txBody>
          <a:bodyPr wrap="square">
            <a:spAutoFit/>
          </a:bodyPr>
          <a:lstStyle/>
          <a:p>
            <a:r>
              <a:rPr lang="es-MX" dirty="0"/>
              <a:t>Interfaces gráficas con Swing </a:t>
            </a:r>
          </a:p>
        </p:txBody>
      </p:sp>
      <p:sp>
        <p:nvSpPr>
          <p:cNvPr id="6" name="CuadroTexto 5">
            <a:extLst>
              <a:ext uri="{FF2B5EF4-FFF2-40B4-BE49-F238E27FC236}">
                <a16:creationId xmlns:a16="http://schemas.microsoft.com/office/drawing/2014/main" id="{F5EDE9B1-DEB7-5F03-533C-25232962AFCE}"/>
              </a:ext>
            </a:extLst>
          </p:cNvPr>
          <p:cNvSpPr txBox="1"/>
          <p:nvPr/>
        </p:nvSpPr>
        <p:spPr>
          <a:xfrm>
            <a:off x="1067665" y="620925"/>
            <a:ext cx="14186190" cy="954107"/>
          </a:xfrm>
          <a:prstGeom prst="rect">
            <a:avLst/>
          </a:prstGeom>
          <a:noFill/>
        </p:spPr>
        <p:txBody>
          <a:bodyPr wrap="square">
            <a:spAutoFit/>
          </a:bodyPr>
          <a:lstStyle/>
          <a:p>
            <a:r>
              <a:rPr lang="es-MX" sz="1400"/>
              <a:t>Swing es una biblioteca de interfaces gráficas de usuario (GUI) para Java. Viene incluida</a:t>
            </a:r>
          </a:p>
          <a:p>
            <a:r>
              <a:rPr lang="es-MX" sz="1400"/>
              <a:t>con el entorno de desarrollo de Java (JDK). Extiende a otra librería gráfica más antigua</a:t>
            </a:r>
          </a:p>
          <a:p>
            <a:r>
              <a:rPr lang="es-MX" sz="1400"/>
              <a:t>llamada AWT.</a:t>
            </a:r>
          </a:p>
          <a:p>
            <a:r>
              <a:rPr lang="es-MX" sz="1400"/>
              <a:t>Paquetes que contiene:</a:t>
            </a:r>
            <a:endParaRPr lang="es-MX" sz="1400" dirty="0"/>
          </a:p>
        </p:txBody>
      </p:sp>
      <p:sp>
        <p:nvSpPr>
          <p:cNvPr id="8" name="CuadroTexto 7">
            <a:extLst>
              <a:ext uri="{FF2B5EF4-FFF2-40B4-BE49-F238E27FC236}">
                <a16:creationId xmlns:a16="http://schemas.microsoft.com/office/drawing/2014/main" id="{9C47E8C9-375A-3DF2-E639-DEBF79833506}"/>
              </a:ext>
            </a:extLst>
          </p:cNvPr>
          <p:cNvSpPr txBox="1"/>
          <p:nvPr/>
        </p:nvSpPr>
        <p:spPr>
          <a:xfrm>
            <a:off x="1659948" y="1700829"/>
            <a:ext cx="1852179" cy="738664"/>
          </a:xfrm>
          <a:prstGeom prst="rect">
            <a:avLst/>
          </a:prstGeom>
          <a:noFill/>
        </p:spPr>
        <p:txBody>
          <a:bodyPr wrap="square">
            <a:spAutoFit/>
          </a:bodyPr>
          <a:lstStyle/>
          <a:p>
            <a:r>
              <a:rPr lang="es-MX" sz="1400" dirty="0"/>
              <a:t>◦ </a:t>
            </a:r>
            <a:r>
              <a:rPr lang="es-MX" sz="1400" dirty="0" err="1"/>
              <a:t>javax.swing</a:t>
            </a:r>
            <a:r>
              <a:rPr lang="es-MX" sz="1400" dirty="0"/>
              <a:t> </a:t>
            </a:r>
          </a:p>
          <a:p>
            <a:r>
              <a:rPr lang="es-MX" sz="1400" dirty="0"/>
              <a:t>◦ </a:t>
            </a:r>
            <a:r>
              <a:rPr lang="es-MX" sz="1400" dirty="0" err="1"/>
              <a:t>java.awt</a:t>
            </a:r>
            <a:r>
              <a:rPr lang="es-MX" sz="1400" dirty="0"/>
              <a:t> </a:t>
            </a:r>
          </a:p>
          <a:p>
            <a:r>
              <a:rPr lang="es-MX" sz="1400" dirty="0"/>
              <a:t>◦ </a:t>
            </a:r>
            <a:r>
              <a:rPr lang="es-MX" sz="1400" dirty="0" err="1"/>
              <a:t>java.awt.event</a:t>
            </a:r>
            <a:endParaRPr lang="es-MX" sz="1400" dirty="0"/>
          </a:p>
        </p:txBody>
      </p:sp>
      <p:sp>
        <p:nvSpPr>
          <p:cNvPr id="10" name="CuadroTexto 9">
            <a:extLst>
              <a:ext uri="{FF2B5EF4-FFF2-40B4-BE49-F238E27FC236}">
                <a16:creationId xmlns:a16="http://schemas.microsoft.com/office/drawing/2014/main" id="{EC492E3C-DBF0-7916-F86D-D79A4FA23C6F}"/>
              </a:ext>
            </a:extLst>
          </p:cNvPr>
          <p:cNvSpPr txBox="1"/>
          <p:nvPr/>
        </p:nvSpPr>
        <p:spPr>
          <a:xfrm>
            <a:off x="1140402" y="2565290"/>
            <a:ext cx="6330662" cy="523220"/>
          </a:xfrm>
          <a:prstGeom prst="rect">
            <a:avLst/>
          </a:prstGeom>
          <a:noFill/>
        </p:spPr>
        <p:txBody>
          <a:bodyPr wrap="square">
            <a:spAutoFit/>
          </a:bodyPr>
          <a:lstStyle/>
          <a:p>
            <a:r>
              <a:rPr lang="es-MX" sz="1400" dirty="0"/>
              <a:t>Creación de ventanas La clase JFrame proporciona operaciones para manipular ventanas. Constructores:</a:t>
            </a:r>
          </a:p>
        </p:txBody>
      </p:sp>
      <p:sp>
        <p:nvSpPr>
          <p:cNvPr id="12" name="CuadroTexto 11">
            <a:extLst>
              <a:ext uri="{FF2B5EF4-FFF2-40B4-BE49-F238E27FC236}">
                <a16:creationId xmlns:a16="http://schemas.microsoft.com/office/drawing/2014/main" id="{69917F24-CE7B-B82C-DA5C-36910BFC5757}"/>
              </a:ext>
            </a:extLst>
          </p:cNvPr>
          <p:cNvSpPr txBox="1"/>
          <p:nvPr/>
        </p:nvSpPr>
        <p:spPr>
          <a:xfrm>
            <a:off x="1556039" y="3214307"/>
            <a:ext cx="2465243" cy="523220"/>
          </a:xfrm>
          <a:prstGeom prst="rect">
            <a:avLst/>
          </a:prstGeom>
          <a:noFill/>
        </p:spPr>
        <p:txBody>
          <a:bodyPr wrap="square">
            <a:spAutoFit/>
          </a:bodyPr>
          <a:lstStyle/>
          <a:p>
            <a:r>
              <a:rPr lang="es-MX" sz="1400" dirty="0"/>
              <a:t>◦ JFrame() </a:t>
            </a:r>
          </a:p>
          <a:p>
            <a:r>
              <a:rPr lang="es-MX" sz="1400" dirty="0"/>
              <a:t>◦ JFrame(</a:t>
            </a:r>
            <a:r>
              <a:rPr lang="es-MX" sz="1400" dirty="0" err="1"/>
              <a:t>String</a:t>
            </a:r>
            <a:r>
              <a:rPr lang="es-MX" sz="1400" dirty="0"/>
              <a:t> titulo)</a:t>
            </a:r>
          </a:p>
        </p:txBody>
      </p:sp>
      <p:sp>
        <p:nvSpPr>
          <p:cNvPr id="14" name="CuadroTexto 13">
            <a:extLst>
              <a:ext uri="{FF2B5EF4-FFF2-40B4-BE49-F238E27FC236}">
                <a16:creationId xmlns:a16="http://schemas.microsoft.com/office/drawing/2014/main" id="{8B2A06F4-353D-7EF9-C9E6-E8C1261EDB7D}"/>
              </a:ext>
            </a:extLst>
          </p:cNvPr>
          <p:cNvSpPr txBox="1"/>
          <p:nvPr/>
        </p:nvSpPr>
        <p:spPr>
          <a:xfrm>
            <a:off x="1140402" y="3926137"/>
            <a:ext cx="6507307" cy="307777"/>
          </a:xfrm>
          <a:prstGeom prst="rect">
            <a:avLst/>
          </a:prstGeom>
          <a:noFill/>
        </p:spPr>
        <p:txBody>
          <a:bodyPr wrap="square">
            <a:spAutoFit/>
          </a:bodyPr>
          <a:lstStyle/>
          <a:p>
            <a:r>
              <a:rPr lang="es-MX" sz="1400" dirty="0"/>
              <a:t>Una vez creado el objeto de ventana, hay que:</a:t>
            </a:r>
          </a:p>
        </p:txBody>
      </p:sp>
      <p:sp>
        <p:nvSpPr>
          <p:cNvPr id="16" name="CuadroTexto 15">
            <a:extLst>
              <a:ext uri="{FF2B5EF4-FFF2-40B4-BE49-F238E27FC236}">
                <a16:creationId xmlns:a16="http://schemas.microsoft.com/office/drawing/2014/main" id="{BDF1861B-8C2A-2C36-13E1-A8F34F0D9B8D}"/>
              </a:ext>
            </a:extLst>
          </p:cNvPr>
          <p:cNvSpPr txBox="1"/>
          <p:nvPr/>
        </p:nvSpPr>
        <p:spPr>
          <a:xfrm>
            <a:off x="1556039" y="4421266"/>
            <a:ext cx="4210917" cy="738664"/>
          </a:xfrm>
          <a:prstGeom prst="rect">
            <a:avLst/>
          </a:prstGeom>
          <a:noFill/>
        </p:spPr>
        <p:txBody>
          <a:bodyPr wrap="square">
            <a:spAutoFit/>
          </a:bodyPr>
          <a:lstStyle/>
          <a:p>
            <a:r>
              <a:rPr lang="es-MX" sz="1400" dirty="0"/>
              <a:t>◦ Establecer su tamaño. </a:t>
            </a:r>
          </a:p>
          <a:p>
            <a:r>
              <a:rPr lang="es-MX" sz="1400" dirty="0"/>
              <a:t>◦ Establecer la acción de cierre. </a:t>
            </a:r>
          </a:p>
          <a:p>
            <a:r>
              <a:rPr lang="es-MX" sz="1400" dirty="0"/>
              <a:t>◦ Hacerla </a:t>
            </a:r>
            <a:r>
              <a:rPr lang="es-MX" sz="1400" dirty="0" err="1"/>
              <a:t>visibl</a:t>
            </a:r>
            <a:endParaRPr lang="es-MX" sz="1400" dirty="0"/>
          </a:p>
        </p:txBody>
      </p:sp>
      <p:pic>
        <p:nvPicPr>
          <p:cNvPr id="19" name="Imagen 18">
            <a:extLst>
              <a:ext uri="{FF2B5EF4-FFF2-40B4-BE49-F238E27FC236}">
                <a16:creationId xmlns:a16="http://schemas.microsoft.com/office/drawing/2014/main" id="{6A10CAD5-2450-6297-B16F-DC056A46330F}"/>
              </a:ext>
            </a:extLst>
          </p:cNvPr>
          <p:cNvPicPr>
            <a:picLocks noChangeAspect="1"/>
          </p:cNvPicPr>
          <p:nvPr/>
        </p:nvPicPr>
        <p:blipFill>
          <a:blip r:embed="rId2"/>
          <a:stretch>
            <a:fillRect/>
          </a:stretch>
        </p:blipFill>
        <p:spPr>
          <a:xfrm>
            <a:off x="1171575" y="5288531"/>
            <a:ext cx="3375432" cy="1734167"/>
          </a:xfrm>
          <a:prstGeom prst="rect">
            <a:avLst/>
          </a:prstGeom>
        </p:spPr>
      </p:pic>
      <p:cxnSp>
        <p:nvCxnSpPr>
          <p:cNvPr id="21" name="Conector recto 20">
            <a:extLst>
              <a:ext uri="{FF2B5EF4-FFF2-40B4-BE49-F238E27FC236}">
                <a16:creationId xmlns:a16="http://schemas.microsoft.com/office/drawing/2014/main" id="{944E329D-E0A9-A0C3-DDCF-8F127F92F16A}"/>
              </a:ext>
            </a:extLst>
          </p:cNvPr>
          <p:cNvCxnSpPr/>
          <p:nvPr/>
        </p:nvCxnSpPr>
        <p:spPr>
          <a:xfrm>
            <a:off x="7865918" y="495128"/>
            <a:ext cx="0" cy="6207008"/>
          </a:xfrm>
          <a:prstGeom prst="line">
            <a:avLst/>
          </a:prstGeom>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83C75C2-AF2F-D184-3413-7DA2C431FC18}"/>
              </a:ext>
            </a:extLst>
          </p:cNvPr>
          <p:cNvSpPr txBox="1"/>
          <p:nvPr/>
        </p:nvSpPr>
        <p:spPr>
          <a:xfrm>
            <a:off x="7967230" y="420331"/>
            <a:ext cx="8245186" cy="307777"/>
          </a:xfrm>
          <a:prstGeom prst="rect">
            <a:avLst/>
          </a:prstGeom>
          <a:noFill/>
        </p:spPr>
        <p:txBody>
          <a:bodyPr wrap="square">
            <a:spAutoFit/>
          </a:bodyPr>
          <a:lstStyle/>
          <a:p>
            <a:r>
              <a:rPr lang="es-MX" sz="1400" dirty="0"/>
              <a:t>Acciones de cierre:</a:t>
            </a:r>
          </a:p>
        </p:txBody>
      </p:sp>
      <p:sp>
        <p:nvSpPr>
          <p:cNvPr id="25" name="CuadroTexto 24">
            <a:extLst>
              <a:ext uri="{FF2B5EF4-FFF2-40B4-BE49-F238E27FC236}">
                <a16:creationId xmlns:a16="http://schemas.microsoft.com/office/drawing/2014/main" id="{318FFF2E-1B1A-7A9C-2E63-A936D94CF0F7}"/>
              </a:ext>
            </a:extLst>
          </p:cNvPr>
          <p:cNvSpPr txBox="1"/>
          <p:nvPr/>
        </p:nvSpPr>
        <p:spPr>
          <a:xfrm>
            <a:off x="7967231" y="853905"/>
            <a:ext cx="4720070" cy="1384995"/>
          </a:xfrm>
          <a:prstGeom prst="rect">
            <a:avLst/>
          </a:prstGeom>
          <a:noFill/>
        </p:spPr>
        <p:txBody>
          <a:bodyPr wrap="square">
            <a:spAutoFit/>
          </a:bodyPr>
          <a:lstStyle/>
          <a:p>
            <a:r>
              <a:rPr lang="es-MX" sz="1400" dirty="0"/>
              <a:t>◦ </a:t>
            </a:r>
            <a:r>
              <a:rPr lang="es-MX" sz="1400" dirty="0" err="1"/>
              <a:t>JFrame.EXIT_ON_CLOSE</a:t>
            </a:r>
            <a:r>
              <a:rPr lang="es-MX" sz="1400" dirty="0"/>
              <a:t>: Abandona aplicación. </a:t>
            </a:r>
          </a:p>
          <a:p>
            <a:r>
              <a:rPr lang="es-MX" sz="1400" dirty="0"/>
              <a:t>◦ </a:t>
            </a:r>
            <a:r>
              <a:rPr lang="es-MX" sz="1400" dirty="0" err="1"/>
              <a:t>JFrame.DISPOSE_ON_CLOSE</a:t>
            </a:r>
            <a:r>
              <a:rPr lang="es-MX" sz="1400" dirty="0"/>
              <a:t>: Libera los recursos asociados a la ventana. </a:t>
            </a:r>
          </a:p>
          <a:p>
            <a:r>
              <a:rPr lang="es-MX" sz="1400" dirty="0"/>
              <a:t>◦ </a:t>
            </a:r>
            <a:r>
              <a:rPr lang="es-MX" sz="1400" dirty="0" err="1"/>
              <a:t>JFrame.DO_NOTHING_ON_CLOSE</a:t>
            </a:r>
            <a:r>
              <a:rPr lang="es-MX" sz="1400" dirty="0"/>
              <a:t>: No hace nada. </a:t>
            </a:r>
          </a:p>
          <a:p>
            <a:r>
              <a:rPr lang="es-MX" sz="1400" dirty="0"/>
              <a:t>◦ </a:t>
            </a:r>
            <a:r>
              <a:rPr lang="es-MX" sz="1400" dirty="0" err="1"/>
              <a:t>JFrame.HIDE_ON_CLOSE</a:t>
            </a:r>
            <a:r>
              <a:rPr lang="es-MX" sz="1400" dirty="0"/>
              <a:t>: Cierra la ventana, sin liberar sus recursos.</a:t>
            </a:r>
          </a:p>
        </p:txBody>
      </p:sp>
      <p:pic>
        <p:nvPicPr>
          <p:cNvPr id="27" name="Imagen 26">
            <a:extLst>
              <a:ext uri="{FF2B5EF4-FFF2-40B4-BE49-F238E27FC236}">
                <a16:creationId xmlns:a16="http://schemas.microsoft.com/office/drawing/2014/main" id="{1B260AE5-2A23-C367-F2FF-0958EBA060B9}"/>
              </a:ext>
            </a:extLst>
          </p:cNvPr>
          <p:cNvPicPr>
            <a:picLocks noChangeAspect="1"/>
          </p:cNvPicPr>
          <p:nvPr/>
        </p:nvPicPr>
        <p:blipFill>
          <a:blip r:embed="rId3"/>
          <a:stretch>
            <a:fillRect/>
          </a:stretch>
        </p:blipFill>
        <p:spPr>
          <a:xfrm>
            <a:off x="13157491" y="181922"/>
            <a:ext cx="3054925" cy="2383368"/>
          </a:xfrm>
          <a:prstGeom prst="rect">
            <a:avLst/>
          </a:prstGeom>
        </p:spPr>
      </p:pic>
      <p:sp>
        <p:nvSpPr>
          <p:cNvPr id="29" name="CuadroTexto 28">
            <a:extLst>
              <a:ext uri="{FF2B5EF4-FFF2-40B4-BE49-F238E27FC236}">
                <a16:creationId xmlns:a16="http://schemas.microsoft.com/office/drawing/2014/main" id="{70A653B6-76C5-FA30-1097-1D3144CE6B39}"/>
              </a:ext>
            </a:extLst>
          </p:cNvPr>
          <p:cNvSpPr txBox="1"/>
          <p:nvPr/>
        </p:nvSpPr>
        <p:spPr>
          <a:xfrm>
            <a:off x="8075038" y="2439493"/>
            <a:ext cx="4974646" cy="523220"/>
          </a:xfrm>
          <a:prstGeom prst="rect">
            <a:avLst/>
          </a:prstGeom>
          <a:noFill/>
        </p:spPr>
        <p:txBody>
          <a:bodyPr wrap="square">
            <a:spAutoFit/>
          </a:bodyPr>
          <a:lstStyle/>
          <a:p>
            <a:r>
              <a:rPr lang="es-MX" sz="1400" dirty="0"/>
              <a:t>Es usual extender la clase JFrame, y realizar las operaciones de inicialización en su constructor.</a:t>
            </a:r>
          </a:p>
        </p:txBody>
      </p:sp>
      <p:pic>
        <p:nvPicPr>
          <p:cNvPr id="31" name="Imagen 30">
            <a:extLst>
              <a:ext uri="{FF2B5EF4-FFF2-40B4-BE49-F238E27FC236}">
                <a16:creationId xmlns:a16="http://schemas.microsoft.com/office/drawing/2014/main" id="{98BEF13A-B49C-336D-AE13-81A31F3E18E4}"/>
              </a:ext>
            </a:extLst>
          </p:cNvPr>
          <p:cNvPicPr>
            <a:picLocks noChangeAspect="1"/>
          </p:cNvPicPr>
          <p:nvPr/>
        </p:nvPicPr>
        <p:blipFill>
          <a:blip r:embed="rId4"/>
          <a:stretch>
            <a:fillRect/>
          </a:stretch>
        </p:blipFill>
        <p:spPr>
          <a:xfrm>
            <a:off x="8159256" y="3088510"/>
            <a:ext cx="3842244" cy="1551217"/>
          </a:xfrm>
          <a:prstGeom prst="rect">
            <a:avLst/>
          </a:prstGeom>
        </p:spPr>
      </p:pic>
      <p:pic>
        <p:nvPicPr>
          <p:cNvPr id="33" name="Imagen 32">
            <a:extLst>
              <a:ext uri="{FF2B5EF4-FFF2-40B4-BE49-F238E27FC236}">
                <a16:creationId xmlns:a16="http://schemas.microsoft.com/office/drawing/2014/main" id="{70A130F1-9E0B-87AD-A702-43A4DC0AE8DD}"/>
              </a:ext>
            </a:extLst>
          </p:cNvPr>
          <p:cNvPicPr>
            <a:picLocks noChangeAspect="1"/>
          </p:cNvPicPr>
          <p:nvPr/>
        </p:nvPicPr>
        <p:blipFill>
          <a:blip r:embed="rId5"/>
          <a:stretch>
            <a:fillRect/>
          </a:stretch>
        </p:blipFill>
        <p:spPr>
          <a:xfrm>
            <a:off x="8159257" y="4765524"/>
            <a:ext cx="2813544" cy="1505719"/>
          </a:xfrm>
          <a:prstGeom prst="rect">
            <a:avLst/>
          </a:prstGeom>
        </p:spPr>
      </p:pic>
    </p:spTree>
    <p:extLst>
      <p:ext uri="{BB962C8B-B14F-4D97-AF65-F5344CB8AC3E}">
        <p14:creationId xmlns:p14="http://schemas.microsoft.com/office/powerpoint/2010/main" val="1399377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72</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sp>
        <p:nvSpPr>
          <p:cNvPr id="4" name="CuadroTexto 3">
            <a:extLst>
              <a:ext uri="{FF2B5EF4-FFF2-40B4-BE49-F238E27FC236}">
                <a16:creationId xmlns:a16="http://schemas.microsoft.com/office/drawing/2014/main" id="{D152ED9D-E0D7-F742-094D-336336CDC272}"/>
              </a:ext>
            </a:extLst>
          </p:cNvPr>
          <p:cNvSpPr txBox="1"/>
          <p:nvPr/>
        </p:nvSpPr>
        <p:spPr>
          <a:xfrm>
            <a:off x="1379393" y="436259"/>
            <a:ext cx="8245186" cy="369332"/>
          </a:xfrm>
          <a:prstGeom prst="rect">
            <a:avLst/>
          </a:prstGeom>
          <a:noFill/>
        </p:spPr>
        <p:txBody>
          <a:bodyPr wrap="square">
            <a:spAutoFit/>
          </a:bodyPr>
          <a:lstStyle/>
          <a:p>
            <a:r>
              <a:rPr lang="es-MX" dirty="0"/>
              <a:t>Componentes de una nueva ventana</a:t>
            </a:r>
          </a:p>
        </p:txBody>
      </p:sp>
      <p:pic>
        <p:nvPicPr>
          <p:cNvPr id="6" name="Imagen 5">
            <a:extLst>
              <a:ext uri="{FF2B5EF4-FFF2-40B4-BE49-F238E27FC236}">
                <a16:creationId xmlns:a16="http://schemas.microsoft.com/office/drawing/2014/main" id="{0E990CB6-0516-FAC6-922F-2014547936FC}"/>
              </a:ext>
            </a:extLst>
          </p:cNvPr>
          <p:cNvPicPr>
            <a:picLocks noChangeAspect="1"/>
          </p:cNvPicPr>
          <p:nvPr/>
        </p:nvPicPr>
        <p:blipFill>
          <a:blip r:embed="rId2"/>
          <a:stretch>
            <a:fillRect/>
          </a:stretch>
        </p:blipFill>
        <p:spPr>
          <a:xfrm>
            <a:off x="1544494" y="956901"/>
            <a:ext cx="4581525" cy="2438400"/>
          </a:xfrm>
          <a:prstGeom prst="rect">
            <a:avLst/>
          </a:prstGeom>
        </p:spPr>
      </p:pic>
      <p:sp>
        <p:nvSpPr>
          <p:cNvPr id="8" name="CuadroTexto 7">
            <a:extLst>
              <a:ext uri="{FF2B5EF4-FFF2-40B4-BE49-F238E27FC236}">
                <a16:creationId xmlns:a16="http://schemas.microsoft.com/office/drawing/2014/main" id="{6ACAD380-A862-0839-23FC-BD0BE47D2FD4}"/>
              </a:ext>
            </a:extLst>
          </p:cNvPr>
          <p:cNvSpPr txBox="1"/>
          <p:nvPr/>
        </p:nvSpPr>
        <p:spPr>
          <a:xfrm>
            <a:off x="1379393" y="3599656"/>
            <a:ext cx="5208443" cy="738664"/>
          </a:xfrm>
          <a:prstGeom prst="rect">
            <a:avLst/>
          </a:prstGeom>
          <a:noFill/>
        </p:spPr>
        <p:txBody>
          <a:bodyPr wrap="square">
            <a:spAutoFit/>
          </a:bodyPr>
          <a:lstStyle/>
          <a:p>
            <a:r>
              <a:rPr lang="es-MX" sz="1400" dirty="0"/>
              <a:t>Tras crear uno de estos componentes con new, ha de añadirse al </a:t>
            </a:r>
            <a:r>
              <a:rPr lang="es-MX" sz="1400" dirty="0" err="1"/>
              <a:t>contentPane</a:t>
            </a:r>
            <a:r>
              <a:rPr lang="es-MX" sz="1400" dirty="0"/>
              <a:t> de la ventana correspondiente mediante su método </a:t>
            </a:r>
            <a:r>
              <a:rPr lang="es-MX" sz="1400" dirty="0" err="1"/>
              <a:t>add</a:t>
            </a:r>
            <a:r>
              <a:rPr lang="es-MX" sz="1400" dirty="0"/>
              <a:t>.</a:t>
            </a:r>
          </a:p>
        </p:txBody>
      </p:sp>
      <p:sp>
        <p:nvSpPr>
          <p:cNvPr id="10" name="CuadroTexto 9">
            <a:extLst>
              <a:ext uri="{FF2B5EF4-FFF2-40B4-BE49-F238E27FC236}">
                <a16:creationId xmlns:a16="http://schemas.microsoft.com/office/drawing/2014/main" id="{568E75AD-B5B6-131C-5727-11E2C06E11DD}"/>
              </a:ext>
            </a:extLst>
          </p:cNvPr>
          <p:cNvSpPr txBox="1"/>
          <p:nvPr/>
        </p:nvSpPr>
        <p:spPr>
          <a:xfrm>
            <a:off x="7250256" y="251593"/>
            <a:ext cx="8245186" cy="369332"/>
          </a:xfrm>
          <a:prstGeom prst="rect">
            <a:avLst/>
          </a:prstGeom>
          <a:noFill/>
        </p:spPr>
        <p:txBody>
          <a:bodyPr wrap="square">
            <a:spAutoFit/>
          </a:bodyPr>
          <a:lstStyle/>
          <a:p>
            <a:r>
              <a:rPr lang="es-MX" dirty="0"/>
              <a:t>Ejemplo. Añadiendo componentes</a:t>
            </a:r>
          </a:p>
        </p:txBody>
      </p:sp>
      <p:cxnSp>
        <p:nvCxnSpPr>
          <p:cNvPr id="12" name="Conector recto 11">
            <a:extLst>
              <a:ext uri="{FF2B5EF4-FFF2-40B4-BE49-F238E27FC236}">
                <a16:creationId xmlns:a16="http://schemas.microsoft.com/office/drawing/2014/main" id="{5908BA73-55BB-6574-7532-7FCA6E3EDAF4}"/>
              </a:ext>
            </a:extLst>
          </p:cNvPr>
          <p:cNvCxnSpPr/>
          <p:nvPr/>
        </p:nvCxnSpPr>
        <p:spPr>
          <a:xfrm>
            <a:off x="6795655" y="310462"/>
            <a:ext cx="0" cy="6360502"/>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AD452596-7598-01CA-E356-9C58AA065CB6}"/>
              </a:ext>
            </a:extLst>
          </p:cNvPr>
          <p:cNvPicPr>
            <a:picLocks noChangeAspect="1"/>
          </p:cNvPicPr>
          <p:nvPr/>
        </p:nvPicPr>
        <p:blipFill>
          <a:blip r:embed="rId3"/>
          <a:stretch>
            <a:fillRect/>
          </a:stretch>
        </p:blipFill>
        <p:spPr>
          <a:xfrm>
            <a:off x="7374948" y="746722"/>
            <a:ext cx="4629150" cy="3467100"/>
          </a:xfrm>
          <a:prstGeom prst="rect">
            <a:avLst/>
          </a:prstGeom>
        </p:spPr>
      </p:pic>
      <p:sp>
        <p:nvSpPr>
          <p:cNvPr id="16" name="CuadroTexto 15">
            <a:extLst>
              <a:ext uri="{FF2B5EF4-FFF2-40B4-BE49-F238E27FC236}">
                <a16:creationId xmlns:a16="http://schemas.microsoft.com/office/drawing/2014/main" id="{700F8470-3DF4-32FE-BC9E-28C2B56CEA9D}"/>
              </a:ext>
            </a:extLst>
          </p:cNvPr>
          <p:cNvSpPr txBox="1"/>
          <p:nvPr/>
        </p:nvSpPr>
        <p:spPr>
          <a:xfrm>
            <a:off x="7250256" y="4349650"/>
            <a:ext cx="8245186" cy="369332"/>
          </a:xfrm>
          <a:prstGeom prst="rect">
            <a:avLst/>
          </a:prstGeom>
          <a:noFill/>
        </p:spPr>
        <p:txBody>
          <a:bodyPr wrap="square">
            <a:spAutoFit/>
          </a:bodyPr>
          <a:lstStyle/>
          <a:p>
            <a:r>
              <a:rPr lang="es-MX" dirty="0"/>
              <a:t>Resultado</a:t>
            </a:r>
          </a:p>
        </p:txBody>
      </p:sp>
      <p:pic>
        <p:nvPicPr>
          <p:cNvPr id="19" name="Imagen 18">
            <a:extLst>
              <a:ext uri="{FF2B5EF4-FFF2-40B4-BE49-F238E27FC236}">
                <a16:creationId xmlns:a16="http://schemas.microsoft.com/office/drawing/2014/main" id="{DD6F0217-200B-D50E-FCDC-648D29B80A32}"/>
              </a:ext>
            </a:extLst>
          </p:cNvPr>
          <p:cNvPicPr>
            <a:picLocks noChangeAspect="1"/>
          </p:cNvPicPr>
          <p:nvPr/>
        </p:nvPicPr>
        <p:blipFill>
          <a:blip r:embed="rId4"/>
          <a:stretch>
            <a:fillRect/>
          </a:stretch>
        </p:blipFill>
        <p:spPr>
          <a:xfrm>
            <a:off x="7450570" y="4793824"/>
            <a:ext cx="4305300" cy="1962150"/>
          </a:xfrm>
          <a:prstGeom prst="rect">
            <a:avLst/>
          </a:prstGeom>
        </p:spPr>
      </p:pic>
    </p:spTree>
    <p:extLst>
      <p:ext uri="{BB962C8B-B14F-4D97-AF65-F5344CB8AC3E}">
        <p14:creationId xmlns:p14="http://schemas.microsoft.com/office/powerpoint/2010/main" val="3509626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73</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sp>
        <p:nvSpPr>
          <p:cNvPr id="4" name="CuadroTexto 3">
            <a:extLst>
              <a:ext uri="{FF2B5EF4-FFF2-40B4-BE49-F238E27FC236}">
                <a16:creationId xmlns:a16="http://schemas.microsoft.com/office/drawing/2014/main" id="{F62F6E4C-1DB6-64CB-5F81-F93622372A52}"/>
              </a:ext>
            </a:extLst>
          </p:cNvPr>
          <p:cNvSpPr txBox="1"/>
          <p:nvPr/>
        </p:nvSpPr>
        <p:spPr>
          <a:xfrm>
            <a:off x="1202748" y="125796"/>
            <a:ext cx="8245186" cy="369332"/>
          </a:xfrm>
          <a:prstGeom prst="rect">
            <a:avLst/>
          </a:prstGeom>
          <a:noFill/>
        </p:spPr>
        <p:txBody>
          <a:bodyPr wrap="square">
            <a:spAutoFit/>
          </a:bodyPr>
          <a:lstStyle/>
          <a:p>
            <a:r>
              <a:rPr lang="es-MX" dirty="0" err="1"/>
              <a:t>Layouts</a:t>
            </a:r>
            <a:r>
              <a:rPr lang="es-MX" dirty="0"/>
              <a:t> de una Aplicación Gráfica </a:t>
            </a:r>
          </a:p>
        </p:txBody>
      </p:sp>
      <p:sp>
        <p:nvSpPr>
          <p:cNvPr id="6" name="CuadroTexto 5">
            <a:extLst>
              <a:ext uri="{FF2B5EF4-FFF2-40B4-BE49-F238E27FC236}">
                <a16:creationId xmlns:a16="http://schemas.microsoft.com/office/drawing/2014/main" id="{6B1B2C19-A3F6-4137-C97D-808048B1F9B7}"/>
              </a:ext>
            </a:extLst>
          </p:cNvPr>
          <p:cNvSpPr txBox="1"/>
          <p:nvPr/>
        </p:nvSpPr>
        <p:spPr>
          <a:xfrm>
            <a:off x="1202748" y="495128"/>
            <a:ext cx="5935807" cy="954107"/>
          </a:xfrm>
          <a:prstGeom prst="rect">
            <a:avLst/>
          </a:prstGeom>
          <a:noFill/>
        </p:spPr>
        <p:txBody>
          <a:bodyPr wrap="square">
            <a:spAutoFit/>
          </a:bodyPr>
          <a:lstStyle/>
          <a:p>
            <a:r>
              <a:rPr lang="es-MX" sz="1400" dirty="0"/>
              <a:t>En Java no es habitual indicar explícitamente la posición de los componentes de la interfaz dentro de la ventana. Los </a:t>
            </a:r>
            <a:r>
              <a:rPr lang="es-MX" sz="1400" dirty="0" err="1"/>
              <a:t>layout</a:t>
            </a:r>
            <a:r>
              <a:rPr lang="es-MX" sz="1400" dirty="0"/>
              <a:t> managers se encargan de colocar los componentes de la interfaz de usuario en la ventana contenedora. Especifican la posición y el tamaño de dichos componentes.</a:t>
            </a:r>
          </a:p>
        </p:txBody>
      </p:sp>
      <p:sp>
        <p:nvSpPr>
          <p:cNvPr id="8" name="CuadroTexto 7">
            <a:extLst>
              <a:ext uri="{FF2B5EF4-FFF2-40B4-BE49-F238E27FC236}">
                <a16:creationId xmlns:a16="http://schemas.microsoft.com/office/drawing/2014/main" id="{733A924B-B2C6-69B2-831C-58539A739436}"/>
              </a:ext>
            </a:extLst>
          </p:cNvPr>
          <p:cNvSpPr txBox="1"/>
          <p:nvPr/>
        </p:nvSpPr>
        <p:spPr>
          <a:xfrm>
            <a:off x="1327439" y="1373239"/>
            <a:ext cx="8245186" cy="1169551"/>
          </a:xfrm>
          <a:prstGeom prst="rect">
            <a:avLst/>
          </a:prstGeom>
          <a:noFill/>
        </p:spPr>
        <p:txBody>
          <a:bodyPr wrap="square">
            <a:spAutoFit/>
          </a:bodyPr>
          <a:lstStyle/>
          <a:p>
            <a:r>
              <a:rPr lang="es-MX" sz="1400" dirty="0"/>
              <a:t>◦ </a:t>
            </a:r>
            <a:r>
              <a:rPr lang="es-MX" sz="1400" dirty="0" err="1"/>
              <a:t>FlowLayout</a:t>
            </a:r>
            <a:r>
              <a:rPr lang="es-MX" sz="1400" dirty="0"/>
              <a:t> </a:t>
            </a:r>
          </a:p>
          <a:p>
            <a:r>
              <a:rPr lang="es-MX" sz="1400" dirty="0"/>
              <a:t>◦ </a:t>
            </a:r>
            <a:r>
              <a:rPr lang="es-MX" sz="1400" dirty="0" err="1"/>
              <a:t>GridLayout</a:t>
            </a:r>
            <a:r>
              <a:rPr lang="es-MX" sz="1400" dirty="0"/>
              <a:t> </a:t>
            </a:r>
          </a:p>
          <a:p>
            <a:r>
              <a:rPr lang="es-MX" sz="1400" dirty="0"/>
              <a:t>◦ </a:t>
            </a:r>
            <a:r>
              <a:rPr lang="es-MX" sz="1400" dirty="0" err="1"/>
              <a:t>BorderLayout</a:t>
            </a:r>
            <a:r>
              <a:rPr lang="es-MX" sz="1400" dirty="0"/>
              <a:t> </a:t>
            </a:r>
          </a:p>
          <a:p>
            <a:r>
              <a:rPr lang="es-MX" sz="1400" dirty="0"/>
              <a:t>◦ </a:t>
            </a:r>
            <a:r>
              <a:rPr lang="es-MX" sz="1400" dirty="0" err="1"/>
              <a:t>GridBagLayout</a:t>
            </a:r>
            <a:r>
              <a:rPr lang="es-MX" sz="1400" dirty="0"/>
              <a:t> </a:t>
            </a:r>
          </a:p>
          <a:p>
            <a:r>
              <a:rPr lang="es-MX" sz="1400" dirty="0"/>
              <a:t>◦ </a:t>
            </a:r>
            <a:r>
              <a:rPr lang="es-MX" sz="1400" dirty="0" err="1"/>
              <a:t>FlowLayou</a:t>
            </a:r>
            <a:endParaRPr lang="es-MX" sz="1400" dirty="0"/>
          </a:p>
        </p:txBody>
      </p:sp>
      <p:sp>
        <p:nvSpPr>
          <p:cNvPr id="10" name="CuadroTexto 9">
            <a:extLst>
              <a:ext uri="{FF2B5EF4-FFF2-40B4-BE49-F238E27FC236}">
                <a16:creationId xmlns:a16="http://schemas.microsoft.com/office/drawing/2014/main" id="{2722A6C5-5CDF-AEF4-96C8-7095167053D5}"/>
              </a:ext>
            </a:extLst>
          </p:cNvPr>
          <p:cNvSpPr txBox="1"/>
          <p:nvPr/>
        </p:nvSpPr>
        <p:spPr>
          <a:xfrm>
            <a:off x="1202748" y="2466794"/>
            <a:ext cx="3732934" cy="738664"/>
          </a:xfrm>
          <a:prstGeom prst="rect">
            <a:avLst/>
          </a:prstGeom>
          <a:noFill/>
        </p:spPr>
        <p:txBody>
          <a:bodyPr wrap="square">
            <a:spAutoFit/>
          </a:bodyPr>
          <a:lstStyle/>
          <a:p>
            <a:r>
              <a:rPr lang="es-MX" sz="1400" dirty="0"/>
              <a:t>Coloca los elementos uno a continuación de otro, de manera similar a la colocación de palabras en un procesador de textos.</a:t>
            </a:r>
          </a:p>
        </p:txBody>
      </p:sp>
      <p:cxnSp>
        <p:nvCxnSpPr>
          <p:cNvPr id="12" name="Conector recto 11">
            <a:extLst>
              <a:ext uri="{FF2B5EF4-FFF2-40B4-BE49-F238E27FC236}">
                <a16:creationId xmlns:a16="http://schemas.microsoft.com/office/drawing/2014/main" id="{164369A1-C5F0-38C3-8D0C-0D62660FE996}"/>
              </a:ext>
            </a:extLst>
          </p:cNvPr>
          <p:cNvCxnSpPr/>
          <p:nvPr/>
        </p:nvCxnSpPr>
        <p:spPr>
          <a:xfrm>
            <a:off x="7263245" y="310462"/>
            <a:ext cx="0" cy="6422847"/>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2F4E9ABF-F0B5-51AF-F2F5-78B74EB050D8}"/>
              </a:ext>
            </a:extLst>
          </p:cNvPr>
          <p:cNvSpPr txBox="1"/>
          <p:nvPr/>
        </p:nvSpPr>
        <p:spPr>
          <a:xfrm>
            <a:off x="1392384" y="3291879"/>
            <a:ext cx="1893742" cy="307777"/>
          </a:xfrm>
          <a:prstGeom prst="rect">
            <a:avLst/>
          </a:prstGeom>
          <a:noFill/>
        </p:spPr>
        <p:txBody>
          <a:bodyPr wrap="square">
            <a:spAutoFit/>
          </a:bodyPr>
          <a:lstStyle/>
          <a:p>
            <a:r>
              <a:rPr lang="es-MX" sz="1400" dirty="0"/>
              <a:t>Métodos: </a:t>
            </a:r>
          </a:p>
        </p:txBody>
      </p:sp>
      <p:sp>
        <p:nvSpPr>
          <p:cNvPr id="16" name="CuadroTexto 15">
            <a:extLst>
              <a:ext uri="{FF2B5EF4-FFF2-40B4-BE49-F238E27FC236}">
                <a16:creationId xmlns:a16="http://schemas.microsoft.com/office/drawing/2014/main" id="{E89E69B0-64F0-5429-5436-F2CFF72F05B4}"/>
              </a:ext>
            </a:extLst>
          </p:cNvPr>
          <p:cNvSpPr txBox="1"/>
          <p:nvPr/>
        </p:nvSpPr>
        <p:spPr>
          <a:xfrm>
            <a:off x="1327439" y="3637146"/>
            <a:ext cx="3223778" cy="738664"/>
          </a:xfrm>
          <a:prstGeom prst="rect">
            <a:avLst/>
          </a:prstGeom>
          <a:noFill/>
        </p:spPr>
        <p:txBody>
          <a:bodyPr wrap="square">
            <a:spAutoFit/>
          </a:bodyPr>
          <a:lstStyle/>
          <a:p>
            <a:r>
              <a:rPr lang="es-MX" sz="1400" dirty="0"/>
              <a:t>◦ </a:t>
            </a:r>
            <a:r>
              <a:rPr lang="es-MX" sz="1400" dirty="0" err="1"/>
              <a:t>setAligment</a:t>
            </a:r>
            <a:r>
              <a:rPr lang="es-MX" sz="1400" dirty="0"/>
              <a:t>(</a:t>
            </a:r>
            <a:r>
              <a:rPr lang="es-MX" sz="1400" dirty="0" err="1"/>
              <a:t>int</a:t>
            </a:r>
            <a:r>
              <a:rPr lang="es-MX" sz="1400" dirty="0"/>
              <a:t> </a:t>
            </a:r>
            <a:r>
              <a:rPr lang="es-MX" sz="1400" dirty="0" err="1"/>
              <a:t>alineacion</a:t>
            </a:r>
            <a:r>
              <a:rPr lang="es-MX" sz="1400" dirty="0"/>
              <a:t>) </a:t>
            </a:r>
          </a:p>
          <a:p>
            <a:r>
              <a:rPr lang="es-MX" sz="1400" dirty="0"/>
              <a:t>◦ </a:t>
            </a:r>
            <a:r>
              <a:rPr lang="es-MX" sz="1400" dirty="0" err="1"/>
              <a:t>setHgap</a:t>
            </a:r>
            <a:r>
              <a:rPr lang="es-MX" sz="1400" dirty="0"/>
              <a:t>(</a:t>
            </a:r>
            <a:r>
              <a:rPr lang="es-MX" sz="1400" dirty="0" err="1"/>
              <a:t>int</a:t>
            </a:r>
            <a:r>
              <a:rPr lang="es-MX" sz="1400" dirty="0"/>
              <a:t> </a:t>
            </a:r>
            <a:r>
              <a:rPr lang="es-MX" sz="1400" dirty="0" err="1"/>
              <a:t>separacion</a:t>
            </a:r>
            <a:r>
              <a:rPr lang="es-MX" sz="1400" dirty="0"/>
              <a:t>)</a:t>
            </a:r>
          </a:p>
          <a:p>
            <a:r>
              <a:rPr lang="es-MX" sz="1400" dirty="0"/>
              <a:t>◦ </a:t>
            </a:r>
            <a:r>
              <a:rPr lang="es-MX" sz="1400" dirty="0" err="1"/>
              <a:t>setVgap</a:t>
            </a:r>
            <a:r>
              <a:rPr lang="es-MX" sz="1400" dirty="0"/>
              <a:t>(</a:t>
            </a:r>
            <a:r>
              <a:rPr lang="es-MX" sz="1400" dirty="0" err="1"/>
              <a:t>int</a:t>
            </a:r>
            <a:r>
              <a:rPr lang="es-MX" sz="1400" dirty="0"/>
              <a:t> </a:t>
            </a:r>
            <a:r>
              <a:rPr lang="es-MX" sz="1400" dirty="0" err="1"/>
              <a:t>separacion</a:t>
            </a:r>
            <a:r>
              <a:rPr lang="es-MX" sz="1400" dirty="0"/>
              <a:t>) </a:t>
            </a:r>
          </a:p>
        </p:txBody>
      </p:sp>
      <p:sp>
        <p:nvSpPr>
          <p:cNvPr id="19" name="CuadroTexto 18">
            <a:extLst>
              <a:ext uri="{FF2B5EF4-FFF2-40B4-BE49-F238E27FC236}">
                <a16:creationId xmlns:a16="http://schemas.microsoft.com/office/drawing/2014/main" id="{2511F79D-E371-42CD-5B03-45B25CAE4C88}"/>
              </a:ext>
            </a:extLst>
          </p:cNvPr>
          <p:cNvSpPr txBox="1"/>
          <p:nvPr/>
        </p:nvSpPr>
        <p:spPr>
          <a:xfrm>
            <a:off x="1327439" y="4499526"/>
            <a:ext cx="3438297" cy="369332"/>
          </a:xfrm>
          <a:prstGeom prst="rect">
            <a:avLst/>
          </a:prstGeom>
          <a:noFill/>
        </p:spPr>
        <p:txBody>
          <a:bodyPr wrap="square">
            <a:spAutoFit/>
          </a:bodyPr>
          <a:lstStyle/>
          <a:p>
            <a:r>
              <a:rPr lang="es-MX" dirty="0" err="1"/>
              <a:t>GridLayout</a:t>
            </a:r>
            <a:endParaRPr lang="es-MX" dirty="0"/>
          </a:p>
        </p:txBody>
      </p:sp>
      <p:sp>
        <p:nvSpPr>
          <p:cNvPr id="21" name="CuadroTexto 20">
            <a:extLst>
              <a:ext uri="{FF2B5EF4-FFF2-40B4-BE49-F238E27FC236}">
                <a16:creationId xmlns:a16="http://schemas.microsoft.com/office/drawing/2014/main" id="{14338D31-0099-5F89-BDF6-8CD842CD96D8}"/>
              </a:ext>
            </a:extLst>
          </p:cNvPr>
          <p:cNvSpPr txBox="1"/>
          <p:nvPr/>
        </p:nvSpPr>
        <p:spPr>
          <a:xfrm>
            <a:off x="1327439" y="4914168"/>
            <a:ext cx="5521672" cy="523220"/>
          </a:xfrm>
          <a:prstGeom prst="rect">
            <a:avLst/>
          </a:prstGeom>
          <a:noFill/>
        </p:spPr>
        <p:txBody>
          <a:bodyPr wrap="square">
            <a:spAutoFit/>
          </a:bodyPr>
          <a:lstStyle/>
          <a:p>
            <a:r>
              <a:rPr lang="es-MX" sz="1400" dirty="0"/>
              <a:t>Coloca los componentes de la interfaz en forma de rejilla. El orden en que se añadan los componentes determina su posición en la rejilla.</a:t>
            </a:r>
          </a:p>
        </p:txBody>
      </p:sp>
      <p:sp>
        <p:nvSpPr>
          <p:cNvPr id="23" name="CuadroTexto 22">
            <a:extLst>
              <a:ext uri="{FF2B5EF4-FFF2-40B4-BE49-F238E27FC236}">
                <a16:creationId xmlns:a16="http://schemas.microsoft.com/office/drawing/2014/main" id="{07475B4A-9071-7186-9321-4CB89DDF03B3}"/>
              </a:ext>
            </a:extLst>
          </p:cNvPr>
          <p:cNvSpPr txBox="1"/>
          <p:nvPr/>
        </p:nvSpPr>
        <p:spPr>
          <a:xfrm>
            <a:off x="1380149" y="5437388"/>
            <a:ext cx="4634342" cy="1169551"/>
          </a:xfrm>
          <a:prstGeom prst="rect">
            <a:avLst/>
          </a:prstGeom>
          <a:noFill/>
        </p:spPr>
        <p:txBody>
          <a:bodyPr wrap="square">
            <a:spAutoFit/>
          </a:bodyPr>
          <a:lstStyle/>
          <a:p>
            <a:r>
              <a:rPr lang="en-US" sz="1400" dirty="0"/>
              <a:t>Constructor: </a:t>
            </a:r>
          </a:p>
          <a:p>
            <a:r>
              <a:rPr lang="en-US" sz="1400" dirty="0"/>
              <a:t>	◦ </a:t>
            </a:r>
            <a:r>
              <a:rPr lang="en-US" sz="1400" dirty="0" err="1"/>
              <a:t>GridLayout</a:t>
            </a:r>
            <a:r>
              <a:rPr lang="en-US" sz="1400" dirty="0"/>
              <a:t>(int </a:t>
            </a:r>
            <a:r>
              <a:rPr lang="en-US" sz="1400" dirty="0" err="1"/>
              <a:t>filas</a:t>
            </a:r>
            <a:r>
              <a:rPr lang="en-US" sz="1400" dirty="0"/>
              <a:t>, int </a:t>
            </a:r>
            <a:r>
              <a:rPr lang="en-US" sz="1400" dirty="0" err="1"/>
              <a:t>columnas</a:t>
            </a:r>
            <a:r>
              <a:rPr lang="en-US" sz="1400" dirty="0"/>
              <a:t>) </a:t>
            </a:r>
          </a:p>
          <a:p>
            <a:r>
              <a:rPr lang="en-US" sz="1400" dirty="0" err="1"/>
              <a:t>Métodos</a:t>
            </a:r>
            <a:r>
              <a:rPr lang="en-US" sz="1400" dirty="0"/>
              <a:t>: </a:t>
            </a:r>
          </a:p>
          <a:p>
            <a:r>
              <a:rPr lang="en-US" sz="1400" dirty="0"/>
              <a:t>	◦ </a:t>
            </a:r>
            <a:r>
              <a:rPr lang="en-US" sz="1400" dirty="0" err="1"/>
              <a:t>setHgap</a:t>
            </a:r>
            <a:r>
              <a:rPr lang="en-US" sz="1400" dirty="0"/>
              <a:t>(int </a:t>
            </a:r>
            <a:r>
              <a:rPr lang="en-US" sz="1400" dirty="0" err="1"/>
              <a:t>separacion</a:t>
            </a:r>
            <a:r>
              <a:rPr lang="en-US" sz="1400" dirty="0"/>
              <a:t>) </a:t>
            </a:r>
          </a:p>
          <a:p>
            <a:r>
              <a:rPr lang="en-US" sz="1400" dirty="0"/>
              <a:t>	◦ </a:t>
            </a:r>
            <a:r>
              <a:rPr lang="en-US" sz="1400" dirty="0" err="1"/>
              <a:t>setVgap</a:t>
            </a:r>
            <a:r>
              <a:rPr lang="en-US" sz="1400" dirty="0"/>
              <a:t>(int </a:t>
            </a:r>
            <a:r>
              <a:rPr lang="en-US" sz="1400" dirty="0" err="1"/>
              <a:t>separacion</a:t>
            </a:r>
            <a:r>
              <a:rPr lang="en-US" sz="1400" dirty="0"/>
              <a:t>) </a:t>
            </a:r>
            <a:endParaRPr lang="es-MX" sz="1400" dirty="0"/>
          </a:p>
        </p:txBody>
      </p:sp>
      <p:pic>
        <p:nvPicPr>
          <p:cNvPr id="25" name="Imagen 24">
            <a:extLst>
              <a:ext uri="{FF2B5EF4-FFF2-40B4-BE49-F238E27FC236}">
                <a16:creationId xmlns:a16="http://schemas.microsoft.com/office/drawing/2014/main" id="{50645C3B-31A1-41E3-0D00-10350974E560}"/>
              </a:ext>
            </a:extLst>
          </p:cNvPr>
          <p:cNvPicPr>
            <a:picLocks noChangeAspect="1"/>
          </p:cNvPicPr>
          <p:nvPr/>
        </p:nvPicPr>
        <p:blipFill>
          <a:blip r:embed="rId2"/>
          <a:stretch>
            <a:fillRect/>
          </a:stretch>
        </p:blipFill>
        <p:spPr>
          <a:xfrm>
            <a:off x="7687540" y="310462"/>
            <a:ext cx="4019550" cy="1857375"/>
          </a:xfrm>
          <a:prstGeom prst="rect">
            <a:avLst/>
          </a:prstGeom>
        </p:spPr>
      </p:pic>
      <p:pic>
        <p:nvPicPr>
          <p:cNvPr id="29" name="Imagen 28">
            <a:extLst>
              <a:ext uri="{FF2B5EF4-FFF2-40B4-BE49-F238E27FC236}">
                <a16:creationId xmlns:a16="http://schemas.microsoft.com/office/drawing/2014/main" id="{825065D3-80D6-89F5-4C9A-DB79E479023B}"/>
              </a:ext>
            </a:extLst>
          </p:cNvPr>
          <p:cNvPicPr>
            <a:picLocks noChangeAspect="1"/>
          </p:cNvPicPr>
          <p:nvPr/>
        </p:nvPicPr>
        <p:blipFill rotWithShape="1">
          <a:blip r:embed="rId3"/>
          <a:srcRect r="30083"/>
          <a:stretch/>
        </p:blipFill>
        <p:spPr>
          <a:xfrm>
            <a:off x="7687541" y="3554346"/>
            <a:ext cx="4801578" cy="3105150"/>
          </a:xfrm>
          <a:prstGeom prst="rect">
            <a:avLst/>
          </a:prstGeom>
        </p:spPr>
      </p:pic>
      <p:pic>
        <p:nvPicPr>
          <p:cNvPr id="27" name="Imagen 26">
            <a:extLst>
              <a:ext uri="{FF2B5EF4-FFF2-40B4-BE49-F238E27FC236}">
                <a16:creationId xmlns:a16="http://schemas.microsoft.com/office/drawing/2014/main" id="{8273FDE8-56F5-FCD3-C253-3C750646CDCF}"/>
              </a:ext>
            </a:extLst>
          </p:cNvPr>
          <p:cNvPicPr>
            <a:picLocks noChangeAspect="1"/>
          </p:cNvPicPr>
          <p:nvPr/>
        </p:nvPicPr>
        <p:blipFill rotWithShape="1">
          <a:blip r:embed="rId4"/>
          <a:srcRect r="30265"/>
          <a:stretch/>
        </p:blipFill>
        <p:spPr>
          <a:xfrm>
            <a:off x="7687541" y="2323890"/>
            <a:ext cx="4802332" cy="1323975"/>
          </a:xfrm>
          <a:prstGeom prst="rect">
            <a:avLst/>
          </a:prstGeom>
        </p:spPr>
      </p:pic>
      <p:pic>
        <p:nvPicPr>
          <p:cNvPr id="30" name="Imagen 29">
            <a:extLst>
              <a:ext uri="{FF2B5EF4-FFF2-40B4-BE49-F238E27FC236}">
                <a16:creationId xmlns:a16="http://schemas.microsoft.com/office/drawing/2014/main" id="{7FFBE2DD-E812-C39C-4833-507659A929F6}"/>
              </a:ext>
            </a:extLst>
          </p:cNvPr>
          <p:cNvPicPr>
            <a:picLocks noChangeAspect="1"/>
          </p:cNvPicPr>
          <p:nvPr/>
        </p:nvPicPr>
        <p:blipFill>
          <a:blip r:embed="rId5"/>
          <a:stretch>
            <a:fillRect/>
          </a:stretch>
        </p:blipFill>
        <p:spPr>
          <a:xfrm>
            <a:off x="12988337" y="4250457"/>
            <a:ext cx="3209647" cy="2409039"/>
          </a:xfrm>
          <a:prstGeom prst="rect">
            <a:avLst/>
          </a:prstGeom>
        </p:spPr>
      </p:pic>
    </p:spTree>
    <p:extLst>
      <p:ext uri="{BB962C8B-B14F-4D97-AF65-F5344CB8AC3E}">
        <p14:creationId xmlns:p14="http://schemas.microsoft.com/office/powerpoint/2010/main" val="860347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74</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sp>
        <p:nvSpPr>
          <p:cNvPr id="6" name="CuadroTexto 5">
            <a:extLst>
              <a:ext uri="{FF2B5EF4-FFF2-40B4-BE49-F238E27FC236}">
                <a16:creationId xmlns:a16="http://schemas.microsoft.com/office/drawing/2014/main" id="{CB5AF012-DB6C-6906-E5E9-5EF2A7291C45}"/>
              </a:ext>
            </a:extLst>
          </p:cNvPr>
          <p:cNvSpPr txBox="1"/>
          <p:nvPr/>
        </p:nvSpPr>
        <p:spPr>
          <a:xfrm>
            <a:off x="1223530" y="229607"/>
            <a:ext cx="8245186" cy="369332"/>
          </a:xfrm>
          <a:prstGeom prst="rect">
            <a:avLst/>
          </a:prstGeom>
          <a:noFill/>
        </p:spPr>
        <p:txBody>
          <a:bodyPr wrap="square">
            <a:spAutoFit/>
          </a:bodyPr>
          <a:lstStyle/>
          <a:p>
            <a:r>
              <a:rPr lang="es-MX" dirty="0" err="1"/>
              <a:t>BorderLayout</a:t>
            </a:r>
            <a:endParaRPr lang="es-MX" dirty="0"/>
          </a:p>
        </p:txBody>
      </p:sp>
      <p:sp>
        <p:nvSpPr>
          <p:cNvPr id="8" name="CuadroTexto 7">
            <a:extLst>
              <a:ext uri="{FF2B5EF4-FFF2-40B4-BE49-F238E27FC236}">
                <a16:creationId xmlns:a16="http://schemas.microsoft.com/office/drawing/2014/main" id="{F36892EE-6049-C4F9-5D7F-7A3716E4459D}"/>
              </a:ext>
            </a:extLst>
          </p:cNvPr>
          <p:cNvSpPr txBox="1"/>
          <p:nvPr/>
        </p:nvSpPr>
        <p:spPr>
          <a:xfrm>
            <a:off x="1223530" y="780048"/>
            <a:ext cx="5779943" cy="1384995"/>
          </a:xfrm>
          <a:prstGeom prst="rect">
            <a:avLst/>
          </a:prstGeom>
          <a:noFill/>
        </p:spPr>
        <p:txBody>
          <a:bodyPr wrap="square">
            <a:spAutoFit/>
          </a:bodyPr>
          <a:lstStyle/>
          <a:p>
            <a:r>
              <a:rPr lang="es-MX" sz="1400" dirty="0"/>
              <a:t>Coloca y cambia de tamaño sus componentes para que se ajusten a los bordes y parte central de la ventana. </a:t>
            </a:r>
          </a:p>
          <a:p>
            <a:r>
              <a:rPr lang="es-MX" sz="1400" dirty="0"/>
              <a:t>Métodos: </a:t>
            </a:r>
          </a:p>
          <a:p>
            <a:r>
              <a:rPr lang="es-MX" sz="1400" dirty="0"/>
              <a:t>	◦ </a:t>
            </a:r>
            <a:r>
              <a:rPr lang="es-MX" sz="1400" dirty="0" err="1"/>
              <a:t>setHgap</a:t>
            </a:r>
            <a:r>
              <a:rPr lang="es-MX" sz="1400" dirty="0"/>
              <a:t>(</a:t>
            </a:r>
            <a:r>
              <a:rPr lang="es-MX" sz="1400" dirty="0" err="1"/>
              <a:t>int</a:t>
            </a:r>
            <a:r>
              <a:rPr lang="es-MX" sz="1400" dirty="0"/>
              <a:t> </a:t>
            </a:r>
            <a:r>
              <a:rPr lang="es-MX" sz="1400" dirty="0" err="1"/>
              <a:t>separacion</a:t>
            </a:r>
            <a:r>
              <a:rPr lang="es-MX" sz="1400" dirty="0"/>
              <a:t>) </a:t>
            </a:r>
          </a:p>
          <a:p>
            <a:r>
              <a:rPr lang="es-MX" sz="1400" dirty="0"/>
              <a:t>	◦ </a:t>
            </a:r>
            <a:r>
              <a:rPr lang="es-MX" sz="1400" dirty="0" err="1"/>
              <a:t>setVgap</a:t>
            </a:r>
            <a:r>
              <a:rPr lang="es-MX" sz="1400" dirty="0"/>
              <a:t>(</a:t>
            </a:r>
            <a:r>
              <a:rPr lang="es-MX" sz="1400" dirty="0" err="1"/>
              <a:t>int</a:t>
            </a:r>
            <a:r>
              <a:rPr lang="es-MX" sz="1400" dirty="0"/>
              <a:t> </a:t>
            </a:r>
            <a:r>
              <a:rPr lang="es-MX" sz="1400" dirty="0" err="1"/>
              <a:t>separacion</a:t>
            </a:r>
            <a:r>
              <a:rPr lang="es-MX" sz="1400" dirty="0"/>
              <a:t>) </a:t>
            </a:r>
          </a:p>
          <a:p>
            <a:r>
              <a:rPr lang="es-MX" sz="1400" dirty="0"/>
              <a:t>Al añadir un elemento a la ventana, hay que especificar su colocación:</a:t>
            </a:r>
          </a:p>
        </p:txBody>
      </p:sp>
      <p:pic>
        <p:nvPicPr>
          <p:cNvPr id="10" name="Imagen 9">
            <a:extLst>
              <a:ext uri="{FF2B5EF4-FFF2-40B4-BE49-F238E27FC236}">
                <a16:creationId xmlns:a16="http://schemas.microsoft.com/office/drawing/2014/main" id="{481BBFCC-4963-DE4A-5A4F-28D19EAEF5C8}"/>
              </a:ext>
            </a:extLst>
          </p:cNvPr>
          <p:cNvPicPr>
            <a:picLocks noChangeAspect="1"/>
          </p:cNvPicPr>
          <p:nvPr/>
        </p:nvPicPr>
        <p:blipFill>
          <a:blip r:embed="rId2"/>
          <a:stretch>
            <a:fillRect/>
          </a:stretch>
        </p:blipFill>
        <p:spPr>
          <a:xfrm>
            <a:off x="1307666" y="2471683"/>
            <a:ext cx="3239658" cy="2562587"/>
          </a:xfrm>
          <a:prstGeom prst="rect">
            <a:avLst/>
          </a:prstGeom>
        </p:spPr>
      </p:pic>
      <p:pic>
        <p:nvPicPr>
          <p:cNvPr id="12" name="Imagen 11">
            <a:extLst>
              <a:ext uri="{FF2B5EF4-FFF2-40B4-BE49-F238E27FC236}">
                <a16:creationId xmlns:a16="http://schemas.microsoft.com/office/drawing/2014/main" id="{02B7236B-1E31-DDFC-9424-D03FFE01032F}"/>
              </a:ext>
            </a:extLst>
          </p:cNvPr>
          <p:cNvPicPr>
            <a:picLocks noChangeAspect="1"/>
          </p:cNvPicPr>
          <p:nvPr/>
        </p:nvPicPr>
        <p:blipFill>
          <a:blip r:embed="rId3"/>
          <a:stretch>
            <a:fillRect/>
          </a:stretch>
        </p:blipFill>
        <p:spPr>
          <a:xfrm>
            <a:off x="1307666" y="5254408"/>
            <a:ext cx="3657600" cy="514350"/>
          </a:xfrm>
          <a:prstGeom prst="rect">
            <a:avLst/>
          </a:prstGeom>
        </p:spPr>
      </p:pic>
      <p:sp>
        <p:nvSpPr>
          <p:cNvPr id="14" name="CuadroTexto 13">
            <a:extLst>
              <a:ext uri="{FF2B5EF4-FFF2-40B4-BE49-F238E27FC236}">
                <a16:creationId xmlns:a16="http://schemas.microsoft.com/office/drawing/2014/main" id="{D6345ECE-BBAE-2F4C-D11E-6987744372DF}"/>
              </a:ext>
            </a:extLst>
          </p:cNvPr>
          <p:cNvSpPr txBox="1"/>
          <p:nvPr/>
        </p:nvSpPr>
        <p:spPr>
          <a:xfrm>
            <a:off x="7098988" y="313148"/>
            <a:ext cx="3078307" cy="307777"/>
          </a:xfrm>
          <a:prstGeom prst="rect">
            <a:avLst/>
          </a:prstGeom>
          <a:noFill/>
        </p:spPr>
        <p:txBody>
          <a:bodyPr wrap="square">
            <a:spAutoFit/>
          </a:bodyPr>
          <a:lstStyle/>
          <a:p>
            <a:r>
              <a:rPr lang="es-MX" sz="1400" dirty="0"/>
              <a:t>Interfaces complejas: </a:t>
            </a:r>
            <a:r>
              <a:rPr lang="es-MX" sz="1400" dirty="0" err="1"/>
              <a:t>JPane</a:t>
            </a:r>
            <a:endParaRPr lang="es-MX" sz="1400" dirty="0"/>
          </a:p>
        </p:txBody>
      </p:sp>
      <p:cxnSp>
        <p:nvCxnSpPr>
          <p:cNvPr id="16" name="Conector recto 15">
            <a:extLst>
              <a:ext uri="{FF2B5EF4-FFF2-40B4-BE49-F238E27FC236}">
                <a16:creationId xmlns:a16="http://schemas.microsoft.com/office/drawing/2014/main" id="{D2275FDB-3387-41B1-A2C7-B4A3433270A0}"/>
              </a:ext>
            </a:extLst>
          </p:cNvPr>
          <p:cNvCxnSpPr/>
          <p:nvPr/>
        </p:nvCxnSpPr>
        <p:spPr>
          <a:xfrm>
            <a:off x="6878782" y="229607"/>
            <a:ext cx="0" cy="6451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A90C5704-6E7B-5BF5-B2FC-AF942FB728FC}"/>
              </a:ext>
            </a:extLst>
          </p:cNvPr>
          <p:cNvSpPr txBox="1"/>
          <p:nvPr/>
        </p:nvSpPr>
        <p:spPr>
          <a:xfrm>
            <a:off x="7098988" y="780048"/>
            <a:ext cx="8245186" cy="523220"/>
          </a:xfrm>
          <a:prstGeom prst="rect">
            <a:avLst/>
          </a:prstGeom>
          <a:noFill/>
        </p:spPr>
        <p:txBody>
          <a:bodyPr wrap="square">
            <a:spAutoFit/>
          </a:bodyPr>
          <a:lstStyle/>
          <a:p>
            <a:r>
              <a:rPr lang="es-MX" sz="1400" dirty="0"/>
              <a:t>Un panel es un componente con un </a:t>
            </a:r>
            <a:r>
              <a:rPr lang="es-MX" sz="1400" dirty="0" err="1"/>
              <a:t>layout</a:t>
            </a:r>
            <a:r>
              <a:rPr lang="es-MX" sz="1400" dirty="0"/>
              <a:t> manager propio, y que puede contener varios componentes en su interior.</a:t>
            </a:r>
          </a:p>
        </p:txBody>
      </p:sp>
      <p:sp>
        <p:nvSpPr>
          <p:cNvPr id="21" name="CuadroTexto 20">
            <a:extLst>
              <a:ext uri="{FF2B5EF4-FFF2-40B4-BE49-F238E27FC236}">
                <a16:creationId xmlns:a16="http://schemas.microsoft.com/office/drawing/2014/main" id="{433D9B9D-271D-79C8-4C2E-85EDCB555BFF}"/>
              </a:ext>
            </a:extLst>
          </p:cNvPr>
          <p:cNvSpPr txBox="1"/>
          <p:nvPr/>
        </p:nvSpPr>
        <p:spPr>
          <a:xfrm>
            <a:off x="7098988" y="1303268"/>
            <a:ext cx="8245186" cy="1169551"/>
          </a:xfrm>
          <a:prstGeom prst="rect">
            <a:avLst/>
          </a:prstGeom>
          <a:noFill/>
        </p:spPr>
        <p:txBody>
          <a:bodyPr wrap="square">
            <a:spAutoFit/>
          </a:bodyPr>
          <a:lstStyle/>
          <a:p>
            <a:r>
              <a:rPr lang="es-MX" sz="1400" dirty="0"/>
              <a:t>Constructor: </a:t>
            </a:r>
          </a:p>
          <a:p>
            <a:r>
              <a:rPr lang="es-MX" sz="1400" dirty="0"/>
              <a:t>	◦ </a:t>
            </a:r>
            <a:r>
              <a:rPr lang="es-MX" sz="1400" dirty="0" err="1"/>
              <a:t>JPanel</a:t>
            </a:r>
            <a:r>
              <a:rPr lang="es-MX" sz="1400" dirty="0"/>
              <a:t>() </a:t>
            </a:r>
          </a:p>
          <a:p>
            <a:r>
              <a:rPr lang="es-MX" sz="1400" dirty="0"/>
              <a:t>Métodos: </a:t>
            </a:r>
          </a:p>
          <a:p>
            <a:r>
              <a:rPr lang="es-MX" sz="1400" dirty="0"/>
              <a:t>	◦ </a:t>
            </a:r>
            <a:r>
              <a:rPr lang="es-MX" sz="1400" dirty="0" err="1"/>
              <a:t>void</a:t>
            </a:r>
            <a:r>
              <a:rPr lang="es-MX" sz="1400" dirty="0"/>
              <a:t> </a:t>
            </a:r>
            <a:r>
              <a:rPr lang="es-MX" sz="1400" dirty="0" err="1"/>
              <a:t>setLayout</a:t>
            </a:r>
            <a:r>
              <a:rPr lang="es-MX" sz="1400" dirty="0"/>
              <a:t>(</a:t>
            </a:r>
            <a:r>
              <a:rPr lang="es-MX" sz="1400" dirty="0" err="1"/>
              <a:t>LayoutManager</a:t>
            </a:r>
            <a:r>
              <a:rPr lang="es-MX" sz="1400" dirty="0"/>
              <a:t> lm) </a:t>
            </a:r>
          </a:p>
          <a:p>
            <a:r>
              <a:rPr lang="es-MX" sz="1400" dirty="0"/>
              <a:t>	◦ </a:t>
            </a:r>
            <a:r>
              <a:rPr lang="es-MX" sz="1400" dirty="0" err="1"/>
              <a:t>void</a:t>
            </a:r>
            <a:r>
              <a:rPr lang="es-MX" sz="1400" dirty="0"/>
              <a:t> </a:t>
            </a:r>
            <a:r>
              <a:rPr lang="es-MX" sz="1400" dirty="0" err="1"/>
              <a:t>add</a:t>
            </a:r>
            <a:r>
              <a:rPr lang="es-MX" sz="1400" dirty="0"/>
              <a:t>(</a:t>
            </a:r>
            <a:r>
              <a:rPr lang="es-MX" sz="1400" dirty="0" err="1"/>
              <a:t>JComponent</a:t>
            </a:r>
            <a:r>
              <a:rPr lang="es-MX" sz="1400" dirty="0"/>
              <a:t> componente)</a:t>
            </a:r>
          </a:p>
        </p:txBody>
      </p:sp>
      <p:pic>
        <p:nvPicPr>
          <p:cNvPr id="23" name="Imagen 22">
            <a:extLst>
              <a:ext uri="{FF2B5EF4-FFF2-40B4-BE49-F238E27FC236}">
                <a16:creationId xmlns:a16="http://schemas.microsoft.com/office/drawing/2014/main" id="{E6DCFC5A-21D4-5BEC-A36D-50FA65174F8A}"/>
              </a:ext>
            </a:extLst>
          </p:cNvPr>
          <p:cNvPicPr>
            <a:picLocks noChangeAspect="1"/>
          </p:cNvPicPr>
          <p:nvPr/>
        </p:nvPicPr>
        <p:blipFill>
          <a:blip r:embed="rId4"/>
          <a:stretch>
            <a:fillRect/>
          </a:stretch>
        </p:blipFill>
        <p:spPr>
          <a:xfrm>
            <a:off x="7144474" y="2471683"/>
            <a:ext cx="2843021" cy="1503679"/>
          </a:xfrm>
          <a:prstGeom prst="rect">
            <a:avLst/>
          </a:prstGeom>
        </p:spPr>
      </p:pic>
      <p:pic>
        <p:nvPicPr>
          <p:cNvPr id="25" name="Imagen 24">
            <a:extLst>
              <a:ext uri="{FF2B5EF4-FFF2-40B4-BE49-F238E27FC236}">
                <a16:creationId xmlns:a16="http://schemas.microsoft.com/office/drawing/2014/main" id="{E32258FE-D7B8-6C65-5098-99E3863E3A16}"/>
              </a:ext>
            </a:extLst>
          </p:cNvPr>
          <p:cNvPicPr>
            <a:picLocks noChangeAspect="1"/>
          </p:cNvPicPr>
          <p:nvPr/>
        </p:nvPicPr>
        <p:blipFill>
          <a:blip r:embed="rId5"/>
          <a:stretch>
            <a:fillRect/>
          </a:stretch>
        </p:blipFill>
        <p:spPr>
          <a:xfrm>
            <a:off x="7144661" y="4141715"/>
            <a:ext cx="4131160" cy="1503679"/>
          </a:xfrm>
          <a:prstGeom prst="rect">
            <a:avLst/>
          </a:prstGeom>
        </p:spPr>
      </p:pic>
      <p:pic>
        <p:nvPicPr>
          <p:cNvPr id="26" name="Imagen 25">
            <a:extLst>
              <a:ext uri="{FF2B5EF4-FFF2-40B4-BE49-F238E27FC236}">
                <a16:creationId xmlns:a16="http://schemas.microsoft.com/office/drawing/2014/main" id="{EDEEE6BD-43BB-AEB6-5083-473123CE63A8}"/>
              </a:ext>
            </a:extLst>
          </p:cNvPr>
          <p:cNvPicPr>
            <a:picLocks noChangeAspect="1"/>
          </p:cNvPicPr>
          <p:nvPr/>
        </p:nvPicPr>
        <p:blipFill>
          <a:blip r:embed="rId6"/>
          <a:stretch>
            <a:fillRect/>
          </a:stretch>
        </p:blipFill>
        <p:spPr>
          <a:xfrm>
            <a:off x="11669569" y="1472545"/>
            <a:ext cx="4418412" cy="5402767"/>
          </a:xfrm>
          <a:prstGeom prst="rect">
            <a:avLst/>
          </a:prstGeom>
        </p:spPr>
      </p:pic>
    </p:spTree>
    <p:extLst>
      <p:ext uri="{BB962C8B-B14F-4D97-AF65-F5344CB8AC3E}">
        <p14:creationId xmlns:p14="http://schemas.microsoft.com/office/powerpoint/2010/main" val="2048479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75</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sp>
        <p:nvSpPr>
          <p:cNvPr id="6" name="CuadroTexto 5">
            <a:extLst>
              <a:ext uri="{FF2B5EF4-FFF2-40B4-BE49-F238E27FC236}">
                <a16:creationId xmlns:a16="http://schemas.microsoft.com/office/drawing/2014/main" id="{5CDACAF1-F9B3-90EA-FB98-B7E8D3CE8310}"/>
              </a:ext>
            </a:extLst>
          </p:cNvPr>
          <p:cNvSpPr txBox="1"/>
          <p:nvPr/>
        </p:nvSpPr>
        <p:spPr>
          <a:xfrm>
            <a:off x="1202748" y="251593"/>
            <a:ext cx="8245186" cy="369332"/>
          </a:xfrm>
          <a:prstGeom prst="rect">
            <a:avLst/>
          </a:prstGeom>
          <a:noFill/>
        </p:spPr>
        <p:txBody>
          <a:bodyPr wrap="square">
            <a:spAutoFit/>
          </a:bodyPr>
          <a:lstStyle/>
          <a:p>
            <a:r>
              <a:rPr lang="es-MX" dirty="0"/>
              <a:t>Interfaces complejas: </a:t>
            </a:r>
            <a:r>
              <a:rPr lang="es-MX" dirty="0" err="1"/>
              <a:t>GridBagLayou</a:t>
            </a:r>
            <a:endParaRPr lang="es-MX" dirty="0"/>
          </a:p>
        </p:txBody>
      </p:sp>
      <p:sp>
        <p:nvSpPr>
          <p:cNvPr id="8" name="CuadroTexto 7">
            <a:extLst>
              <a:ext uri="{FF2B5EF4-FFF2-40B4-BE49-F238E27FC236}">
                <a16:creationId xmlns:a16="http://schemas.microsoft.com/office/drawing/2014/main" id="{3625C441-29E5-5BF0-37AB-D7972906537E}"/>
              </a:ext>
            </a:extLst>
          </p:cNvPr>
          <p:cNvSpPr txBox="1"/>
          <p:nvPr/>
        </p:nvSpPr>
        <p:spPr>
          <a:xfrm>
            <a:off x="1202748" y="710731"/>
            <a:ext cx="8245186" cy="523220"/>
          </a:xfrm>
          <a:prstGeom prst="rect">
            <a:avLst/>
          </a:prstGeom>
          <a:noFill/>
        </p:spPr>
        <p:txBody>
          <a:bodyPr wrap="square">
            <a:spAutoFit/>
          </a:bodyPr>
          <a:lstStyle/>
          <a:p>
            <a:r>
              <a:rPr lang="es-MX" sz="1400" dirty="0"/>
              <a:t>Más flexible que </a:t>
            </a:r>
            <a:r>
              <a:rPr lang="es-MX" sz="1400" dirty="0" err="1"/>
              <a:t>GridLayout</a:t>
            </a:r>
            <a:r>
              <a:rPr lang="es-MX" sz="1400" dirty="0"/>
              <a:t>. Cada componente ha de tener asociado un objeto de la clase </a:t>
            </a:r>
            <a:r>
              <a:rPr lang="es-MX" sz="1400" dirty="0" err="1"/>
              <a:t>GridBagConstraints</a:t>
            </a:r>
            <a:r>
              <a:rPr lang="es-MX" sz="1400" dirty="0"/>
              <a:t>. La asociación se producirá en el método </a:t>
            </a:r>
            <a:r>
              <a:rPr lang="es-MX" sz="1400" dirty="0" err="1"/>
              <a:t>add</a:t>
            </a:r>
            <a:r>
              <a:rPr lang="es-MX" sz="1400" dirty="0"/>
              <a:t>.</a:t>
            </a:r>
          </a:p>
        </p:txBody>
      </p:sp>
      <p:pic>
        <p:nvPicPr>
          <p:cNvPr id="10" name="Imagen 9">
            <a:extLst>
              <a:ext uri="{FF2B5EF4-FFF2-40B4-BE49-F238E27FC236}">
                <a16:creationId xmlns:a16="http://schemas.microsoft.com/office/drawing/2014/main" id="{2F700955-94F4-ACB5-1B25-B93704D4A6EC}"/>
              </a:ext>
            </a:extLst>
          </p:cNvPr>
          <p:cNvPicPr>
            <a:picLocks noChangeAspect="1"/>
          </p:cNvPicPr>
          <p:nvPr/>
        </p:nvPicPr>
        <p:blipFill>
          <a:blip r:embed="rId2"/>
          <a:stretch>
            <a:fillRect/>
          </a:stretch>
        </p:blipFill>
        <p:spPr>
          <a:xfrm>
            <a:off x="1328448" y="1352887"/>
            <a:ext cx="2914650" cy="1104900"/>
          </a:xfrm>
          <a:prstGeom prst="rect">
            <a:avLst/>
          </a:prstGeom>
        </p:spPr>
      </p:pic>
      <p:pic>
        <p:nvPicPr>
          <p:cNvPr id="12" name="Imagen 11">
            <a:extLst>
              <a:ext uri="{FF2B5EF4-FFF2-40B4-BE49-F238E27FC236}">
                <a16:creationId xmlns:a16="http://schemas.microsoft.com/office/drawing/2014/main" id="{E565CCA1-9215-7B32-9A13-84B2BB579247}"/>
              </a:ext>
            </a:extLst>
          </p:cNvPr>
          <p:cNvPicPr>
            <a:picLocks noChangeAspect="1"/>
          </p:cNvPicPr>
          <p:nvPr/>
        </p:nvPicPr>
        <p:blipFill>
          <a:blip r:embed="rId3"/>
          <a:stretch>
            <a:fillRect/>
          </a:stretch>
        </p:blipFill>
        <p:spPr>
          <a:xfrm>
            <a:off x="1328448" y="2667937"/>
            <a:ext cx="3200400" cy="533400"/>
          </a:xfrm>
          <a:prstGeom prst="rect">
            <a:avLst/>
          </a:prstGeom>
        </p:spPr>
      </p:pic>
      <p:pic>
        <p:nvPicPr>
          <p:cNvPr id="14" name="Imagen 13">
            <a:extLst>
              <a:ext uri="{FF2B5EF4-FFF2-40B4-BE49-F238E27FC236}">
                <a16:creationId xmlns:a16="http://schemas.microsoft.com/office/drawing/2014/main" id="{8D61A96D-A511-D1FA-BEFD-6F83199CA79A}"/>
              </a:ext>
            </a:extLst>
          </p:cNvPr>
          <p:cNvPicPr>
            <a:picLocks noChangeAspect="1"/>
          </p:cNvPicPr>
          <p:nvPr/>
        </p:nvPicPr>
        <p:blipFill>
          <a:blip r:embed="rId4"/>
          <a:stretch>
            <a:fillRect/>
          </a:stretch>
        </p:blipFill>
        <p:spPr>
          <a:xfrm>
            <a:off x="1328448" y="3374325"/>
            <a:ext cx="2476500" cy="2752725"/>
          </a:xfrm>
          <a:prstGeom prst="rect">
            <a:avLst/>
          </a:prstGeom>
        </p:spPr>
      </p:pic>
      <p:pic>
        <p:nvPicPr>
          <p:cNvPr id="16" name="Imagen 15">
            <a:extLst>
              <a:ext uri="{FF2B5EF4-FFF2-40B4-BE49-F238E27FC236}">
                <a16:creationId xmlns:a16="http://schemas.microsoft.com/office/drawing/2014/main" id="{5150220F-1C2A-BE4B-ABF3-19648EB32922}"/>
              </a:ext>
            </a:extLst>
          </p:cNvPr>
          <p:cNvPicPr>
            <a:picLocks noChangeAspect="1"/>
          </p:cNvPicPr>
          <p:nvPr/>
        </p:nvPicPr>
        <p:blipFill>
          <a:blip r:embed="rId5"/>
          <a:stretch>
            <a:fillRect/>
          </a:stretch>
        </p:blipFill>
        <p:spPr>
          <a:xfrm>
            <a:off x="7058025" y="1169049"/>
            <a:ext cx="3362325" cy="942975"/>
          </a:xfrm>
          <a:prstGeom prst="rect">
            <a:avLst/>
          </a:prstGeom>
        </p:spPr>
      </p:pic>
      <p:pic>
        <p:nvPicPr>
          <p:cNvPr id="19" name="Imagen 18">
            <a:extLst>
              <a:ext uri="{FF2B5EF4-FFF2-40B4-BE49-F238E27FC236}">
                <a16:creationId xmlns:a16="http://schemas.microsoft.com/office/drawing/2014/main" id="{E908F859-C25D-DBF1-C2D8-40CE630A2CEE}"/>
              </a:ext>
            </a:extLst>
          </p:cNvPr>
          <p:cNvPicPr>
            <a:picLocks noChangeAspect="1"/>
          </p:cNvPicPr>
          <p:nvPr/>
        </p:nvPicPr>
        <p:blipFill>
          <a:blip r:embed="rId6"/>
          <a:stretch>
            <a:fillRect/>
          </a:stretch>
        </p:blipFill>
        <p:spPr>
          <a:xfrm>
            <a:off x="7058025" y="2139299"/>
            <a:ext cx="4514850" cy="2124075"/>
          </a:xfrm>
          <a:prstGeom prst="rect">
            <a:avLst/>
          </a:prstGeom>
        </p:spPr>
      </p:pic>
      <p:pic>
        <p:nvPicPr>
          <p:cNvPr id="21" name="Imagen 20">
            <a:extLst>
              <a:ext uri="{FF2B5EF4-FFF2-40B4-BE49-F238E27FC236}">
                <a16:creationId xmlns:a16="http://schemas.microsoft.com/office/drawing/2014/main" id="{675EAA66-6CE2-6340-C233-F6E419DCE381}"/>
              </a:ext>
            </a:extLst>
          </p:cNvPr>
          <p:cNvPicPr>
            <a:picLocks noChangeAspect="1"/>
          </p:cNvPicPr>
          <p:nvPr/>
        </p:nvPicPr>
        <p:blipFill>
          <a:blip r:embed="rId7"/>
          <a:stretch>
            <a:fillRect/>
          </a:stretch>
        </p:blipFill>
        <p:spPr>
          <a:xfrm>
            <a:off x="7058025" y="4290649"/>
            <a:ext cx="4895850" cy="2781300"/>
          </a:xfrm>
          <a:prstGeom prst="rect">
            <a:avLst/>
          </a:prstGeom>
        </p:spPr>
      </p:pic>
    </p:spTree>
    <p:extLst>
      <p:ext uri="{BB962C8B-B14F-4D97-AF65-F5344CB8AC3E}">
        <p14:creationId xmlns:p14="http://schemas.microsoft.com/office/powerpoint/2010/main" val="2287369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76</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pic>
        <p:nvPicPr>
          <p:cNvPr id="4" name="Imagen 3">
            <a:extLst>
              <a:ext uri="{FF2B5EF4-FFF2-40B4-BE49-F238E27FC236}">
                <a16:creationId xmlns:a16="http://schemas.microsoft.com/office/drawing/2014/main" id="{3452A2D4-53DE-6FC0-2D85-7FFA598B25D0}"/>
              </a:ext>
            </a:extLst>
          </p:cNvPr>
          <p:cNvPicPr>
            <a:picLocks noChangeAspect="1"/>
          </p:cNvPicPr>
          <p:nvPr/>
        </p:nvPicPr>
        <p:blipFill>
          <a:blip r:embed="rId2"/>
          <a:stretch>
            <a:fillRect/>
          </a:stretch>
        </p:blipFill>
        <p:spPr>
          <a:xfrm>
            <a:off x="1676111" y="1113198"/>
            <a:ext cx="4962525" cy="4619625"/>
          </a:xfrm>
          <a:prstGeom prst="rect">
            <a:avLst/>
          </a:prstGeom>
        </p:spPr>
      </p:pic>
      <p:pic>
        <p:nvPicPr>
          <p:cNvPr id="6" name="Imagen 5">
            <a:extLst>
              <a:ext uri="{FF2B5EF4-FFF2-40B4-BE49-F238E27FC236}">
                <a16:creationId xmlns:a16="http://schemas.microsoft.com/office/drawing/2014/main" id="{9882B1E7-CE3F-6ADC-DB63-D269FB01112A}"/>
              </a:ext>
            </a:extLst>
          </p:cNvPr>
          <p:cNvPicPr>
            <a:picLocks noChangeAspect="1"/>
          </p:cNvPicPr>
          <p:nvPr/>
        </p:nvPicPr>
        <p:blipFill>
          <a:blip r:embed="rId3"/>
          <a:stretch>
            <a:fillRect/>
          </a:stretch>
        </p:blipFill>
        <p:spPr>
          <a:xfrm>
            <a:off x="6871998" y="1148772"/>
            <a:ext cx="3028950" cy="1809750"/>
          </a:xfrm>
          <a:prstGeom prst="rect">
            <a:avLst/>
          </a:prstGeom>
        </p:spPr>
      </p:pic>
      <p:sp>
        <p:nvSpPr>
          <p:cNvPr id="8" name="CuadroTexto 7">
            <a:extLst>
              <a:ext uri="{FF2B5EF4-FFF2-40B4-BE49-F238E27FC236}">
                <a16:creationId xmlns:a16="http://schemas.microsoft.com/office/drawing/2014/main" id="{2C654FA9-856D-F182-57FC-496EDA80C5E2}"/>
              </a:ext>
            </a:extLst>
          </p:cNvPr>
          <p:cNvSpPr txBox="1"/>
          <p:nvPr/>
        </p:nvSpPr>
        <p:spPr>
          <a:xfrm>
            <a:off x="7466961" y="4513803"/>
            <a:ext cx="8245186" cy="523220"/>
          </a:xfrm>
          <a:prstGeom prst="rect">
            <a:avLst/>
          </a:prstGeom>
          <a:noFill/>
        </p:spPr>
        <p:txBody>
          <a:bodyPr wrap="square">
            <a:spAutoFit/>
          </a:bodyPr>
          <a:lstStyle/>
          <a:p>
            <a:r>
              <a:rPr lang="es-MX" sz="1400" dirty="0"/>
              <a:t>Atributos públicos: </a:t>
            </a:r>
          </a:p>
          <a:p>
            <a:r>
              <a:rPr lang="es-MX" sz="1400" dirty="0"/>
              <a:t>● </a:t>
            </a:r>
            <a:r>
              <a:rPr lang="es-MX" sz="1400" dirty="0" err="1"/>
              <a:t>int</a:t>
            </a:r>
            <a:r>
              <a:rPr lang="es-MX" sz="1400" dirty="0"/>
              <a:t> </a:t>
            </a:r>
            <a:r>
              <a:rPr lang="es-MX" sz="1400" dirty="0" err="1"/>
              <a:t>padx</a:t>
            </a:r>
            <a:r>
              <a:rPr lang="es-MX" sz="1400" dirty="0"/>
              <a:t>, </a:t>
            </a:r>
            <a:r>
              <a:rPr lang="es-MX" sz="1400" dirty="0" err="1"/>
              <a:t>int</a:t>
            </a:r>
            <a:r>
              <a:rPr lang="es-MX" sz="1400" dirty="0"/>
              <a:t> </a:t>
            </a:r>
            <a:r>
              <a:rPr lang="es-MX" sz="1400" dirty="0" err="1"/>
              <a:t>pady</a:t>
            </a:r>
            <a:r>
              <a:rPr lang="es-MX" sz="1400" dirty="0"/>
              <a:t> Especifican cuánto espacio añadir a la anchura/altura mínima de los componentes.</a:t>
            </a:r>
          </a:p>
        </p:txBody>
      </p:sp>
    </p:spTree>
    <p:extLst>
      <p:ext uri="{BB962C8B-B14F-4D97-AF65-F5344CB8AC3E}">
        <p14:creationId xmlns:p14="http://schemas.microsoft.com/office/powerpoint/2010/main" val="2338157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77</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sp>
        <p:nvSpPr>
          <p:cNvPr id="4" name="CuadroTexto 3">
            <a:extLst>
              <a:ext uri="{FF2B5EF4-FFF2-40B4-BE49-F238E27FC236}">
                <a16:creationId xmlns:a16="http://schemas.microsoft.com/office/drawing/2014/main" id="{17233FDF-C9B2-4718-50C9-EEEBB5089A6A}"/>
              </a:ext>
            </a:extLst>
          </p:cNvPr>
          <p:cNvSpPr txBox="1"/>
          <p:nvPr/>
        </p:nvSpPr>
        <p:spPr>
          <a:xfrm>
            <a:off x="1161185" y="125796"/>
            <a:ext cx="8245186" cy="369332"/>
          </a:xfrm>
          <a:prstGeom prst="rect">
            <a:avLst/>
          </a:prstGeom>
          <a:noFill/>
        </p:spPr>
        <p:txBody>
          <a:bodyPr wrap="square">
            <a:spAutoFit/>
          </a:bodyPr>
          <a:lstStyle/>
          <a:p>
            <a:r>
              <a:rPr lang="es-MX" dirty="0"/>
              <a:t>Eventos en aplicaciones gráficas</a:t>
            </a:r>
          </a:p>
        </p:txBody>
      </p:sp>
      <p:sp>
        <p:nvSpPr>
          <p:cNvPr id="6" name="CuadroTexto 5">
            <a:extLst>
              <a:ext uri="{FF2B5EF4-FFF2-40B4-BE49-F238E27FC236}">
                <a16:creationId xmlns:a16="http://schemas.microsoft.com/office/drawing/2014/main" id="{2C67E407-F274-21ED-E4E0-BF0AE37C8E9F}"/>
              </a:ext>
            </a:extLst>
          </p:cNvPr>
          <p:cNvSpPr txBox="1"/>
          <p:nvPr/>
        </p:nvSpPr>
        <p:spPr>
          <a:xfrm>
            <a:off x="1161184" y="620925"/>
            <a:ext cx="11910579" cy="2031325"/>
          </a:xfrm>
          <a:prstGeom prst="rect">
            <a:avLst/>
          </a:prstGeom>
          <a:noFill/>
        </p:spPr>
        <p:txBody>
          <a:bodyPr wrap="square">
            <a:spAutoFit/>
          </a:bodyPr>
          <a:lstStyle/>
          <a:p>
            <a:r>
              <a:rPr lang="es-MX" sz="1400" dirty="0"/>
              <a:t>Un evento es un suceso que ocurre como consecuencia de la interacción del usuario con la interfaz gráfica. </a:t>
            </a:r>
          </a:p>
          <a:p>
            <a:r>
              <a:rPr lang="es-MX" sz="1400" dirty="0"/>
              <a:t>	● Pulsación de un botón. </a:t>
            </a:r>
          </a:p>
          <a:p>
            <a:r>
              <a:rPr lang="es-MX" sz="1400" dirty="0"/>
              <a:t>	● Cambio del contenido en un cuadro de texto. </a:t>
            </a:r>
          </a:p>
          <a:p>
            <a:r>
              <a:rPr lang="es-MX" sz="1400" dirty="0"/>
              <a:t>	● Deslizamiento de una barra. </a:t>
            </a:r>
          </a:p>
          <a:p>
            <a:r>
              <a:rPr lang="es-MX" sz="1400" dirty="0"/>
              <a:t>	● Activación de un </a:t>
            </a:r>
            <a:r>
              <a:rPr lang="es-MX" sz="1400" dirty="0" err="1"/>
              <a:t>JCheckBox</a:t>
            </a:r>
            <a:r>
              <a:rPr lang="es-MX" sz="1400" dirty="0"/>
              <a:t>. </a:t>
            </a:r>
          </a:p>
          <a:p>
            <a:r>
              <a:rPr lang="es-MX" sz="1400" dirty="0"/>
              <a:t>	● Movimiento de la ventana. </a:t>
            </a:r>
          </a:p>
          <a:p>
            <a:r>
              <a:rPr lang="es-MX" sz="1400" dirty="0"/>
              <a:t>Pulsación de un botón La clase </a:t>
            </a:r>
            <a:r>
              <a:rPr lang="es-MX" sz="1400" dirty="0" err="1"/>
              <a:t>JButton</a:t>
            </a:r>
            <a:r>
              <a:rPr lang="es-MX" sz="1400" dirty="0"/>
              <a:t> tiene un método: </a:t>
            </a:r>
          </a:p>
          <a:p>
            <a:r>
              <a:rPr lang="es-MX" sz="1400" dirty="0"/>
              <a:t>	● </a:t>
            </a:r>
            <a:r>
              <a:rPr lang="es-MX" sz="1400" dirty="0" err="1"/>
              <a:t>void</a:t>
            </a:r>
            <a:r>
              <a:rPr lang="es-MX" sz="1400" dirty="0"/>
              <a:t> </a:t>
            </a:r>
            <a:r>
              <a:rPr lang="es-MX" sz="1400" dirty="0" err="1"/>
              <a:t>addActionListener</a:t>
            </a:r>
            <a:r>
              <a:rPr lang="es-MX" sz="1400" dirty="0"/>
              <a:t>(</a:t>
            </a:r>
            <a:r>
              <a:rPr lang="es-MX" sz="1400" dirty="0" err="1"/>
              <a:t>ActionListener</a:t>
            </a:r>
            <a:r>
              <a:rPr lang="es-MX" sz="1400" dirty="0"/>
              <a:t> l) Que especifica el objeto (manejador de evento) que se encargará de tratar el evento de pulsación del botón. </a:t>
            </a:r>
          </a:p>
          <a:p>
            <a:r>
              <a:rPr lang="es-MX" sz="1400" dirty="0"/>
              <a:t>Este objeto ha de interpretar la interfaz </a:t>
            </a:r>
            <a:r>
              <a:rPr lang="es-MX" sz="1400" dirty="0" err="1"/>
              <a:t>ActionListener</a:t>
            </a:r>
            <a:r>
              <a:rPr lang="es-MX" sz="1400" dirty="0"/>
              <a:t> (paquete </a:t>
            </a:r>
            <a:r>
              <a:rPr lang="es-MX" sz="1400" dirty="0" err="1"/>
              <a:t>java.awt.event</a:t>
            </a:r>
            <a:r>
              <a:rPr lang="es-MX" sz="1400" dirty="0"/>
              <a:t>)</a:t>
            </a:r>
          </a:p>
        </p:txBody>
      </p:sp>
      <p:pic>
        <p:nvPicPr>
          <p:cNvPr id="8" name="Imagen 7">
            <a:extLst>
              <a:ext uri="{FF2B5EF4-FFF2-40B4-BE49-F238E27FC236}">
                <a16:creationId xmlns:a16="http://schemas.microsoft.com/office/drawing/2014/main" id="{BFB5D45C-B029-DA30-22AC-D44E1208ED64}"/>
              </a:ext>
            </a:extLst>
          </p:cNvPr>
          <p:cNvPicPr>
            <a:picLocks noChangeAspect="1"/>
          </p:cNvPicPr>
          <p:nvPr/>
        </p:nvPicPr>
        <p:blipFill>
          <a:blip r:embed="rId2"/>
          <a:stretch>
            <a:fillRect/>
          </a:stretch>
        </p:blipFill>
        <p:spPr>
          <a:xfrm>
            <a:off x="1283854" y="2778047"/>
            <a:ext cx="3190875" cy="514350"/>
          </a:xfrm>
          <a:prstGeom prst="rect">
            <a:avLst/>
          </a:prstGeom>
        </p:spPr>
      </p:pic>
      <p:sp>
        <p:nvSpPr>
          <p:cNvPr id="10" name="CuadroTexto 9">
            <a:extLst>
              <a:ext uri="{FF2B5EF4-FFF2-40B4-BE49-F238E27FC236}">
                <a16:creationId xmlns:a16="http://schemas.microsoft.com/office/drawing/2014/main" id="{2407A342-374E-5F53-C04F-92734F752751}"/>
              </a:ext>
            </a:extLst>
          </p:cNvPr>
          <p:cNvSpPr txBox="1"/>
          <p:nvPr/>
        </p:nvSpPr>
        <p:spPr>
          <a:xfrm>
            <a:off x="1161184" y="3418194"/>
            <a:ext cx="8245186" cy="523220"/>
          </a:xfrm>
          <a:prstGeom prst="rect">
            <a:avLst/>
          </a:prstGeom>
          <a:noFill/>
        </p:spPr>
        <p:txBody>
          <a:bodyPr wrap="square">
            <a:spAutoFit/>
          </a:bodyPr>
          <a:lstStyle/>
          <a:p>
            <a:r>
              <a:rPr lang="es-MX" sz="1400" dirty="0"/>
              <a:t>Cuando el usuario pulse el botón, se llamará al método </a:t>
            </a:r>
            <a:r>
              <a:rPr lang="es-MX" sz="1400" dirty="0" err="1"/>
              <a:t>actionPerformed</a:t>
            </a:r>
            <a:r>
              <a:rPr lang="es-MX" sz="1400" dirty="0"/>
              <a:t> de todos los manejadores de eventos que se hayan registrado.</a:t>
            </a:r>
          </a:p>
        </p:txBody>
      </p:sp>
      <p:pic>
        <p:nvPicPr>
          <p:cNvPr id="12" name="Imagen 11">
            <a:extLst>
              <a:ext uri="{FF2B5EF4-FFF2-40B4-BE49-F238E27FC236}">
                <a16:creationId xmlns:a16="http://schemas.microsoft.com/office/drawing/2014/main" id="{5503D7C5-22EC-F196-B8CC-36B0BE6671EA}"/>
              </a:ext>
            </a:extLst>
          </p:cNvPr>
          <p:cNvPicPr>
            <a:picLocks noChangeAspect="1"/>
          </p:cNvPicPr>
          <p:nvPr/>
        </p:nvPicPr>
        <p:blipFill>
          <a:blip r:embed="rId3"/>
          <a:stretch>
            <a:fillRect/>
          </a:stretch>
        </p:blipFill>
        <p:spPr>
          <a:xfrm>
            <a:off x="1283854" y="4067211"/>
            <a:ext cx="4191000" cy="1038225"/>
          </a:xfrm>
          <a:prstGeom prst="rect">
            <a:avLst/>
          </a:prstGeom>
        </p:spPr>
      </p:pic>
    </p:spTree>
    <p:extLst>
      <p:ext uri="{BB962C8B-B14F-4D97-AF65-F5344CB8AC3E}">
        <p14:creationId xmlns:p14="http://schemas.microsoft.com/office/powerpoint/2010/main" val="1692331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78</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sp>
        <p:nvSpPr>
          <p:cNvPr id="3" name="CuadroTexto 2">
            <a:extLst>
              <a:ext uri="{FF2B5EF4-FFF2-40B4-BE49-F238E27FC236}">
                <a16:creationId xmlns:a16="http://schemas.microsoft.com/office/drawing/2014/main" id="{D7F9D13B-1934-8DC3-A5AA-08C4A881BE91}"/>
              </a:ext>
            </a:extLst>
          </p:cNvPr>
          <p:cNvSpPr txBox="1"/>
          <p:nvPr/>
        </p:nvSpPr>
        <p:spPr>
          <a:xfrm>
            <a:off x="1285874" y="297759"/>
            <a:ext cx="8245186" cy="954107"/>
          </a:xfrm>
          <a:prstGeom prst="rect">
            <a:avLst/>
          </a:prstGeom>
          <a:noFill/>
        </p:spPr>
        <p:txBody>
          <a:bodyPr wrap="square">
            <a:spAutoFit/>
          </a:bodyPr>
          <a:lstStyle/>
          <a:p>
            <a:r>
              <a:rPr lang="fr-FR" sz="1400" dirty="0"/>
              <a:t>Los </a:t>
            </a:r>
            <a:r>
              <a:rPr lang="fr-FR" sz="1400" dirty="0" err="1"/>
              <a:t>métodos</a:t>
            </a:r>
            <a:r>
              <a:rPr lang="fr-FR" sz="1400" dirty="0"/>
              <a:t> de </a:t>
            </a:r>
            <a:r>
              <a:rPr lang="fr-FR" sz="1400" dirty="0" err="1"/>
              <a:t>ActionEvent</a:t>
            </a:r>
            <a:r>
              <a:rPr lang="fr-FR" sz="1400" dirty="0"/>
              <a:t> son: </a:t>
            </a:r>
          </a:p>
          <a:p>
            <a:r>
              <a:rPr lang="fr-FR" sz="1400" dirty="0"/>
              <a:t>	◦ public Object </a:t>
            </a:r>
            <a:r>
              <a:rPr lang="fr-FR" sz="1400" dirty="0" err="1"/>
              <a:t>getSource</a:t>
            </a:r>
            <a:r>
              <a:rPr lang="fr-FR" sz="1400" dirty="0"/>
              <a:t>() </a:t>
            </a:r>
          </a:p>
          <a:p>
            <a:r>
              <a:rPr lang="fr-FR" sz="1400" dirty="0"/>
              <a:t>	◦ public </a:t>
            </a:r>
            <a:r>
              <a:rPr lang="fr-FR" sz="1400" dirty="0" err="1"/>
              <a:t>int</a:t>
            </a:r>
            <a:r>
              <a:rPr lang="fr-FR" sz="1400" dirty="0"/>
              <a:t> </a:t>
            </a:r>
            <a:r>
              <a:rPr lang="fr-FR" sz="1400" dirty="0" err="1"/>
              <a:t>getModifiers</a:t>
            </a:r>
            <a:r>
              <a:rPr lang="fr-FR" sz="1400" dirty="0"/>
              <a:t>() </a:t>
            </a:r>
          </a:p>
          <a:p>
            <a:r>
              <a:rPr lang="fr-FR" sz="1400" dirty="0" err="1"/>
              <a:t>Ejemplo</a:t>
            </a:r>
            <a:r>
              <a:rPr lang="fr-FR" sz="1400" dirty="0"/>
              <a:t>.</a:t>
            </a:r>
            <a:endParaRPr lang="es-MX" sz="1400" dirty="0"/>
          </a:p>
        </p:txBody>
      </p:sp>
      <p:pic>
        <p:nvPicPr>
          <p:cNvPr id="5" name="Imagen 4">
            <a:extLst>
              <a:ext uri="{FF2B5EF4-FFF2-40B4-BE49-F238E27FC236}">
                <a16:creationId xmlns:a16="http://schemas.microsoft.com/office/drawing/2014/main" id="{5705BBD6-4250-EDE9-3900-565D3D30E362}"/>
              </a:ext>
            </a:extLst>
          </p:cNvPr>
          <p:cNvPicPr>
            <a:picLocks noChangeAspect="1"/>
          </p:cNvPicPr>
          <p:nvPr/>
        </p:nvPicPr>
        <p:blipFill>
          <a:blip r:embed="rId2"/>
          <a:stretch>
            <a:fillRect/>
          </a:stretch>
        </p:blipFill>
        <p:spPr>
          <a:xfrm>
            <a:off x="1285874" y="1414101"/>
            <a:ext cx="5686425" cy="3352800"/>
          </a:xfrm>
          <a:prstGeom prst="rect">
            <a:avLst/>
          </a:prstGeom>
        </p:spPr>
      </p:pic>
      <p:pic>
        <p:nvPicPr>
          <p:cNvPr id="7" name="Imagen 6">
            <a:extLst>
              <a:ext uri="{FF2B5EF4-FFF2-40B4-BE49-F238E27FC236}">
                <a16:creationId xmlns:a16="http://schemas.microsoft.com/office/drawing/2014/main" id="{8145B7A3-A14D-5F06-9B41-9EECC9F44F6F}"/>
              </a:ext>
            </a:extLst>
          </p:cNvPr>
          <p:cNvPicPr>
            <a:picLocks noChangeAspect="1"/>
          </p:cNvPicPr>
          <p:nvPr/>
        </p:nvPicPr>
        <p:blipFill>
          <a:blip r:embed="rId3"/>
          <a:stretch>
            <a:fillRect/>
          </a:stretch>
        </p:blipFill>
        <p:spPr>
          <a:xfrm>
            <a:off x="2784042" y="4999830"/>
            <a:ext cx="2476500" cy="1266825"/>
          </a:xfrm>
          <a:prstGeom prst="rect">
            <a:avLst/>
          </a:prstGeom>
        </p:spPr>
      </p:pic>
      <p:pic>
        <p:nvPicPr>
          <p:cNvPr id="9" name="Imagen 8">
            <a:extLst>
              <a:ext uri="{FF2B5EF4-FFF2-40B4-BE49-F238E27FC236}">
                <a16:creationId xmlns:a16="http://schemas.microsoft.com/office/drawing/2014/main" id="{AF108B97-263F-AAE2-7DC0-58B04B50104A}"/>
              </a:ext>
            </a:extLst>
          </p:cNvPr>
          <p:cNvPicPr>
            <a:picLocks noChangeAspect="1"/>
          </p:cNvPicPr>
          <p:nvPr/>
        </p:nvPicPr>
        <p:blipFill>
          <a:blip r:embed="rId4"/>
          <a:stretch>
            <a:fillRect/>
          </a:stretch>
        </p:blipFill>
        <p:spPr>
          <a:xfrm>
            <a:off x="7741371" y="1414101"/>
            <a:ext cx="5467350" cy="1666875"/>
          </a:xfrm>
          <a:prstGeom prst="rect">
            <a:avLst/>
          </a:prstGeom>
        </p:spPr>
      </p:pic>
      <p:pic>
        <p:nvPicPr>
          <p:cNvPr id="11" name="Imagen 10">
            <a:extLst>
              <a:ext uri="{FF2B5EF4-FFF2-40B4-BE49-F238E27FC236}">
                <a16:creationId xmlns:a16="http://schemas.microsoft.com/office/drawing/2014/main" id="{AF184F89-F822-DB45-1913-6073569DF0EE}"/>
              </a:ext>
            </a:extLst>
          </p:cNvPr>
          <p:cNvPicPr>
            <a:picLocks noChangeAspect="1"/>
          </p:cNvPicPr>
          <p:nvPr/>
        </p:nvPicPr>
        <p:blipFill>
          <a:blip r:embed="rId5"/>
          <a:stretch>
            <a:fillRect/>
          </a:stretch>
        </p:blipFill>
        <p:spPr>
          <a:xfrm>
            <a:off x="7741371" y="3520426"/>
            <a:ext cx="5153025" cy="1571625"/>
          </a:xfrm>
          <a:prstGeom prst="rect">
            <a:avLst/>
          </a:prstGeom>
        </p:spPr>
      </p:pic>
    </p:spTree>
    <p:extLst>
      <p:ext uri="{BB962C8B-B14F-4D97-AF65-F5344CB8AC3E}">
        <p14:creationId xmlns:p14="http://schemas.microsoft.com/office/powerpoint/2010/main" val="12352981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79</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pic>
        <p:nvPicPr>
          <p:cNvPr id="4" name="Imagen 3">
            <a:extLst>
              <a:ext uri="{FF2B5EF4-FFF2-40B4-BE49-F238E27FC236}">
                <a16:creationId xmlns:a16="http://schemas.microsoft.com/office/drawing/2014/main" id="{A3946B33-8AC3-EB46-2114-FD7CAF7B02ED}"/>
              </a:ext>
            </a:extLst>
          </p:cNvPr>
          <p:cNvPicPr>
            <a:picLocks noChangeAspect="1"/>
          </p:cNvPicPr>
          <p:nvPr/>
        </p:nvPicPr>
        <p:blipFill>
          <a:blip r:embed="rId2"/>
          <a:stretch>
            <a:fillRect/>
          </a:stretch>
        </p:blipFill>
        <p:spPr>
          <a:xfrm>
            <a:off x="4089399" y="971189"/>
            <a:ext cx="8220075" cy="3552825"/>
          </a:xfrm>
          <a:prstGeom prst="rect">
            <a:avLst/>
          </a:prstGeom>
        </p:spPr>
      </p:pic>
    </p:spTree>
    <p:extLst>
      <p:ext uri="{BB962C8B-B14F-4D97-AF65-F5344CB8AC3E}">
        <p14:creationId xmlns:p14="http://schemas.microsoft.com/office/powerpoint/2010/main" val="551640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8</a:t>
            </a:fld>
            <a:endParaRPr lang="es-MX" sz="2800" dirty="0"/>
          </a:p>
        </p:txBody>
      </p:sp>
      <p:sp>
        <p:nvSpPr>
          <p:cNvPr id="2" name="Rectángulo 1">
            <a:extLst>
              <a:ext uri="{FF2B5EF4-FFF2-40B4-BE49-F238E27FC236}">
                <a16:creationId xmlns:a16="http://schemas.microsoft.com/office/drawing/2014/main" id="{1E48B45E-2037-4FD7-9D3A-61CB1425EA8C}"/>
              </a:ext>
            </a:extLst>
          </p:cNvPr>
          <p:cNvSpPr/>
          <p:nvPr/>
        </p:nvSpPr>
        <p:spPr>
          <a:xfrm>
            <a:off x="796204" y="224326"/>
            <a:ext cx="15247360" cy="523220"/>
          </a:xfrm>
          <a:prstGeom prst="rect">
            <a:avLst/>
          </a:prstGeom>
        </p:spPr>
        <p:txBody>
          <a:bodyPr wrap="square">
            <a:spAutoFit/>
          </a:bodyPr>
          <a:lstStyle/>
          <a:p>
            <a:r>
              <a:rPr lang="es-ES" sz="1400" dirty="0"/>
              <a:t>Algo importante que debes saber es que Java es un lenguaje de tipo estático. Significa que todas las variables deben declararse antes de que puedan usarse. El valor de una variable se puede cambiar en el programa, de ahí el nombre variable. </a:t>
            </a:r>
            <a:endParaRPr lang="es-MX" sz="1400" dirty="0"/>
          </a:p>
        </p:txBody>
      </p:sp>
      <p:sp>
        <p:nvSpPr>
          <p:cNvPr id="3" name="Rectángulo 2">
            <a:extLst>
              <a:ext uri="{FF2B5EF4-FFF2-40B4-BE49-F238E27FC236}">
                <a16:creationId xmlns:a16="http://schemas.microsoft.com/office/drawing/2014/main" id="{45813DCA-A613-4127-840A-9FA0B3CD88DA}"/>
              </a:ext>
            </a:extLst>
          </p:cNvPr>
          <p:cNvSpPr/>
          <p:nvPr/>
        </p:nvSpPr>
        <p:spPr>
          <a:xfrm>
            <a:off x="796204" y="863583"/>
            <a:ext cx="14478432" cy="523220"/>
          </a:xfrm>
          <a:prstGeom prst="rect">
            <a:avLst/>
          </a:prstGeom>
        </p:spPr>
        <p:txBody>
          <a:bodyPr wrap="square">
            <a:spAutoFit/>
          </a:bodyPr>
          <a:lstStyle/>
          <a:p>
            <a:r>
              <a:rPr lang="es-ES" sz="1400" dirty="0"/>
              <a:t>El lenguaje de programación Java tiene su propio conjunto de reglas y convenciones para nombrar variables. Esto es lo que necesitas saber: </a:t>
            </a:r>
          </a:p>
          <a:p>
            <a:r>
              <a:rPr lang="es-ES" sz="1400" dirty="0"/>
              <a:t>● Java distingue entre mayúsculas y minúsculas. Por lo tanto, edad y EDAD son dos variables diferentes. Por ejemplo,</a:t>
            </a:r>
            <a:endParaRPr lang="es-MX" sz="1400" dirty="0"/>
          </a:p>
        </p:txBody>
      </p:sp>
      <p:sp>
        <p:nvSpPr>
          <p:cNvPr id="4" name="Rectángulo 3">
            <a:extLst>
              <a:ext uri="{FF2B5EF4-FFF2-40B4-BE49-F238E27FC236}">
                <a16:creationId xmlns:a16="http://schemas.microsoft.com/office/drawing/2014/main" id="{4B1408D8-5D2D-43AB-8DC5-D6B3BE598D6A}"/>
              </a:ext>
            </a:extLst>
          </p:cNvPr>
          <p:cNvSpPr/>
          <p:nvPr/>
        </p:nvSpPr>
        <p:spPr>
          <a:xfrm>
            <a:off x="1098106" y="1497537"/>
            <a:ext cx="4802811" cy="923330"/>
          </a:xfrm>
          <a:prstGeom prst="rect">
            <a:avLst/>
          </a:prstGeom>
          <a:solidFill>
            <a:srgbClr val="A6A6A6"/>
          </a:solidFill>
        </p:spPr>
        <p:txBody>
          <a:bodyPr wrap="square">
            <a:spAutoFit/>
          </a:bodyPr>
          <a:lstStyle/>
          <a:p>
            <a:r>
              <a:rPr lang="es-MX" dirty="0" err="1"/>
              <a:t>int</a:t>
            </a:r>
            <a:r>
              <a:rPr lang="es-MX" dirty="0"/>
              <a:t> edad = 24; </a:t>
            </a:r>
            <a:r>
              <a:rPr lang="es-MX" dirty="0" err="1"/>
              <a:t>int</a:t>
            </a:r>
            <a:r>
              <a:rPr lang="es-MX" dirty="0"/>
              <a:t> EDAD = 25; </a:t>
            </a:r>
          </a:p>
          <a:p>
            <a:r>
              <a:rPr lang="es-MX" dirty="0"/>
              <a:t>System.out.println(edad); // Imprime 24 </a:t>
            </a:r>
          </a:p>
          <a:p>
            <a:r>
              <a:rPr lang="es-MX" dirty="0"/>
              <a:t>System.out.println(EDAD); // Imprime 25 </a:t>
            </a:r>
          </a:p>
        </p:txBody>
      </p:sp>
      <p:sp>
        <p:nvSpPr>
          <p:cNvPr id="5" name="Rectángulo 4">
            <a:extLst>
              <a:ext uri="{FF2B5EF4-FFF2-40B4-BE49-F238E27FC236}">
                <a16:creationId xmlns:a16="http://schemas.microsoft.com/office/drawing/2014/main" id="{5DFEE927-991E-4207-94A2-618D24E72FCC}"/>
              </a:ext>
            </a:extLst>
          </p:cNvPr>
          <p:cNvSpPr/>
          <p:nvPr/>
        </p:nvSpPr>
        <p:spPr>
          <a:xfrm>
            <a:off x="796204" y="2529156"/>
            <a:ext cx="8197850" cy="307777"/>
          </a:xfrm>
          <a:prstGeom prst="rect">
            <a:avLst/>
          </a:prstGeom>
        </p:spPr>
        <p:txBody>
          <a:bodyPr>
            <a:spAutoFit/>
          </a:bodyPr>
          <a:lstStyle/>
          <a:p>
            <a:r>
              <a:rPr lang="es-ES" sz="1400" dirty="0"/>
              <a:t>● Las variables pueden comenzar con una letra o un </a:t>
            </a:r>
            <a:r>
              <a:rPr lang="es-ES" sz="1400" dirty="0" err="1"/>
              <a:t>guión</a:t>
            </a:r>
            <a:r>
              <a:rPr lang="es-ES" sz="1400" dirty="0"/>
              <a:t> bajo, _ o signo de pesos, $. Por ejemplo, </a:t>
            </a:r>
            <a:endParaRPr lang="es-MX" sz="1400" dirty="0"/>
          </a:p>
        </p:txBody>
      </p:sp>
      <p:sp>
        <p:nvSpPr>
          <p:cNvPr id="6" name="Rectángulo 5">
            <a:extLst>
              <a:ext uri="{FF2B5EF4-FFF2-40B4-BE49-F238E27FC236}">
                <a16:creationId xmlns:a16="http://schemas.microsoft.com/office/drawing/2014/main" id="{21F4FA9E-55FC-45A7-91D3-6401BD36497D}"/>
              </a:ext>
            </a:extLst>
          </p:cNvPr>
          <p:cNvSpPr/>
          <p:nvPr/>
        </p:nvSpPr>
        <p:spPr>
          <a:xfrm>
            <a:off x="1098106" y="2945222"/>
            <a:ext cx="4802811" cy="923330"/>
          </a:xfrm>
          <a:prstGeom prst="rect">
            <a:avLst/>
          </a:prstGeom>
          <a:solidFill>
            <a:srgbClr val="A6A6A6"/>
          </a:solidFill>
        </p:spPr>
        <p:txBody>
          <a:bodyPr wrap="square">
            <a:spAutoFit/>
          </a:bodyPr>
          <a:lstStyle/>
          <a:p>
            <a:r>
              <a:rPr lang="es-ES" dirty="0" err="1"/>
              <a:t>int</a:t>
            </a:r>
            <a:r>
              <a:rPr lang="es-ES" dirty="0"/>
              <a:t> edad; // nombre válido y buena práctica </a:t>
            </a:r>
          </a:p>
          <a:p>
            <a:r>
              <a:rPr lang="es-ES" dirty="0" err="1"/>
              <a:t>int</a:t>
            </a:r>
            <a:r>
              <a:rPr lang="es-ES" dirty="0"/>
              <a:t> _edad; // válido pero mala práctica </a:t>
            </a:r>
            <a:r>
              <a:rPr lang="es-ES" dirty="0" err="1"/>
              <a:t>int</a:t>
            </a:r>
            <a:r>
              <a:rPr lang="es-ES" dirty="0"/>
              <a:t> </a:t>
            </a:r>
          </a:p>
          <a:p>
            <a:r>
              <a:rPr lang="es-ES" dirty="0"/>
              <a:t>$edad; // válido pero mala práctica</a:t>
            </a:r>
            <a:endParaRPr lang="es-MX" dirty="0"/>
          </a:p>
        </p:txBody>
      </p:sp>
      <p:sp>
        <p:nvSpPr>
          <p:cNvPr id="7" name="Rectángulo 6">
            <a:extLst>
              <a:ext uri="{FF2B5EF4-FFF2-40B4-BE49-F238E27FC236}">
                <a16:creationId xmlns:a16="http://schemas.microsoft.com/office/drawing/2014/main" id="{7DAAADDC-E808-4120-B73D-057056403411}"/>
              </a:ext>
            </a:extLst>
          </p:cNvPr>
          <p:cNvSpPr/>
          <p:nvPr/>
        </p:nvSpPr>
        <p:spPr>
          <a:xfrm>
            <a:off x="796204" y="3949654"/>
            <a:ext cx="5848204" cy="307777"/>
          </a:xfrm>
          <a:prstGeom prst="rect">
            <a:avLst/>
          </a:prstGeom>
        </p:spPr>
        <p:txBody>
          <a:bodyPr wrap="none">
            <a:spAutoFit/>
          </a:bodyPr>
          <a:lstStyle/>
          <a:p>
            <a:r>
              <a:rPr lang="es-ES" sz="1400" dirty="0"/>
              <a:t>● Los nombres de variables no pueden comenzar con números. Por ejemplo, </a:t>
            </a:r>
            <a:endParaRPr lang="es-MX" sz="1400" dirty="0"/>
          </a:p>
        </p:txBody>
      </p:sp>
      <p:sp>
        <p:nvSpPr>
          <p:cNvPr id="8" name="Rectángulo 7">
            <a:extLst>
              <a:ext uri="{FF2B5EF4-FFF2-40B4-BE49-F238E27FC236}">
                <a16:creationId xmlns:a16="http://schemas.microsoft.com/office/drawing/2014/main" id="{1D3F258F-2569-48FF-AFA8-D4868935E1A9}"/>
              </a:ext>
            </a:extLst>
          </p:cNvPr>
          <p:cNvSpPr/>
          <p:nvPr/>
        </p:nvSpPr>
        <p:spPr>
          <a:xfrm>
            <a:off x="1098106" y="4312519"/>
            <a:ext cx="2890535" cy="369332"/>
          </a:xfrm>
          <a:prstGeom prst="rect">
            <a:avLst/>
          </a:prstGeom>
          <a:solidFill>
            <a:srgbClr val="A6A6A6"/>
          </a:solidFill>
        </p:spPr>
        <p:txBody>
          <a:bodyPr wrap="none">
            <a:spAutoFit/>
          </a:bodyPr>
          <a:lstStyle/>
          <a:p>
            <a:r>
              <a:rPr lang="es-MX" dirty="0" err="1"/>
              <a:t>int</a:t>
            </a:r>
            <a:r>
              <a:rPr lang="es-MX" dirty="0"/>
              <a:t> 1edad; // variable inválida</a:t>
            </a:r>
          </a:p>
        </p:txBody>
      </p:sp>
      <p:sp>
        <p:nvSpPr>
          <p:cNvPr id="9" name="Cruz 8">
            <a:extLst>
              <a:ext uri="{FF2B5EF4-FFF2-40B4-BE49-F238E27FC236}">
                <a16:creationId xmlns:a16="http://schemas.microsoft.com/office/drawing/2014/main" id="{80458A81-A2DC-40A3-AE3F-BBDBE35800EF}"/>
              </a:ext>
            </a:extLst>
          </p:cNvPr>
          <p:cNvSpPr/>
          <p:nvPr/>
        </p:nvSpPr>
        <p:spPr>
          <a:xfrm rot="2572344">
            <a:off x="3769357" y="4170847"/>
            <a:ext cx="646098" cy="646098"/>
          </a:xfrm>
          <a:prstGeom prst="plus">
            <a:avLst>
              <a:gd name="adj" fmla="val 444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a:extLst>
              <a:ext uri="{FF2B5EF4-FFF2-40B4-BE49-F238E27FC236}">
                <a16:creationId xmlns:a16="http://schemas.microsoft.com/office/drawing/2014/main" id="{5EA2E10D-4FA1-4062-8705-E5E5AD385D77}"/>
              </a:ext>
            </a:extLst>
          </p:cNvPr>
          <p:cNvSpPr/>
          <p:nvPr/>
        </p:nvSpPr>
        <p:spPr>
          <a:xfrm>
            <a:off x="775659" y="4811319"/>
            <a:ext cx="5848204" cy="307777"/>
          </a:xfrm>
          <a:prstGeom prst="rect">
            <a:avLst/>
          </a:prstGeom>
        </p:spPr>
        <p:txBody>
          <a:bodyPr wrap="none">
            <a:spAutoFit/>
          </a:bodyPr>
          <a:lstStyle/>
          <a:p>
            <a:r>
              <a:rPr lang="es-ES" sz="1400" dirty="0"/>
              <a:t>● Los nombres de variables no pueden usar espacios en blanco. Por ejemplo, </a:t>
            </a:r>
            <a:endParaRPr lang="es-MX" sz="1400" dirty="0"/>
          </a:p>
        </p:txBody>
      </p:sp>
      <p:sp>
        <p:nvSpPr>
          <p:cNvPr id="11" name="Rectángulo 10">
            <a:extLst>
              <a:ext uri="{FF2B5EF4-FFF2-40B4-BE49-F238E27FC236}">
                <a16:creationId xmlns:a16="http://schemas.microsoft.com/office/drawing/2014/main" id="{4205D409-8A1E-443C-B597-2F587BF91DAE}"/>
              </a:ext>
            </a:extLst>
          </p:cNvPr>
          <p:cNvSpPr/>
          <p:nvPr/>
        </p:nvSpPr>
        <p:spPr>
          <a:xfrm>
            <a:off x="1116970" y="5165829"/>
            <a:ext cx="3122971" cy="369332"/>
          </a:xfrm>
          <a:prstGeom prst="rect">
            <a:avLst/>
          </a:prstGeom>
          <a:solidFill>
            <a:srgbClr val="A6A6A6"/>
          </a:solidFill>
        </p:spPr>
        <p:txBody>
          <a:bodyPr wrap="none">
            <a:spAutoFit/>
          </a:bodyPr>
          <a:lstStyle/>
          <a:p>
            <a:r>
              <a:rPr lang="es-ES" dirty="0" err="1"/>
              <a:t>int</a:t>
            </a:r>
            <a:r>
              <a:rPr lang="es-ES" dirty="0"/>
              <a:t> mi edad; // variable inválida </a:t>
            </a:r>
            <a:endParaRPr lang="es-MX" dirty="0"/>
          </a:p>
        </p:txBody>
      </p:sp>
      <p:sp>
        <p:nvSpPr>
          <p:cNvPr id="14" name="Cruz 13">
            <a:extLst>
              <a:ext uri="{FF2B5EF4-FFF2-40B4-BE49-F238E27FC236}">
                <a16:creationId xmlns:a16="http://schemas.microsoft.com/office/drawing/2014/main" id="{CF0A3CB0-4C1B-4D2A-AA06-E7DA04322366}"/>
              </a:ext>
            </a:extLst>
          </p:cNvPr>
          <p:cNvSpPr/>
          <p:nvPr/>
        </p:nvSpPr>
        <p:spPr>
          <a:xfrm rot="2572344">
            <a:off x="3916892" y="5044222"/>
            <a:ext cx="646098" cy="646098"/>
          </a:xfrm>
          <a:prstGeom prst="plus">
            <a:avLst>
              <a:gd name="adj" fmla="val 444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ángulo 11">
            <a:extLst>
              <a:ext uri="{FF2B5EF4-FFF2-40B4-BE49-F238E27FC236}">
                <a16:creationId xmlns:a16="http://schemas.microsoft.com/office/drawing/2014/main" id="{50C04829-C822-4541-9CD4-94D12CD0BA80}"/>
              </a:ext>
            </a:extLst>
          </p:cNvPr>
          <p:cNvSpPr/>
          <p:nvPr/>
        </p:nvSpPr>
        <p:spPr>
          <a:xfrm>
            <a:off x="869783" y="5643450"/>
            <a:ext cx="8197850" cy="307777"/>
          </a:xfrm>
          <a:prstGeom prst="rect">
            <a:avLst/>
          </a:prstGeom>
        </p:spPr>
        <p:txBody>
          <a:bodyPr>
            <a:spAutoFit/>
          </a:bodyPr>
          <a:lstStyle/>
          <a:p>
            <a:r>
              <a:rPr lang="es-ES" sz="1400" dirty="0"/>
              <a:t>● No podemos cambiar el tipo de datos de una variable en Java dentro del mismo alcance.</a:t>
            </a:r>
            <a:endParaRPr lang="es-MX" sz="1400" dirty="0"/>
          </a:p>
        </p:txBody>
      </p:sp>
      <p:sp>
        <p:nvSpPr>
          <p:cNvPr id="13" name="Rectángulo 12">
            <a:extLst>
              <a:ext uri="{FF2B5EF4-FFF2-40B4-BE49-F238E27FC236}">
                <a16:creationId xmlns:a16="http://schemas.microsoft.com/office/drawing/2014/main" id="{4B2C5829-2D1A-4361-8936-3FD3A1726BE0}"/>
              </a:ext>
            </a:extLst>
          </p:cNvPr>
          <p:cNvSpPr/>
          <p:nvPr/>
        </p:nvSpPr>
        <p:spPr>
          <a:xfrm>
            <a:off x="1101084" y="5951227"/>
            <a:ext cx="2355132" cy="923330"/>
          </a:xfrm>
          <a:prstGeom prst="rect">
            <a:avLst/>
          </a:prstGeom>
          <a:solidFill>
            <a:srgbClr val="A6A6A6"/>
          </a:solidFill>
        </p:spPr>
        <p:txBody>
          <a:bodyPr wrap="none">
            <a:spAutoFit/>
          </a:bodyPr>
          <a:lstStyle/>
          <a:p>
            <a:r>
              <a:rPr lang="es-MX" dirty="0" err="1"/>
              <a:t>int</a:t>
            </a:r>
            <a:r>
              <a:rPr lang="es-MX" dirty="0"/>
              <a:t> </a:t>
            </a:r>
            <a:r>
              <a:rPr lang="es-MX" dirty="0" err="1"/>
              <a:t>velocidadLimite</a:t>
            </a:r>
            <a:r>
              <a:rPr lang="es-MX" dirty="0"/>
              <a:t>;</a:t>
            </a:r>
          </a:p>
          <a:p>
            <a:r>
              <a:rPr lang="es-MX" dirty="0"/>
              <a:t> … … …</a:t>
            </a:r>
          </a:p>
          <a:p>
            <a:r>
              <a:rPr lang="es-MX" dirty="0"/>
              <a:t> </a:t>
            </a:r>
            <a:r>
              <a:rPr lang="es-MX" dirty="0" err="1"/>
              <a:t>float</a:t>
            </a:r>
            <a:r>
              <a:rPr lang="es-MX" dirty="0"/>
              <a:t> </a:t>
            </a:r>
            <a:r>
              <a:rPr lang="es-MX" dirty="0" err="1"/>
              <a:t>velocidadLimite</a:t>
            </a:r>
            <a:r>
              <a:rPr lang="es-MX" dirty="0"/>
              <a:t>; </a:t>
            </a:r>
          </a:p>
        </p:txBody>
      </p:sp>
      <p:sp>
        <p:nvSpPr>
          <p:cNvPr id="18" name="Cruz 17">
            <a:extLst>
              <a:ext uri="{FF2B5EF4-FFF2-40B4-BE49-F238E27FC236}">
                <a16:creationId xmlns:a16="http://schemas.microsoft.com/office/drawing/2014/main" id="{A6214E5C-FBEA-4C55-88BE-904600EA0EC5}"/>
              </a:ext>
            </a:extLst>
          </p:cNvPr>
          <p:cNvSpPr/>
          <p:nvPr/>
        </p:nvSpPr>
        <p:spPr>
          <a:xfrm rot="2572344">
            <a:off x="3133167" y="6025121"/>
            <a:ext cx="646098" cy="646098"/>
          </a:xfrm>
          <a:prstGeom prst="plus">
            <a:avLst>
              <a:gd name="adj" fmla="val 444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38FD587D-15D7-4B63-BAEC-09CA893DAC10}"/>
              </a:ext>
            </a:extLst>
          </p:cNvPr>
          <p:cNvSpPr/>
          <p:nvPr/>
        </p:nvSpPr>
        <p:spPr>
          <a:xfrm>
            <a:off x="8847137" y="2034158"/>
            <a:ext cx="7196427" cy="738664"/>
          </a:xfrm>
          <a:prstGeom prst="rect">
            <a:avLst/>
          </a:prstGeom>
        </p:spPr>
        <p:txBody>
          <a:bodyPr wrap="square">
            <a:spAutoFit/>
          </a:bodyPr>
          <a:lstStyle/>
          <a:p>
            <a:r>
              <a:rPr lang="es-ES" sz="1400" dirty="0"/>
              <a:t>En este caso, si necesitas usar nombres de variables que tengan más de una palabra, usa todas las letras en minúsculas para la primera palabra y escribe en mayúscula la primera letra de cada palabra subsiguiente. Por ejemplo, </a:t>
            </a:r>
            <a:r>
              <a:rPr lang="es-ES" sz="1400" dirty="0" err="1">
                <a:highlight>
                  <a:srgbClr val="A6A6A6"/>
                </a:highlight>
              </a:rPr>
              <a:t>miEdad</a:t>
            </a:r>
            <a:r>
              <a:rPr lang="es-ES" sz="1400" dirty="0"/>
              <a:t>. </a:t>
            </a:r>
            <a:endParaRPr lang="es-MX" sz="1400" dirty="0"/>
          </a:p>
        </p:txBody>
      </p:sp>
      <p:cxnSp>
        <p:nvCxnSpPr>
          <p:cNvPr id="19" name="Conector recto 18">
            <a:extLst>
              <a:ext uri="{FF2B5EF4-FFF2-40B4-BE49-F238E27FC236}">
                <a16:creationId xmlns:a16="http://schemas.microsoft.com/office/drawing/2014/main" id="{47302AF8-58D4-4418-85F9-DB5957340CA0}"/>
              </a:ext>
            </a:extLst>
          </p:cNvPr>
          <p:cNvCxnSpPr/>
          <p:nvPr/>
        </p:nvCxnSpPr>
        <p:spPr>
          <a:xfrm>
            <a:off x="8291945" y="1959202"/>
            <a:ext cx="0" cy="4550861"/>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0C0FE57F-9A2A-4C49-AC11-7BE5050CB5C4}"/>
              </a:ext>
            </a:extLst>
          </p:cNvPr>
          <p:cNvSpPr/>
          <p:nvPr/>
        </p:nvSpPr>
        <p:spPr>
          <a:xfrm>
            <a:off x="8847136" y="2958512"/>
            <a:ext cx="7386133" cy="954107"/>
          </a:xfrm>
          <a:prstGeom prst="rect">
            <a:avLst/>
          </a:prstGeom>
        </p:spPr>
        <p:txBody>
          <a:bodyPr wrap="square">
            <a:spAutoFit/>
          </a:bodyPr>
          <a:lstStyle/>
          <a:p>
            <a:pPr marL="285750" indent="-285750">
              <a:buFont typeface="Arial" panose="020B0604020202020204" pitchFamily="34" charset="0"/>
              <a:buChar char="•"/>
            </a:pPr>
            <a:r>
              <a:rPr lang="es-ES" sz="1400" dirty="0"/>
              <a:t>Al crear variables, elije un nombre que tenga sentido. Por ejemplo, </a:t>
            </a:r>
            <a:r>
              <a:rPr lang="es-ES" sz="1400" dirty="0" err="1"/>
              <a:t>puntuacion</a:t>
            </a:r>
            <a:r>
              <a:rPr lang="es-ES" sz="1400" dirty="0"/>
              <a:t>, numero, piso tiene más sentido que nombres de variables como s, n y p. </a:t>
            </a:r>
          </a:p>
          <a:p>
            <a:pPr marL="285750" indent="-285750">
              <a:buFont typeface="Arial" panose="020B0604020202020204" pitchFamily="34" charset="0"/>
              <a:buChar char="•"/>
            </a:pPr>
            <a:r>
              <a:rPr lang="es-ES" sz="1400" dirty="0"/>
              <a:t>Si eliges nombres de variables de una sola palabra, utiliza todas las letras en minúsculas. Por ejemplo, es mejor usar velocidad en lugar de VELOCIDAD o </a:t>
            </a:r>
            <a:r>
              <a:rPr lang="es-ES" sz="1400" dirty="0" err="1"/>
              <a:t>vELOCIDAD</a:t>
            </a:r>
            <a:r>
              <a:rPr lang="es-ES" sz="1400" dirty="0"/>
              <a:t>. </a:t>
            </a:r>
            <a:endParaRPr lang="es-MX" sz="1400" dirty="0"/>
          </a:p>
        </p:txBody>
      </p:sp>
      <p:sp>
        <p:nvSpPr>
          <p:cNvPr id="21" name="Rectángulo 20">
            <a:extLst>
              <a:ext uri="{FF2B5EF4-FFF2-40B4-BE49-F238E27FC236}">
                <a16:creationId xmlns:a16="http://schemas.microsoft.com/office/drawing/2014/main" id="{FBED2023-8061-4F5C-93C9-70A4865186F8}"/>
              </a:ext>
            </a:extLst>
          </p:cNvPr>
          <p:cNvSpPr/>
          <p:nvPr/>
        </p:nvSpPr>
        <p:spPr>
          <a:xfrm>
            <a:off x="8847136" y="3913643"/>
            <a:ext cx="3482364" cy="369332"/>
          </a:xfrm>
          <a:prstGeom prst="rect">
            <a:avLst/>
          </a:prstGeom>
        </p:spPr>
        <p:txBody>
          <a:bodyPr wrap="none">
            <a:spAutoFit/>
          </a:bodyPr>
          <a:lstStyle/>
          <a:p>
            <a:r>
              <a:rPr lang="es-ES" dirty="0"/>
              <a:t>Hay tres tipos de variables en Java:</a:t>
            </a:r>
            <a:endParaRPr lang="es-MX" dirty="0"/>
          </a:p>
        </p:txBody>
      </p:sp>
      <p:sp>
        <p:nvSpPr>
          <p:cNvPr id="22" name="Rectángulo 21">
            <a:extLst>
              <a:ext uri="{FF2B5EF4-FFF2-40B4-BE49-F238E27FC236}">
                <a16:creationId xmlns:a16="http://schemas.microsoft.com/office/drawing/2014/main" id="{0CC2ADDA-91BE-4C68-A33A-811CCD828057}"/>
              </a:ext>
            </a:extLst>
          </p:cNvPr>
          <p:cNvSpPr/>
          <p:nvPr/>
        </p:nvSpPr>
        <p:spPr>
          <a:xfrm>
            <a:off x="8928135" y="4227110"/>
            <a:ext cx="7285650" cy="2677656"/>
          </a:xfrm>
          <a:prstGeom prst="rect">
            <a:avLst/>
          </a:prstGeom>
        </p:spPr>
        <p:txBody>
          <a:bodyPr wrap="square">
            <a:spAutoFit/>
          </a:bodyPr>
          <a:lstStyle/>
          <a:p>
            <a:pPr marL="285750" indent="-285750">
              <a:buFont typeface="Arial" panose="020B0604020202020204" pitchFamily="34" charset="0"/>
              <a:buChar char="•"/>
            </a:pPr>
            <a:r>
              <a:rPr lang="es-ES" sz="1400" b="1" dirty="0"/>
              <a:t>Variable local</a:t>
            </a:r>
            <a:r>
              <a:rPr lang="es-ES" sz="1400" dirty="0"/>
              <a:t>. Una variable declarada dentro del cuerpo de un método (</a:t>
            </a:r>
            <a:r>
              <a:rPr lang="es-ES" sz="1400" dirty="0" err="1"/>
              <a:t>method</a:t>
            </a:r>
            <a:r>
              <a:rPr lang="es-ES" sz="1400" dirty="0"/>
              <a:t>) se llama variable local. Puedes usar esta variable solo dentro de ese método y los otros métodos en la clase (</a:t>
            </a:r>
            <a:r>
              <a:rPr lang="es-ES" sz="1400" dirty="0" err="1"/>
              <a:t>class</a:t>
            </a:r>
            <a:r>
              <a:rPr lang="es-ES" sz="1400" dirty="0"/>
              <a:t>) ni siquiera sabrán que la variable existe. Una variable local no se puede definir con la palabra clave "</a:t>
            </a:r>
            <a:r>
              <a:rPr lang="es-ES" sz="1400" dirty="0" err="1"/>
              <a:t>static</a:t>
            </a:r>
            <a:r>
              <a:rPr lang="es-ES" sz="1400" dirty="0"/>
              <a:t>".</a:t>
            </a:r>
          </a:p>
          <a:p>
            <a:pPr marL="285750" indent="-285750">
              <a:buFont typeface="Arial" panose="020B0604020202020204" pitchFamily="34" charset="0"/>
              <a:buChar char="•"/>
            </a:pPr>
            <a:r>
              <a:rPr lang="es-ES" sz="1400" b="1" dirty="0"/>
              <a:t>Variable de instancia</a:t>
            </a:r>
            <a:r>
              <a:rPr lang="es-ES" sz="1400" dirty="0"/>
              <a:t>. Una variable declarada dentro de la clase (</a:t>
            </a:r>
            <a:r>
              <a:rPr lang="es-ES" sz="1400" dirty="0" err="1"/>
              <a:t>class</a:t>
            </a:r>
            <a:r>
              <a:rPr lang="es-ES" sz="1400" dirty="0"/>
              <a:t>) pero fuera del cuerpo de un método (</a:t>
            </a:r>
            <a:r>
              <a:rPr lang="es-ES" sz="1400" dirty="0" err="1"/>
              <a:t>method</a:t>
            </a:r>
            <a:r>
              <a:rPr lang="es-ES" sz="1400" dirty="0"/>
              <a:t>) se denomina variable de instancia. No se declara como estático. Se denomina variable de instancia porque su valor es específico de la instancia y no se comparte entre instancias.</a:t>
            </a:r>
          </a:p>
          <a:p>
            <a:pPr marL="285750" indent="-285750">
              <a:buFont typeface="Arial" panose="020B0604020202020204" pitchFamily="34" charset="0"/>
              <a:buChar char="•"/>
            </a:pPr>
            <a:r>
              <a:rPr lang="es-ES" sz="1400" dirty="0"/>
              <a:t> </a:t>
            </a:r>
            <a:r>
              <a:rPr lang="es-ES" sz="1400" b="1" dirty="0"/>
              <a:t>Variable estática</a:t>
            </a:r>
            <a:r>
              <a:rPr lang="es-ES" sz="1400" dirty="0"/>
              <a:t>. Una variable que se declara como </a:t>
            </a:r>
            <a:r>
              <a:rPr lang="es-ES" sz="1400" dirty="0" err="1"/>
              <a:t>static</a:t>
            </a:r>
            <a:r>
              <a:rPr lang="es-ES" sz="1400" dirty="0"/>
              <a:t> se denomina variable estática. No puede ser local. Puedes crear una sola copia de la variable estática y compartirla entre todas las instancias de la clase. La asignación de memoria para variables estáticas ocurre solo una vez cuando la clase se carga en la memoria. </a:t>
            </a:r>
            <a:endParaRPr lang="es-MX" sz="1400" dirty="0"/>
          </a:p>
        </p:txBody>
      </p:sp>
      <p:sp>
        <p:nvSpPr>
          <p:cNvPr id="24" name="Título 1">
            <a:extLst>
              <a:ext uri="{FF2B5EF4-FFF2-40B4-BE49-F238E27FC236}">
                <a16:creationId xmlns:a16="http://schemas.microsoft.com/office/drawing/2014/main" id="{9170E16E-DFF1-446D-B01E-251AC5EF4AFA}"/>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Variables</a:t>
            </a:r>
          </a:p>
        </p:txBody>
      </p:sp>
    </p:spTree>
    <p:extLst>
      <p:ext uri="{BB962C8B-B14F-4D97-AF65-F5344CB8AC3E}">
        <p14:creationId xmlns:p14="http://schemas.microsoft.com/office/powerpoint/2010/main" val="37071864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80</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pic>
        <p:nvPicPr>
          <p:cNvPr id="4" name="Imagen 3">
            <a:extLst>
              <a:ext uri="{FF2B5EF4-FFF2-40B4-BE49-F238E27FC236}">
                <a16:creationId xmlns:a16="http://schemas.microsoft.com/office/drawing/2014/main" id="{1C9CED7F-F585-59E6-B4C5-18B4794F7973}"/>
              </a:ext>
            </a:extLst>
          </p:cNvPr>
          <p:cNvPicPr>
            <a:picLocks noChangeAspect="1"/>
          </p:cNvPicPr>
          <p:nvPr/>
        </p:nvPicPr>
        <p:blipFill>
          <a:blip r:embed="rId2"/>
          <a:stretch>
            <a:fillRect/>
          </a:stretch>
        </p:blipFill>
        <p:spPr>
          <a:xfrm>
            <a:off x="1552286" y="310462"/>
            <a:ext cx="5438775" cy="1162050"/>
          </a:xfrm>
          <a:prstGeom prst="rect">
            <a:avLst/>
          </a:prstGeom>
        </p:spPr>
      </p:pic>
      <p:pic>
        <p:nvPicPr>
          <p:cNvPr id="6" name="Imagen 5">
            <a:extLst>
              <a:ext uri="{FF2B5EF4-FFF2-40B4-BE49-F238E27FC236}">
                <a16:creationId xmlns:a16="http://schemas.microsoft.com/office/drawing/2014/main" id="{A454A758-07A8-6B4D-CBF4-580F86A2D45F}"/>
              </a:ext>
            </a:extLst>
          </p:cNvPr>
          <p:cNvPicPr>
            <a:picLocks noChangeAspect="1"/>
          </p:cNvPicPr>
          <p:nvPr/>
        </p:nvPicPr>
        <p:blipFill>
          <a:blip r:embed="rId3"/>
          <a:stretch>
            <a:fillRect/>
          </a:stretch>
        </p:blipFill>
        <p:spPr>
          <a:xfrm>
            <a:off x="7433540" y="310462"/>
            <a:ext cx="3152775" cy="1466850"/>
          </a:xfrm>
          <a:prstGeom prst="rect">
            <a:avLst/>
          </a:prstGeom>
        </p:spPr>
      </p:pic>
      <p:pic>
        <p:nvPicPr>
          <p:cNvPr id="8" name="Imagen 7">
            <a:extLst>
              <a:ext uri="{FF2B5EF4-FFF2-40B4-BE49-F238E27FC236}">
                <a16:creationId xmlns:a16="http://schemas.microsoft.com/office/drawing/2014/main" id="{7745A301-A8A0-07BD-805B-7D20CECAD07C}"/>
              </a:ext>
            </a:extLst>
          </p:cNvPr>
          <p:cNvPicPr>
            <a:picLocks noChangeAspect="1"/>
          </p:cNvPicPr>
          <p:nvPr/>
        </p:nvPicPr>
        <p:blipFill rotWithShape="1">
          <a:blip r:embed="rId4"/>
          <a:srcRect r="27529"/>
          <a:stretch/>
        </p:blipFill>
        <p:spPr>
          <a:xfrm>
            <a:off x="1552286" y="1861343"/>
            <a:ext cx="5881254" cy="3476625"/>
          </a:xfrm>
          <a:prstGeom prst="rect">
            <a:avLst/>
          </a:prstGeom>
        </p:spPr>
      </p:pic>
      <p:pic>
        <p:nvPicPr>
          <p:cNvPr id="10" name="Imagen 9">
            <a:extLst>
              <a:ext uri="{FF2B5EF4-FFF2-40B4-BE49-F238E27FC236}">
                <a16:creationId xmlns:a16="http://schemas.microsoft.com/office/drawing/2014/main" id="{A3F36DFE-5AAF-E816-83A4-B74C446386D3}"/>
              </a:ext>
            </a:extLst>
          </p:cNvPr>
          <p:cNvPicPr>
            <a:picLocks noChangeAspect="1"/>
          </p:cNvPicPr>
          <p:nvPr/>
        </p:nvPicPr>
        <p:blipFill>
          <a:blip r:embed="rId5"/>
          <a:stretch>
            <a:fillRect/>
          </a:stretch>
        </p:blipFill>
        <p:spPr>
          <a:xfrm>
            <a:off x="7639628" y="1897762"/>
            <a:ext cx="6086475" cy="3848100"/>
          </a:xfrm>
          <a:prstGeom prst="rect">
            <a:avLst/>
          </a:prstGeom>
        </p:spPr>
      </p:pic>
    </p:spTree>
    <p:extLst>
      <p:ext uri="{BB962C8B-B14F-4D97-AF65-F5344CB8AC3E}">
        <p14:creationId xmlns:p14="http://schemas.microsoft.com/office/powerpoint/2010/main" val="34928930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81</a:t>
            </a:fld>
            <a:endParaRPr lang="es-MX" sz="2800" dirty="0"/>
          </a:p>
        </p:txBody>
      </p:sp>
      <p:sp>
        <p:nvSpPr>
          <p:cNvPr id="2" name="Título 1">
            <a:extLst>
              <a:ext uri="{FF2B5EF4-FFF2-40B4-BE49-F238E27FC236}">
                <a16:creationId xmlns:a16="http://schemas.microsoft.com/office/drawing/2014/main" id="{713886AF-5BED-E1A3-F174-A907B4F1F590}"/>
              </a:ext>
            </a:extLst>
          </p:cNvPr>
          <p:cNvSpPr txBox="1">
            <a:spLocks/>
          </p:cNvSpPr>
          <p:nvPr/>
        </p:nvSpPr>
        <p:spPr>
          <a:xfrm rot="16200000">
            <a:off x="-2806579" y="3427504"/>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 Entorno de Desarrollo para crear aplicaciones gráficas</a:t>
            </a:r>
          </a:p>
        </p:txBody>
      </p:sp>
      <p:sp>
        <p:nvSpPr>
          <p:cNvPr id="9" name="CuadroTexto 8">
            <a:extLst>
              <a:ext uri="{FF2B5EF4-FFF2-40B4-BE49-F238E27FC236}">
                <a16:creationId xmlns:a16="http://schemas.microsoft.com/office/drawing/2014/main" id="{D3CA5DC0-B283-6ED3-4097-1B97386BEC8C}"/>
              </a:ext>
            </a:extLst>
          </p:cNvPr>
          <p:cNvSpPr txBox="1"/>
          <p:nvPr/>
        </p:nvSpPr>
        <p:spPr>
          <a:xfrm>
            <a:off x="10489538" y="1908342"/>
            <a:ext cx="4533033" cy="2308324"/>
          </a:xfrm>
          <a:prstGeom prst="rect">
            <a:avLst/>
          </a:prstGeom>
          <a:noFill/>
        </p:spPr>
        <p:txBody>
          <a:bodyPr wrap="square">
            <a:spAutoFit/>
          </a:bodyPr>
          <a:lstStyle/>
          <a:p>
            <a:r>
              <a:rPr lang="es-MX" dirty="0"/>
              <a:t>Eventos en una ventana </a:t>
            </a:r>
            <a:r>
              <a:rPr lang="es-MX" dirty="0" err="1"/>
              <a:t>WindowListener</a:t>
            </a:r>
            <a:r>
              <a:rPr lang="es-MX" dirty="0"/>
              <a:t> </a:t>
            </a:r>
          </a:p>
          <a:p>
            <a:r>
              <a:rPr lang="es-MX" dirty="0"/>
              <a:t>◦ </a:t>
            </a:r>
            <a:r>
              <a:rPr lang="es-MX" dirty="0" err="1"/>
              <a:t>void</a:t>
            </a:r>
            <a:r>
              <a:rPr lang="es-MX" dirty="0"/>
              <a:t> </a:t>
            </a:r>
            <a:r>
              <a:rPr lang="es-MX" dirty="0" err="1"/>
              <a:t>windowActivated</a:t>
            </a:r>
            <a:r>
              <a:rPr lang="es-MX" dirty="0"/>
              <a:t>(</a:t>
            </a:r>
            <a:r>
              <a:rPr lang="es-MX" dirty="0" err="1"/>
              <a:t>WindowEvent</a:t>
            </a:r>
            <a:r>
              <a:rPr lang="es-MX" dirty="0"/>
              <a:t> e) </a:t>
            </a:r>
          </a:p>
          <a:p>
            <a:r>
              <a:rPr lang="es-MX" dirty="0"/>
              <a:t>◦ </a:t>
            </a:r>
            <a:r>
              <a:rPr lang="es-MX" dirty="0" err="1"/>
              <a:t>void</a:t>
            </a:r>
            <a:r>
              <a:rPr lang="es-MX" dirty="0"/>
              <a:t> </a:t>
            </a:r>
            <a:r>
              <a:rPr lang="es-MX" dirty="0" err="1"/>
              <a:t>windowClosed</a:t>
            </a:r>
            <a:r>
              <a:rPr lang="es-MX" dirty="0"/>
              <a:t>(</a:t>
            </a:r>
            <a:r>
              <a:rPr lang="es-MX" dirty="0" err="1"/>
              <a:t>WindowEvent</a:t>
            </a:r>
            <a:r>
              <a:rPr lang="es-MX" dirty="0"/>
              <a:t> e) </a:t>
            </a:r>
          </a:p>
          <a:p>
            <a:r>
              <a:rPr lang="es-MX" dirty="0"/>
              <a:t>◦ </a:t>
            </a:r>
            <a:r>
              <a:rPr lang="es-MX" dirty="0" err="1"/>
              <a:t>void</a:t>
            </a:r>
            <a:r>
              <a:rPr lang="es-MX" dirty="0"/>
              <a:t> </a:t>
            </a:r>
            <a:r>
              <a:rPr lang="es-MX" dirty="0" err="1"/>
              <a:t>windowClosing</a:t>
            </a:r>
            <a:r>
              <a:rPr lang="es-MX" dirty="0"/>
              <a:t>(</a:t>
            </a:r>
            <a:r>
              <a:rPr lang="es-MX" dirty="0" err="1"/>
              <a:t>WindowEvent</a:t>
            </a:r>
            <a:r>
              <a:rPr lang="es-MX" dirty="0"/>
              <a:t> e) </a:t>
            </a:r>
          </a:p>
          <a:p>
            <a:r>
              <a:rPr lang="es-MX" dirty="0"/>
              <a:t>◦ </a:t>
            </a:r>
            <a:r>
              <a:rPr lang="es-MX" dirty="0" err="1"/>
              <a:t>void</a:t>
            </a:r>
            <a:r>
              <a:rPr lang="es-MX" dirty="0"/>
              <a:t> </a:t>
            </a:r>
            <a:r>
              <a:rPr lang="es-MX" dirty="0" err="1"/>
              <a:t>windowDeactivated</a:t>
            </a:r>
            <a:r>
              <a:rPr lang="es-MX" dirty="0"/>
              <a:t>(</a:t>
            </a:r>
            <a:r>
              <a:rPr lang="es-MX" dirty="0" err="1"/>
              <a:t>WindowEvent</a:t>
            </a:r>
            <a:r>
              <a:rPr lang="es-MX" dirty="0"/>
              <a:t> e) </a:t>
            </a:r>
          </a:p>
          <a:p>
            <a:r>
              <a:rPr lang="es-MX" dirty="0"/>
              <a:t>◦ </a:t>
            </a:r>
            <a:r>
              <a:rPr lang="es-MX" dirty="0" err="1"/>
              <a:t>void</a:t>
            </a:r>
            <a:r>
              <a:rPr lang="es-MX" dirty="0"/>
              <a:t> </a:t>
            </a:r>
            <a:r>
              <a:rPr lang="es-MX" dirty="0" err="1"/>
              <a:t>windowDeiconified</a:t>
            </a:r>
            <a:r>
              <a:rPr lang="es-MX" dirty="0"/>
              <a:t>(</a:t>
            </a:r>
            <a:r>
              <a:rPr lang="es-MX" dirty="0" err="1"/>
              <a:t>WindowEvent</a:t>
            </a:r>
            <a:r>
              <a:rPr lang="es-MX" dirty="0"/>
              <a:t> e) </a:t>
            </a:r>
          </a:p>
          <a:p>
            <a:r>
              <a:rPr lang="es-MX" dirty="0"/>
              <a:t>◦ </a:t>
            </a:r>
            <a:r>
              <a:rPr lang="es-MX" dirty="0" err="1"/>
              <a:t>void</a:t>
            </a:r>
            <a:r>
              <a:rPr lang="es-MX" dirty="0"/>
              <a:t> </a:t>
            </a:r>
            <a:r>
              <a:rPr lang="es-MX" dirty="0" err="1"/>
              <a:t>windowIconified</a:t>
            </a:r>
            <a:r>
              <a:rPr lang="es-MX" dirty="0"/>
              <a:t>(</a:t>
            </a:r>
            <a:r>
              <a:rPr lang="es-MX" dirty="0" err="1"/>
              <a:t>WindowEvent</a:t>
            </a:r>
            <a:r>
              <a:rPr lang="es-MX" dirty="0"/>
              <a:t> e) </a:t>
            </a:r>
          </a:p>
          <a:p>
            <a:r>
              <a:rPr lang="es-MX" dirty="0"/>
              <a:t>◦ </a:t>
            </a:r>
            <a:r>
              <a:rPr lang="es-MX" dirty="0" err="1"/>
              <a:t>void</a:t>
            </a:r>
            <a:r>
              <a:rPr lang="es-MX" dirty="0"/>
              <a:t> </a:t>
            </a:r>
            <a:r>
              <a:rPr lang="es-MX" dirty="0" err="1"/>
              <a:t>windowOpened</a:t>
            </a:r>
            <a:r>
              <a:rPr lang="es-MX" dirty="0"/>
              <a:t>(</a:t>
            </a:r>
            <a:r>
              <a:rPr lang="es-MX" dirty="0" err="1"/>
              <a:t>WindowEvent</a:t>
            </a:r>
            <a:r>
              <a:rPr lang="es-MX" dirty="0"/>
              <a:t> e) </a:t>
            </a:r>
          </a:p>
        </p:txBody>
      </p:sp>
      <p:sp>
        <p:nvSpPr>
          <p:cNvPr id="12" name="CuadroTexto 11">
            <a:extLst>
              <a:ext uri="{FF2B5EF4-FFF2-40B4-BE49-F238E27FC236}">
                <a16:creationId xmlns:a16="http://schemas.microsoft.com/office/drawing/2014/main" id="{80961244-C66F-64B2-314A-A4A38A60679A}"/>
              </a:ext>
            </a:extLst>
          </p:cNvPr>
          <p:cNvSpPr txBox="1"/>
          <p:nvPr/>
        </p:nvSpPr>
        <p:spPr>
          <a:xfrm>
            <a:off x="1516484" y="2185341"/>
            <a:ext cx="8245186" cy="1754326"/>
          </a:xfrm>
          <a:prstGeom prst="rect">
            <a:avLst/>
          </a:prstGeom>
          <a:noFill/>
        </p:spPr>
        <p:txBody>
          <a:bodyPr wrap="square">
            <a:spAutoFit/>
          </a:bodyPr>
          <a:lstStyle/>
          <a:p>
            <a:r>
              <a:rPr lang="es-MX" dirty="0"/>
              <a:t>Eventos en un </a:t>
            </a:r>
            <a:r>
              <a:rPr lang="es-MX" dirty="0" err="1"/>
              <a:t>JTextField</a:t>
            </a:r>
            <a:r>
              <a:rPr lang="es-MX" dirty="0"/>
              <a:t> </a:t>
            </a:r>
            <a:r>
              <a:rPr lang="es-MX" dirty="0" err="1"/>
              <a:t>CaretListener</a:t>
            </a:r>
            <a:r>
              <a:rPr lang="es-MX" dirty="0"/>
              <a:t>: Cambios en la posición del cursor. </a:t>
            </a:r>
          </a:p>
          <a:p>
            <a:r>
              <a:rPr lang="es-MX" dirty="0"/>
              <a:t>	◦ </a:t>
            </a:r>
            <a:r>
              <a:rPr lang="es-MX" dirty="0" err="1"/>
              <a:t>void</a:t>
            </a:r>
            <a:r>
              <a:rPr lang="es-MX" dirty="0"/>
              <a:t> </a:t>
            </a:r>
            <a:r>
              <a:rPr lang="es-MX" dirty="0" err="1"/>
              <a:t>caretUpdate</a:t>
            </a:r>
            <a:r>
              <a:rPr lang="es-MX" dirty="0"/>
              <a:t>(</a:t>
            </a:r>
            <a:r>
              <a:rPr lang="es-MX" dirty="0" err="1"/>
              <a:t>CaretEvent</a:t>
            </a:r>
            <a:r>
              <a:rPr lang="es-MX" dirty="0"/>
              <a:t> e) </a:t>
            </a:r>
            <a:r>
              <a:rPr lang="es-MX" dirty="0" err="1"/>
              <a:t>DocumentListener</a:t>
            </a:r>
            <a:r>
              <a:rPr lang="es-MX" dirty="0"/>
              <a:t>: </a:t>
            </a:r>
          </a:p>
          <a:p>
            <a:r>
              <a:rPr lang="es-MX" dirty="0"/>
              <a:t>Cambios en el texto. </a:t>
            </a:r>
          </a:p>
          <a:p>
            <a:r>
              <a:rPr lang="es-MX" dirty="0"/>
              <a:t>	◦ </a:t>
            </a:r>
            <a:r>
              <a:rPr lang="es-MX" dirty="0" err="1"/>
              <a:t>void</a:t>
            </a:r>
            <a:r>
              <a:rPr lang="es-MX" dirty="0"/>
              <a:t> </a:t>
            </a:r>
            <a:r>
              <a:rPr lang="es-MX" dirty="0" err="1"/>
              <a:t>changedUpdate</a:t>
            </a:r>
            <a:r>
              <a:rPr lang="es-MX" dirty="0"/>
              <a:t>(</a:t>
            </a:r>
            <a:r>
              <a:rPr lang="es-MX" dirty="0" err="1"/>
              <a:t>DocumentEvent</a:t>
            </a:r>
            <a:r>
              <a:rPr lang="es-MX" dirty="0"/>
              <a:t> e) </a:t>
            </a:r>
          </a:p>
          <a:p>
            <a:r>
              <a:rPr lang="es-MX" dirty="0"/>
              <a:t>	◦ </a:t>
            </a:r>
            <a:r>
              <a:rPr lang="es-MX" dirty="0" err="1"/>
              <a:t>void</a:t>
            </a:r>
            <a:r>
              <a:rPr lang="es-MX" dirty="0"/>
              <a:t> </a:t>
            </a:r>
            <a:r>
              <a:rPr lang="es-MX" dirty="0" err="1"/>
              <a:t>insertUpdate</a:t>
            </a:r>
            <a:r>
              <a:rPr lang="es-MX" dirty="0"/>
              <a:t>(</a:t>
            </a:r>
            <a:r>
              <a:rPr lang="es-MX" dirty="0" err="1"/>
              <a:t>DocumentEvent</a:t>
            </a:r>
            <a:r>
              <a:rPr lang="es-MX" dirty="0"/>
              <a:t> e) </a:t>
            </a:r>
          </a:p>
          <a:p>
            <a:r>
              <a:rPr lang="es-MX" dirty="0"/>
              <a:t>	◦ </a:t>
            </a:r>
            <a:r>
              <a:rPr lang="es-MX" dirty="0" err="1"/>
              <a:t>void</a:t>
            </a:r>
            <a:r>
              <a:rPr lang="es-MX" dirty="0"/>
              <a:t> </a:t>
            </a:r>
            <a:r>
              <a:rPr lang="es-MX" dirty="0" err="1"/>
              <a:t>removeUpdate</a:t>
            </a:r>
            <a:r>
              <a:rPr lang="es-MX" dirty="0"/>
              <a:t>(</a:t>
            </a:r>
            <a:r>
              <a:rPr lang="es-MX" dirty="0" err="1"/>
              <a:t>DocumentEvent</a:t>
            </a:r>
            <a:r>
              <a:rPr lang="es-MX" dirty="0"/>
              <a:t> e) </a:t>
            </a:r>
          </a:p>
        </p:txBody>
      </p:sp>
    </p:spTree>
    <p:extLst>
      <p:ext uri="{BB962C8B-B14F-4D97-AF65-F5344CB8AC3E}">
        <p14:creationId xmlns:p14="http://schemas.microsoft.com/office/powerpoint/2010/main" val="1229106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número de diapositiva 19">
            <a:extLst>
              <a:ext uri="{FF2B5EF4-FFF2-40B4-BE49-F238E27FC236}">
                <a16:creationId xmlns:a16="http://schemas.microsoft.com/office/drawing/2014/main" id="{5C929FC2-CE12-1BD5-686A-E2CB55C0B797}"/>
              </a:ext>
            </a:extLst>
          </p:cNvPr>
          <p:cNvSpPr>
            <a:spLocks noGrp="1"/>
          </p:cNvSpPr>
          <p:nvPr>
            <p:ph type="sldNum" sz="quarter" idx="12"/>
          </p:nvPr>
        </p:nvSpPr>
        <p:spPr>
          <a:xfrm>
            <a:off x="0" y="0"/>
            <a:ext cx="568411" cy="620925"/>
          </a:xfrm>
          <a:solidFill>
            <a:schemeClr val="accent1">
              <a:lumMod val="75000"/>
            </a:schemeClr>
          </a:solidFill>
        </p:spPr>
        <p:txBody>
          <a:bodyPr numCol="1"/>
          <a:lstStyle/>
          <a:p>
            <a:pPr algn="ctr"/>
            <a:fld id="{FE569E57-A1D0-47AE-A3E4-85DA6C503064}" type="slidenum">
              <a:rPr lang="es-MX" sz="2800" smtClean="0"/>
              <a:pPr algn="ctr"/>
              <a:t>9</a:t>
            </a:fld>
            <a:endParaRPr lang="es-MX" sz="2800" dirty="0"/>
          </a:p>
        </p:txBody>
      </p:sp>
      <p:sp>
        <p:nvSpPr>
          <p:cNvPr id="2" name="Rectángulo 1">
            <a:extLst>
              <a:ext uri="{FF2B5EF4-FFF2-40B4-BE49-F238E27FC236}">
                <a16:creationId xmlns:a16="http://schemas.microsoft.com/office/drawing/2014/main" id="{83C0BC3E-7585-411A-99AA-403B380215A3}"/>
              </a:ext>
            </a:extLst>
          </p:cNvPr>
          <p:cNvSpPr/>
          <p:nvPr/>
        </p:nvSpPr>
        <p:spPr>
          <a:xfrm>
            <a:off x="837455" y="477621"/>
            <a:ext cx="4430736" cy="2031325"/>
          </a:xfrm>
          <a:prstGeom prst="rect">
            <a:avLst/>
          </a:prstGeom>
          <a:solidFill>
            <a:srgbClr val="A6A6A6"/>
          </a:solidFill>
        </p:spPr>
        <p:txBody>
          <a:bodyPr wrap="square">
            <a:spAutoFit/>
          </a:bodyPr>
          <a:lstStyle/>
          <a:p>
            <a:r>
              <a:rPr lang="es-MX" dirty="0" err="1"/>
              <a:t>class</a:t>
            </a:r>
            <a:r>
              <a:rPr lang="es-MX" dirty="0"/>
              <a:t> Ejemplo { </a:t>
            </a:r>
          </a:p>
          <a:p>
            <a:r>
              <a:rPr lang="es-MX" dirty="0"/>
              <a:t>	</a:t>
            </a:r>
            <a:r>
              <a:rPr lang="es-MX" dirty="0" err="1"/>
              <a:t>static</a:t>
            </a:r>
            <a:r>
              <a:rPr lang="es-MX" dirty="0"/>
              <a:t> </a:t>
            </a:r>
            <a:r>
              <a:rPr lang="es-MX" dirty="0" err="1"/>
              <a:t>int</a:t>
            </a:r>
            <a:r>
              <a:rPr lang="es-MX" dirty="0"/>
              <a:t> a = 1; // variable estática </a:t>
            </a:r>
          </a:p>
          <a:p>
            <a:r>
              <a:rPr lang="es-MX" dirty="0"/>
              <a:t>	</a:t>
            </a:r>
            <a:r>
              <a:rPr lang="es-MX" dirty="0" err="1"/>
              <a:t>int</a:t>
            </a:r>
            <a:r>
              <a:rPr lang="es-MX" dirty="0"/>
              <a:t> data = 99; // variable de instancia </a:t>
            </a:r>
          </a:p>
          <a:p>
            <a:r>
              <a:rPr lang="es-MX" dirty="0"/>
              <a:t>	</a:t>
            </a:r>
            <a:r>
              <a:rPr lang="es-MX" dirty="0" err="1"/>
              <a:t>void</a:t>
            </a:r>
            <a:r>
              <a:rPr lang="es-MX" dirty="0"/>
              <a:t> </a:t>
            </a:r>
            <a:r>
              <a:rPr lang="es-MX" dirty="0" err="1"/>
              <a:t>method</a:t>
            </a:r>
            <a:r>
              <a:rPr lang="es-MX" dirty="0"/>
              <a:t>() { </a:t>
            </a:r>
          </a:p>
          <a:p>
            <a:r>
              <a:rPr lang="es-MX" dirty="0"/>
              <a:t>		</a:t>
            </a:r>
            <a:r>
              <a:rPr lang="es-MX" dirty="0" err="1"/>
              <a:t>int</a:t>
            </a:r>
            <a:r>
              <a:rPr lang="es-MX" dirty="0"/>
              <a:t> b = 90; // variable local </a:t>
            </a:r>
          </a:p>
          <a:p>
            <a:r>
              <a:rPr lang="es-MX" dirty="0"/>
              <a:t>	}</a:t>
            </a:r>
          </a:p>
          <a:p>
            <a:r>
              <a:rPr lang="es-MX" dirty="0"/>
              <a:t> } </a:t>
            </a:r>
          </a:p>
        </p:txBody>
      </p:sp>
      <p:sp>
        <p:nvSpPr>
          <p:cNvPr id="3" name="Rectángulo 2">
            <a:extLst>
              <a:ext uri="{FF2B5EF4-FFF2-40B4-BE49-F238E27FC236}">
                <a16:creationId xmlns:a16="http://schemas.microsoft.com/office/drawing/2014/main" id="{7263869A-E406-4D48-A8DA-4FC58ABF18C9}"/>
              </a:ext>
            </a:extLst>
          </p:cNvPr>
          <p:cNvSpPr/>
          <p:nvPr/>
        </p:nvSpPr>
        <p:spPr>
          <a:xfrm>
            <a:off x="723155" y="108289"/>
            <a:ext cx="1079142" cy="369332"/>
          </a:xfrm>
          <a:prstGeom prst="rect">
            <a:avLst/>
          </a:prstGeom>
        </p:spPr>
        <p:txBody>
          <a:bodyPr wrap="none">
            <a:spAutoFit/>
          </a:bodyPr>
          <a:lstStyle/>
          <a:p>
            <a:r>
              <a:rPr lang="es-MX" dirty="0"/>
              <a:t>Ejemplo. </a:t>
            </a:r>
          </a:p>
        </p:txBody>
      </p:sp>
      <p:sp>
        <p:nvSpPr>
          <p:cNvPr id="6" name="Título 1">
            <a:extLst>
              <a:ext uri="{FF2B5EF4-FFF2-40B4-BE49-F238E27FC236}">
                <a16:creationId xmlns:a16="http://schemas.microsoft.com/office/drawing/2014/main" id="{74B0382F-7D68-459F-815C-572A2D1E2C30}"/>
              </a:ext>
            </a:extLst>
          </p:cNvPr>
          <p:cNvSpPr txBox="1">
            <a:spLocks/>
          </p:cNvSpPr>
          <p:nvPr/>
        </p:nvSpPr>
        <p:spPr>
          <a:xfrm rot="16200000">
            <a:off x="-2651834" y="2914868"/>
            <a:ext cx="6401774" cy="788616"/>
          </a:xfrm>
          <a:prstGeom prst="rect">
            <a:avLst/>
          </a:prstGeom>
        </p:spPr>
        <p:txBody>
          <a:bodyPr vert="horz" lIns="91440" tIns="45720" rIns="91440" bIns="45720" rtlCol="0" anchor="t">
            <a:noAutofit/>
          </a:bodyPr>
          <a:lstStyle>
            <a:lvl1pPr algn="l" defTabSz="479969" rtl="0" eaLnBrk="1" latinLnBrk="0" hangingPunct="1">
              <a:spcBef>
                <a:spcPct val="0"/>
              </a:spcBef>
              <a:buNone/>
              <a:defRPr sz="440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dirty="0"/>
              <a:t>Variables</a:t>
            </a:r>
          </a:p>
        </p:txBody>
      </p:sp>
      <p:sp>
        <p:nvSpPr>
          <p:cNvPr id="4" name="Rectángulo 3">
            <a:extLst>
              <a:ext uri="{FF2B5EF4-FFF2-40B4-BE49-F238E27FC236}">
                <a16:creationId xmlns:a16="http://schemas.microsoft.com/office/drawing/2014/main" id="{6254DB84-6DC9-4AA3-8285-4A0C321DE6BF}"/>
              </a:ext>
            </a:extLst>
          </p:cNvPr>
          <p:cNvSpPr/>
          <p:nvPr/>
        </p:nvSpPr>
        <p:spPr>
          <a:xfrm>
            <a:off x="742308" y="2693612"/>
            <a:ext cx="2363468" cy="369332"/>
          </a:xfrm>
          <a:prstGeom prst="rect">
            <a:avLst/>
          </a:prstGeom>
        </p:spPr>
        <p:txBody>
          <a:bodyPr wrap="none">
            <a:spAutoFit/>
          </a:bodyPr>
          <a:lstStyle/>
          <a:p>
            <a:r>
              <a:rPr lang="es-ES" dirty="0"/>
              <a:t>Tipos de datos en Java </a:t>
            </a:r>
            <a:endParaRPr lang="es-MX" dirty="0"/>
          </a:p>
        </p:txBody>
      </p:sp>
      <p:sp>
        <p:nvSpPr>
          <p:cNvPr id="5" name="Rectángulo 4">
            <a:extLst>
              <a:ext uri="{FF2B5EF4-FFF2-40B4-BE49-F238E27FC236}">
                <a16:creationId xmlns:a16="http://schemas.microsoft.com/office/drawing/2014/main" id="{0A93CFB0-59D6-4BF1-9082-B8C1B498273F}"/>
              </a:ext>
            </a:extLst>
          </p:cNvPr>
          <p:cNvSpPr/>
          <p:nvPr/>
        </p:nvSpPr>
        <p:spPr>
          <a:xfrm>
            <a:off x="742307" y="3171233"/>
            <a:ext cx="5700057" cy="2031325"/>
          </a:xfrm>
          <a:prstGeom prst="rect">
            <a:avLst/>
          </a:prstGeom>
        </p:spPr>
        <p:txBody>
          <a:bodyPr wrap="square">
            <a:spAutoFit/>
          </a:bodyPr>
          <a:lstStyle/>
          <a:p>
            <a:r>
              <a:rPr lang="es-ES" sz="1400" dirty="0"/>
              <a:t>Como sugiere el nombre, los tipos de datos especifican el tipo de datos que se pueden almacenar dentro de las variables en Java. Hay dos grupos de tipos datos en Java: </a:t>
            </a:r>
          </a:p>
          <a:p>
            <a:pPr marL="285750" indent="-285750">
              <a:buFont typeface="Arial" panose="020B0604020202020204" pitchFamily="34" charset="0"/>
              <a:buChar char="•"/>
            </a:pPr>
            <a:r>
              <a:rPr lang="es-ES" sz="1400" dirty="0"/>
              <a:t>Tipos de datos primitivos: incluye </a:t>
            </a:r>
            <a:r>
              <a:rPr lang="es-ES" sz="1400" dirty="0" err="1"/>
              <a:t>int</a:t>
            </a:r>
            <a:r>
              <a:rPr lang="es-ES" sz="1400" dirty="0"/>
              <a:t>, </a:t>
            </a:r>
            <a:r>
              <a:rPr lang="es-ES" sz="1400" dirty="0" err="1"/>
              <a:t>double</a:t>
            </a:r>
            <a:r>
              <a:rPr lang="es-ES" sz="1400" dirty="0"/>
              <a:t>, </a:t>
            </a:r>
            <a:r>
              <a:rPr lang="es-ES" sz="1400" dirty="0" err="1"/>
              <a:t>boolean</a:t>
            </a:r>
            <a:r>
              <a:rPr lang="es-ES" sz="1400" dirty="0"/>
              <a:t>, </a:t>
            </a:r>
            <a:r>
              <a:rPr lang="es-ES" sz="1400" dirty="0" err="1"/>
              <a:t>char</a:t>
            </a:r>
            <a:r>
              <a:rPr lang="es-ES" sz="1400" dirty="0"/>
              <a:t>, byte, short, </a:t>
            </a:r>
            <a:r>
              <a:rPr lang="es-ES" sz="1400" dirty="0" err="1"/>
              <a:t>long</a:t>
            </a:r>
            <a:r>
              <a:rPr lang="es-ES" sz="1400" dirty="0"/>
              <a:t> y </a:t>
            </a:r>
            <a:r>
              <a:rPr lang="es-ES" sz="1400" dirty="0" err="1"/>
              <a:t>float</a:t>
            </a:r>
            <a:r>
              <a:rPr lang="es-ES" sz="1400" dirty="0"/>
              <a:t> </a:t>
            </a:r>
          </a:p>
          <a:p>
            <a:pPr marL="285750" indent="-285750">
              <a:buFont typeface="Arial" panose="020B0604020202020204" pitchFamily="34" charset="0"/>
              <a:buChar char="•"/>
            </a:pPr>
            <a:r>
              <a:rPr lang="es-ES" sz="1400" dirty="0"/>
              <a:t>Tipos de datos no primitivos: como </a:t>
            </a:r>
            <a:r>
              <a:rPr lang="es-ES" sz="1400" dirty="0" err="1"/>
              <a:t>String</a:t>
            </a:r>
            <a:r>
              <a:rPr lang="es-ES" sz="1400" dirty="0"/>
              <a:t>, </a:t>
            </a:r>
            <a:r>
              <a:rPr lang="es-ES" sz="1400" dirty="0" err="1"/>
              <a:t>Arrays</a:t>
            </a:r>
            <a:r>
              <a:rPr lang="es-ES" sz="1400" dirty="0"/>
              <a:t> y </a:t>
            </a:r>
            <a:r>
              <a:rPr lang="es-ES" sz="1400" dirty="0" err="1"/>
              <a:t>Classes</a:t>
            </a:r>
            <a:r>
              <a:rPr lang="es-ES" sz="1400" dirty="0"/>
              <a:t>. Los tipos de datos primitivos están predefinidos y disponibles en el lenguaje Java.</a:t>
            </a:r>
          </a:p>
          <a:p>
            <a:endParaRPr lang="es-ES" sz="1400" dirty="0"/>
          </a:p>
          <a:p>
            <a:r>
              <a:rPr lang="es-ES" sz="1400" dirty="0"/>
              <a:t>Los valores primitivos no comparten estado con otros valores primitivos. </a:t>
            </a:r>
            <a:endParaRPr lang="es-MX" sz="1400" dirty="0"/>
          </a:p>
        </p:txBody>
      </p:sp>
      <p:cxnSp>
        <p:nvCxnSpPr>
          <p:cNvPr id="8" name="Conector recto 7">
            <a:extLst>
              <a:ext uri="{FF2B5EF4-FFF2-40B4-BE49-F238E27FC236}">
                <a16:creationId xmlns:a16="http://schemas.microsoft.com/office/drawing/2014/main" id="{BA4A15FD-E140-41CD-B6B1-75A267D23C43}"/>
              </a:ext>
            </a:extLst>
          </p:cNvPr>
          <p:cNvCxnSpPr/>
          <p:nvPr/>
        </p:nvCxnSpPr>
        <p:spPr>
          <a:xfrm>
            <a:off x="7460673" y="477621"/>
            <a:ext cx="0" cy="632842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93E42308-84FA-42B3-943E-64221CAB9B1F}"/>
              </a:ext>
            </a:extLst>
          </p:cNvPr>
          <p:cNvSpPr/>
          <p:nvPr/>
        </p:nvSpPr>
        <p:spPr>
          <a:xfrm>
            <a:off x="723155" y="5302312"/>
            <a:ext cx="1685077" cy="369332"/>
          </a:xfrm>
          <a:prstGeom prst="rect">
            <a:avLst/>
          </a:prstGeom>
        </p:spPr>
        <p:txBody>
          <a:bodyPr wrap="none">
            <a:spAutoFit/>
          </a:bodyPr>
          <a:lstStyle/>
          <a:p>
            <a:r>
              <a:rPr lang="es-MX" dirty="0"/>
              <a:t>Tipo de dato </a:t>
            </a:r>
            <a:r>
              <a:rPr lang="es-MX" dirty="0" err="1"/>
              <a:t>int</a:t>
            </a:r>
            <a:endParaRPr lang="es-MX" dirty="0"/>
          </a:p>
        </p:txBody>
      </p:sp>
      <p:sp>
        <p:nvSpPr>
          <p:cNvPr id="10" name="Rectángulo 9">
            <a:extLst>
              <a:ext uri="{FF2B5EF4-FFF2-40B4-BE49-F238E27FC236}">
                <a16:creationId xmlns:a16="http://schemas.microsoft.com/office/drawing/2014/main" id="{945BCF98-8C8F-4072-BA05-4FACA22D45F6}"/>
              </a:ext>
            </a:extLst>
          </p:cNvPr>
          <p:cNvSpPr/>
          <p:nvPr/>
        </p:nvSpPr>
        <p:spPr>
          <a:xfrm>
            <a:off x="723155" y="5771398"/>
            <a:ext cx="5805926" cy="954107"/>
          </a:xfrm>
          <a:prstGeom prst="rect">
            <a:avLst/>
          </a:prstGeom>
        </p:spPr>
        <p:txBody>
          <a:bodyPr wrap="square">
            <a:spAutoFit/>
          </a:bodyPr>
          <a:lstStyle/>
          <a:p>
            <a:r>
              <a:rPr lang="es-ES" sz="1400" dirty="0"/>
              <a:t>El primer tipo de datos que almacenaremos es el número entero. Los números enteros son muy comunes en la programación. A menudo los ves usados para almacenar edades, o tamaños máximos, o la cantidad de veces que se ha ejecutado algún código, entre muchos otros usos. </a:t>
            </a:r>
            <a:endParaRPr lang="es-MX" sz="1400" dirty="0"/>
          </a:p>
        </p:txBody>
      </p:sp>
      <p:sp>
        <p:nvSpPr>
          <p:cNvPr id="11" name="Rectángulo 10">
            <a:extLst>
              <a:ext uri="{FF2B5EF4-FFF2-40B4-BE49-F238E27FC236}">
                <a16:creationId xmlns:a16="http://schemas.microsoft.com/office/drawing/2014/main" id="{B03E5EFC-B28C-479F-9ED1-8DF6529D6CFF}"/>
              </a:ext>
            </a:extLst>
          </p:cNvPr>
          <p:cNvSpPr/>
          <p:nvPr/>
        </p:nvSpPr>
        <p:spPr>
          <a:xfrm>
            <a:off x="7747410" y="214102"/>
            <a:ext cx="5780429" cy="307777"/>
          </a:xfrm>
          <a:prstGeom prst="rect">
            <a:avLst/>
          </a:prstGeom>
        </p:spPr>
        <p:txBody>
          <a:bodyPr wrap="none">
            <a:spAutoFit/>
          </a:bodyPr>
          <a:lstStyle/>
          <a:p>
            <a:r>
              <a:rPr lang="es-ES" sz="1400" dirty="0"/>
              <a:t>En Java, los números enteros se almacenan en el tipo de datos primitivo </a:t>
            </a:r>
            <a:r>
              <a:rPr lang="es-ES" sz="1400" b="1" dirty="0" err="1"/>
              <a:t>int</a:t>
            </a:r>
            <a:r>
              <a:rPr lang="es-ES" sz="1400" dirty="0"/>
              <a:t>. </a:t>
            </a:r>
            <a:endParaRPr lang="es-MX" sz="1400" dirty="0"/>
          </a:p>
        </p:txBody>
      </p:sp>
      <p:sp>
        <p:nvSpPr>
          <p:cNvPr id="12" name="Rectángulo 11">
            <a:extLst>
              <a:ext uri="{FF2B5EF4-FFF2-40B4-BE49-F238E27FC236}">
                <a16:creationId xmlns:a16="http://schemas.microsoft.com/office/drawing/2014/main" id="{8B39F312-0326-494E-8C02-7BCBC60269B8}"/>
              </a:ext>
            </a:extLst>
          </p:cNvPr>
          <p:cNvSpPr/>
          <p:nvPr/>
        </p:nvSpPr>
        <p:spPr>
          <a:xfrm>
            <a:off x="7716645" y="521879"/>
            <a:ext cx="8682223" cy="954107"/>
          </a:xfrm>
          <a:prstGeom prst="rect">
            <a:avLst/>
          </a:prstGeom>
        </p:spPr>
        <p:txBody>
          <a:bodyPr wrap="square">
            <a:spAutoFit/>
          </a:bodyPr>
          <a:lstStyle/>
          <a:p>
            <a:pPr marL="285750" indent="-285750">
              <a:buFont typeface="Arial" panose="020B0604020202020204" pitchFamily="34" charset="0"/>
              <a:buChar char="•"/>
            </a:pPr>
            <a:r>
              <a:rPr lang="es-ES" sz="1400" b="1" dirty="0" err="1"/>
              <a:t>int</a:t>
            </a:r>
            <a:r>
              <a:rPr lang="es-ES" sz="1400" dirty="0" err="1"/>
              <a:t>s</a:t>
            </a:r>
            <a:r>
              <a:rPr lang="es-ES" sz="1400" dirty="0"/>
              <a:t> contienen números positivos, números negativos y cero. No almacenan fracciones o números con decimales en ellos. </a:t>
            </a:r>
          </a:p>
          <a:p>
            <a:pPr marL="285750" indent="-285750">
              <a:buFont typeface="Arial" panose="020B0604020202020204" pitchFamily="34" charset="0"/>
              <a:buChar char="•"/>
            </a:pPr>
            <a:r>
              <a:rPr lang="es-ES" sz="1400" dirty="0"/>
              <a:t>El tipo de datos </a:t>
            </a:r>
            <a:r>
              <a:rPr lang="es-ES" sz="1400" dirty="0" err="1"/>
              <a:t>int</a:t>
            </a:r>
            <a:r>
              <a:rPr lang="es-ES" sz="1400" dirty="0"/>
              <a:t> Almacena números enteros desde -2,147,483,648 hasta 2,147,483,647 </a:t>
            </a:r>
          </a:p>
          <a:p>
            <a:pPr marL="285750" indent="-285750">
              <a:buFont typeface="Arial" panose="020B0604020202020204" pitchFamily="34" charset="0"/>
              <a:buChar char="•"/>
            </a:pPr>
            <a:r>
              <a:rPr lang="es-ES" sz="1400" dirty="0"/>
              <a:t>El valor por default de </a:t>
            </a:r>
            <a:r>
              <a:rPr lang="es-ES" sz="1400" dirty="0" err="1"/>
              <a:t>int</a:t>
            </a:r>
            <a:r>
              <a:rPr lang="es-ES" sz="1400" dirty="0"/>
              <a:t> es 0. </a:t>
            </a:r>
            <a:endParaRPr lang="es-MX" sz="1400" dirty="0"/>
          </a:p>
        </p:txBody>
      </p:sp>
      <p:sp>
        <p:nvSpPr>
          <p:cNvPr id="13" name="Rectángulo 12">
            <a:extLst>
              <a:ext uri="{FF2B5EF4-FFF2-40B4-BE49-F238E27FC236}">
                <a16:creationId xmlns:a16="http://schemas.microsoft.com/office/drawing/2014/main" id="{B2AFEDA9-F98F-4F1A-8ADC-64759B34B369}"/>
              </a:ext>
            </a:extLst>
          </p:cNvPr>
          <p:cNvSpPr/>
          <p:nvPr/>
        </p:nvSpPr>
        <p:spPr>
          <a:xfrm>
            <a:off x="7747410" y="1581979"/>
            <a:ext cx="8197850" cy="307777"/>
          </a:xfrm>
          <a:prstGeom prst="rect">
            <a:avLst/>
          </a:prstGeom>
        </p:spPr>
        <p:txBody>
          <a:bodyPr>
            <a:spAutoFit/>
          </a:bodyPr>
          <a:lstStyle/>
          <a:p>
            <a:r>
              <a:rPr lang="es-ES" sz="1400" dirty="0"/>
              <a:t>Para declarar una variable de tipo </a:t>
            </a:r>
            <a:r>
              <a:rPr lang="es-ES" sz="1400" dirty="0" err="1"/>
              <a:t>int</a:t>
            </a:r>
            <a:r>
              <a:rPr lang="es-ES" sz="1400" dirty="0"/>
              <a:t>, usamos la palabra clave </a:t>
            </a:r>
            <a:r>
              <a:rPr lang="es-ES" sz="1400" dirty="0" err="1"/>
              <a:t>int</a:t>
            </a:r>
            <a:r>
              <a:rPr lang="es-ES" sz="1400" dirty="0"/>
              <a:t> antes del nombre de la variable:</a:t>
            </a:r>
            <a:endParaRPr lang="es-MX" sz="1400" dirty="0"/>
          </a:p>
        </p:txBody>
      </p:sp>
      <p:sp>
        <p:nvSpPr>
          <p:cNvPr id="14" name="Rectángulo 13">
            <a:extLst>
              <a:ext uri="{FF2B5EF4-FFF2-40B4-BE49-F238E27FC236}">
                <a16:creationId xmlns:a16="http://schemas.microsoft.com/office/drawing/2014/main" id="{F95B513D-668B-40CB-9A34-82E153FC4282}"/>
              </a:ext>
            </a:extLst>
          </p:cNvPr>
          <p:cNvSpPr/>
          <p:nvPr/>
        </p:nvSpPr>
        <p:spPr>
          <a:xfrm>
            <a:off x="7788974" y="2017968"/>
            <a:ext cx="3483646" cy="1754326"/>
          </a:xfrm>
          <a:prstGeom prst="rect">
            <a:avLst/>
          </a:prstGeom>
          <a:solidFill>
            <a:srgbClr val="A6A6A6"/>
          </a:solidFill>
        </p:spPr>
        <p:txBody>
          <a:bodyPr wrap="square">
            <a:spAutoFit/>
          </a:bodyPr>
          <a:lstStyle/>
          <a:p>
            <a:r>
              <a:rPr lang="es-ES" dirty="0"/>
              <a:t>// </a:t>
            </a:r>
            <a:r>
              <a:rPr lang="es-ES" dirty="0" err="1"/>
              <a:t>int</a:t>
            </a:r>
            <a:r>
              <a:rPr lang="es-ES" dirty="0"/>
              <a:t> variable declaración</a:t>
            </a:r>
          </a:p>
          <a:p>
            <a:r>
              <a:rPr lang="es-ES" dirty="0" err="1"/>
              <a:t>int</a:t>
            </a:r>
            <a:r>
              <a:rPr lang="es-ES" dirty="0"/>
              <a:t> </a:t>
            </a:r>
            <a:r>
              <a:rPr lang="es-ES" dirty="0" err="1"/>
              <a:t>fechaCreacionJava</a:t>
            </a:r>
            <a:r>
              <a:rPr lang="es-ES" dirty="0"/>
              <a:t>; </a:t>
            </a:r>
          </a:p>
          <a:p>
            <a:r>
              <a:rPr lang="es-ES" dirty="0"/>
              <a:t>// Asignación </a:t>
            </a:r>
          </a:p>
          <a:p>
            <a:r>
              <a:rPr lang="es-ES" dirty="0" err="1"/>
              <a:t>fechaCreacionJava</a:t>
            </a:r>
            <a:r>
              <a:rPr lang="es-ES" dirty="0"/>
              <a:t> = 1996; </a:t>
            </a:r>
          </a:p>
          <a:p>
            <a:r>
              <a:rPr lang="es-ES" dirty="0"/>
              <a:t>// Declaración y asignación </a:t>
            </a:r>
          </a:p>
          <a:p>
            <a:r>
              <a:rPr lang="es-ES" dirty="0" err="1"/>
              <a:t>int</a:t>
            </a:r>
            <a:r>
              <a:rPr lang="es-ES" dirty="0"/>
              <a:t> </a:t>
            </a:r>
            <a:r>
              <a:rPr lang="es-ES" dirty="0" err="1"/>
              <a:t>numeroTiposPrimitivos</a:t>
            </a:r>
            <a:r>
              <a:rPr lang="es-ES" dirty="0"/>
              <a:t> = 8; </a:t>
            </a:r>
            <a:endParaRPr lang="es-MX" dirty="0"/>
          </a:p>
        </p:txBody>
      </p:sp>
      <p:sp>
        <p:nvSpPr>
          <p:cNvPr id="15" name="Rectángulo 14">
            <a:extLst>
              <a:ext uri="{FF2B5EF4-FFF2-40B4-BE49-F238E27FC236}">
                <a16:creationId xmlns:a16="http://schemas.microsoft.com/office/drawing/2014/main" id="{AEA1B5BF-56CD-4820-AF39-E635C3DB63FB}"/>
              </a:ext>
            </a:extLst>
          </p:cNvPr>
          <p:cNvSpPr/>
          <p:nvPr/>
        </p:nvSpPr>
        <p:spPr>
          <a:xfrm>
            <a:off x="7716645" y="3796596"/>
            <a:ext cx="2089033" cy="369332"/>
          </a:xfrm>
          <a:prstGeom prst="rect">
            <a:avLst/>
          </a:prstGeom>
        </p:spPr>
        <p:txBody>
          <a:bodyPr wrap="none">
            <a:spAutoFit/>
          </a:bodyPr>
          <a:lstStyle/>
          <a:p>
            <a:r>
              <a:rPr lang="es-MX" dirty="0"/>
              <a:t>Tipo de dato </a:t>
            </a:r>
            <a:r>
              <a:rPr lang="es-MX" dirty="0" err="1"/>
              <a:t>double</a:t>
            </a:r>
            <a:endParaRPr lang="es-MX" dirty="0"/>
          </a:p>
        </p:txBody>
      </p:sp>
      <p:sp>
        <p:nvSpPr>
          <p:cNvPr id="16" name="Rectángulo 15">
            <a:extLst>
              <a:ext uri="{FF2B5EF4-FFF2-40B4-BE49-F238E27FC236}">
                <a16:creationId xmlns:a16="http://schemas.microsoft.com/office/drawing/2014/main" id="{F1640F51-F1E9-4C3D-850F-D4986C7C60CD}"/>
              </a:ext>
            </a:extLst>
          </p:cNvPr>
          <p:cNvSpPr/>
          <p:nvPr/>
        </p:nvSpPr>
        <p:spPr>
          <a:xfrm>
            <a:off x="7737020" y="4165928"/>
            <a:ext cx="8197850" cy="738664"/>
          </a:xfrm>
          <a:prstGeom prst="rect">
            <a:avLst/>
          </a:prstGeom>
        </p:spPr>
        <p:txBody>
          <a:bodyPr>
            <a:spAutoFit/>
          </a:bodyPr>
          <a:lstStyle/>
          <a:p>
            <a:r>
              <a:rPr lang="es-ES" sz="1400" dirty="0"/>
              <a:t>Los números enteros no cumplen con lo que necesitamos para cada programa. ¿Y si quisiéramos almacenar el precio de algo? Necesitamos un punto decimal. ¿Y si quisiéramos almacenar la población mundial? Ese número sería mayor de lo que puede contener el tipo </a:t>
            </a:r>
            <a:r>
              <a:rPr lang="es-ES" sz="1400" dirty="0" err="1"/>
              <a:t>int</a:t>
            </a:r>
            <a:r>
              <a:rPr lang="es-ES" sz="1400" dirty="0"/>
              <a:t>.</a:t>
            </a:r>
            <a:endParaRPr lang="es-MX" sz="1400" dirty="0"/>
          </a:p>
        </p:txBody>
      </p:sp>
      <p:sp>
        <p:nvSpPr>
          <p:cNvPr id="18" name="Rectángulo 17">
            <a:extLst>
              <a:ext uri="{FF2B5EF4-FFF2-40B4-BE49-F238E27FC236}">
                <a16:creationId xmlns:a16="http://schemas.microsoft.com/office/drawing/2014/main" id="{378E5C59-28AB-4446-93A5-4D9A4BDEF574}"/>
              </a:ext>
            </a:extLst>
          </p:cNvPr>
          <p:cNvSpPr/>
          <p:nvPr/>
        </p:nvSpPr>
        <p:spPr>
          <a:xfrm>
            <a:off x="7758812" y="4910326"/>
            <a:ext cx="3703258" cy="307777"/>
          </a:xfrm>
          <a:prstGeom prst="rect">
            <a:avLst/>
          </a:prstGeom>
        </p:spPr>
        <p:txBody>
          <a:bodyPr wrap="none">
            <a:spAutoFit/>
          </a:bodyPr>
          <a:lstStyle/>
          <a:p>
            <a:r>
              <a:rPr lang="es-ES" sz="1400" dirty="0"/>
              <a:t>El tipo de datos primitivo </a:t>
            </a:r>
            <a:r>
              <a:rPr lang="es-ES" sz="1400" dirty="0" err="1"/>
              <a:t>double</a:t>
            </a:r>
            <a:r>
              <a:rPr lang="es-ES" sz="1400" dirty="0"/>
              <a:t> puede ayudar. </a:t>
            </a:r>
            <a:endParaRPr lang="es-MX" sz="1400" dirty="0"/>
          </a:p>
        </p:txBody>
      </p:sp>
      <p:sp>
        <p:nvSpPr>
          <p:cNvPr id="19" name="Rectángulo 18">
            <a:extLst>
              <a:ext uri="{FF2B5EF4-FFF2-40B4-BE49-F238E27FC236}">
                <a16:creationId xmlns:a16="http://schemas.microsoft.com/office/drawing/2014/main" id="{2D8838F4-9214-4EE2-83DC-BF03C8682BB7}"/>
              </a:ext>
            </a:extLst>
          </p:cNvPr>
          <p:cNvSpPr/>
          <p:nvPr/>
        </p:nvSpPr>
        <p:spPr>
          <a:xfrm>
            <a:off x="7788974" y="5227974"/>
            <a:ext cx="8197850" cy="738664"/>
          </a:xfrm>
          <a:prstGeom prst="rect">
            <a:avLst/>
          </a:prstGeom>
        </p:spPr>
        <p:txBody>
          <a:bodyPr>
            <a:spAutoFit/>
          </a:bodyPr>
          <a:lstStyle/>
          <a:p>
            <a:pPr marL="285750" indent="-285750">
              <a:buFont typeface="Arial" panose="020B0604020202020204" pitchFamily="34" charset="0"/>
              <a:buChar char="•"/>
            </a:pPr>
            <a:r>
              <a:rPr lang="es-ES" sz="1400" b="1" dirty="0" err="1"/>
              <a:t>double</a:t>
            </a:r>
            <a:r>
              <a:rPr lang="es-ES" sz="1400" dirty="0"/>
              <a:t> puede contener decimales, así como números muy grandes y muy pequeños. </a:t>
            </a:r>
          </a:p>
          <a:p>
            <a:pPr marL="285750" indent="-285750">
              <a:buFont typeface="Arial" panose="020B0604020202020204" pitchFamily="34" charset="0"/>
              <a:buChar char="•"/>
            </a:pPr>
            <a:r>
              <a:rPr lang="es-ES" sz="1400" dirty="0"/>
              <a:t>El tipo de datos </a:t>
            </a:r>
            <a:r>
              <a:rPr lang="es-ES" sz="1400" b="1" dirty="0" err="1"/>
              <a:t>double</a:t>
            </a:r>
            <a:r>
              <a:rPr lang="es-ES" sz="1400" dirty="0"/>
              <a:t> es un punto flotante de precisión doble de 64 bits. </a:t>
            </a:r>
          </a:p>
          <a:p>
            <a:pPr marL="285750" indent="-285750">
              <a:buFont typeface="Arial" panose="020B0604020202020204" pitchFamily="34" charset="0"/>
              <a:buChar char="•"/>
            </a:pPr>
            <a:r>
              <a:rPr lang="es-ES" sz="1400" dirty="0"/>
              <a:t>El valor por default de </a:t>
            </a:r>
            <a:r>
              <a:rPr lang="es-ES" sz="1400" b="1" dirty="0" err="1"/>
              <a:t>double</a:t>
            </a:r>
            <a:r>
              <a:rPr lang="es-ES" sz="1400" dirty="0"/>
              <a:t> es 0.0d</a:t>
            </a:r>
            <a:endParaRPr lang="es-MX" sz="1400" dirty="0"/>
          </a:p>
        </p:txBody>
      </p:sp>
      <p:sp>
        <p:nvSpPr>
          <p:cNvPr id="20" name="Rectángulo 19">
            <a:extLst>
              <a:ext uri="{FF2B5EF4-FFF2-40B4-BE49-F238E27FC236}">
                <a16:creationId xmlns:a16="http://schemas.microsoft.com/office/drawing/2014/main" id="{11053CBA-EBDC-4E1C-A404-92A0B01152C6}"/>
              </a:ext>
            </a:extLst>
          </p:cNvPr>
          <p:cNvSpPr/>
          <p:nvPr/>
        </p:nvSpPr>
        <p:spPr>
          <a:xfrm>
            <a:off x="7716645" y="5976509"/>
            <a:ext cx="8197850" cy="307777"/>
          </a:xfrm>
          <a:prstGeom prst="rect">
            <a:avLst/>
          </a:prstGeom>
        </p:spPr>
        <p:txBody>
          <a:bodyPr>
            <a:spAutoFit/>
          </a:bodyPr>
          <a:lstStyle/>
          <a:p>
            <a:r>
              <a:rPr lang="es-ES" sz="1400" dirty="0"/>
              <a:t>Para declarar una variable de tipo </a:t>
            </a:r>
            <a:r>
              <a:rPr lang="es-ES" sz="1400" dirty="0" err="1"/>
              <a:t>double</a:t>
            </a:r>
            <a:r>
              <a:rPr lang="es-ES" sz="1400" dirty="0"/>
              <a:t>, usamos la palabra clave </a:t>
            </a:r>
            <a:r>
              <a:rPr lang="es-ES" sz="1400" dirty="0" err="1"/>
              <a:t>double</a:t>
            </a:r>
            <a:r>
              <a:rPr lang="es-ES" sz="1400" dirty="0"/>
              <a:t> en la declaración:</a:t>
            </a:r>
            <a:endParaRPr lang="es-MX" sz="1400" dirty="0"/>
          </a:p>
        </p:txBody>
      </p:sp>
      <p:sp>
        <p:nvSpPr>
          <p:cNvPr id="21" name="Rectángulo 20">
            <a:extLst>
              <a:ext uri="{FF2B5EF4-FFF2-40B4-BE49-F238E27FC236}">
                <a16:creationId xmlns:a16="http://schemas.microsoft.com/office/drawing/2014/main" id="{BAD341BF-CF95-4642-A0BD-027931CEEAA2}"/>
              </a:ext>
            </a:extLst>
          </p:cNvPr>
          <p:cNvSpPr/>
          <p:nvPr/>
        </p:nvSpPr>
        <p:spPr>
          <a:xfrm>
            <a:off x="7708274" y="6234834"/>
            <a:ext cx="6194759" cy="954107"/>
          </a:xfrm>
          <a:prstGeom prst="rect">
            <a:avLst/>
          </a:prstGeom>
          <a:solidFill>
            <a:srgbClr val="A6A6A6"/>
          </a:solidFill>
        </p:spPr>
        <p:txBody>
          <a:bodyPr wrap="square">
            <a:spAutoFit/>
          </a:bodyPr>
          <a:lstStyle/>
          <a:p>
            <a:r>
              <a:rPr lang="es-ES" sz="1400" dirty="0"/>
              <a:t>// los </a:t>
            </a:r>
            <a:r>
              <a:rPr lang="es-ES" sz="1400" dirty="0" err="1"/>
              <a:t>doubles</a:t>
            </a:r>
            <a:r>
              <a:rPr lang="es-ES" sz="1400" dirty="0"/>
              <a:t> pueden tener decimales: </a:t>
            </a:r>
          </a:p>
          <a:p>
            <a:r>
              <a:rPr lang="es-ES" sz="1400" dirty="0" err="1"/>
              <a:t>double</a:t>
            </a:r>
            <a:r>
              <a:rPr lang="es-ES" sz="1400" dirty="0"/>
              <a:t> precio = 8.99; </a:t>
            </a:r>
          </a:p>
          <a:p>
            <a:r>
              <a:rPr lang="es-ES" sz="1400" dirty="0"/>
              <a:t>// los </a:t>
            </a:r>
            <a:r>
              <a:rPr lang="es-ES" sz="1400" dirty="0" err="1"/>
              <a:t>doubles</a:t>
            </a:r>
            <a:r>
              <a:rPr lang="es-ES" sz="1400" dirty="0"/>
              <a:t> pueden tener valores mayores que los que podría contener un </a:t>
            </a:r>
            <a:r>
              <a:rPr lang="es-ES" sz="1400" dirty="0" err="1"/>
              <a:t>int</a:t>
            </a:r>
            <a:r>
              <a:rPr lang="es-ES" sz="1400" dirty="0"/>
              <a:t>: </a:t>
            </a:r>
          </a:p>
          <a:p>
            <a:r>
              <a:rPr lang="es-ES" sz="1400" dirty="0" err="1"/>
              <a:t>double</a:t>
            </a:r>
            <a:r>
              <a:rPr lang="es-ES" sz="1400" dirty="0"/>
              <a:t> </a:t>
            </a:r>
            <a:r>
              <a:rPr lang="es-ES" sz="1400" dirty="0" err="1"/>
              <a:t>pib</a:t>
            </a:r>
            <a:r>
              <a:rPr lang="es-ES" sz="1400" dirty="0"/>
              <a:t> = 1 285 518 000;</a:t>
            </a:r>
            <a:endParaRPr lang="es-MX" sz="1400" dirty="0"/>
          </a:p>
        </p:txBody>
      </p:sp>
    </p:spTree>
    <p:extLst>
      <p:ext uri="{BB962C8B-B14F-4D97-AF65-F5344CB8AC3E}">
        <p14:creationId xmlns:p14="http://schemas.microsoft.com/office/powerpoint/2010/main" val="2470057775"/>
      </p:ext>
    </p:extLst>
  </p:cSld>
  <p:clrMapOvr>
    <a:masterClrMapping/>
  </p:clrMapOvr>
</p:sld>
</file>

<file path=ppt/theme/theme1.xml><?xml version="1.0" encoding="utf-8"?>
<a:theme xmlns:a="http://schemas.openxmlformats.org/drawingml/2006/main" name="Profundidad">
  <a:themeElements>
    <a:clrScheme name="Profundidad">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Profundidad">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fundida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TM04033923[[fn=Profundidad]]</Template>
  <TotalTime>3811</TotalTime>
  <Words>21285</Words>
  <Application>Microsoft Office PowerPoint</Application>
  <PresentationFormat>Personalizado</PresentationFormat>
  <Paragraphs>1114</Paragraphs>
  <Slides>81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81</vt:i4>
      </vt:variant>
    </vt:vector>
  </HeadingPairs>
  <TitlesOfParts>
    <vt:vector size="85" baseType="lpstr">
      <vt:lpstr>Arial</vt:lpstr>
      <vt:lpstr>Calibri</vt:lpstr>
      <vt:lpstr>Corbel</vt:lpstr>
      <vt:lpstr>Profundidad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Prueba</dc:title>
  <dc:creator>Luis Ernesto Urrutia Garcia</dc:creator>
  <cp:lastModifiedBy>LUIS ERNESTO URRUTIA GARCIA</cp:lastModifiedBy>
  <cp:revision>231</cp:revision>
  <dcterms:created xsi:type="dcterms:W3CDTF">2023-03-10T03:19:17Z</dcterms:created>
  <dcterms:modified xsi:type="dcterms:W3CDTF">2023-11-17T03:22:02Z</dcterms:modified>
</cp:coreProperties>
</file>